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Lst>
  <p:sldSz cy="5143500" cx="9144000"/>
  <p:notesSz cx="6858000" cy="9144000"/>
  <p:embeddedFontLst>
    <p:embeddedFont>
      <p:font typeface="Century Schoolbook"/>
      <p:regular r:id="rId76"/>
      <p:bold r:id="rId77"/>
      <p:italic r:id="rId78"/>
      <p:boldItalic r:id="rId79"/>
    </p:embeddedFont>
    <p:embeddedFont>
      <p:font typeface="Barlow Semi Condensed"/>
      <p:regular r:id="rId80"/>
      <p:bold r:id="rId81"/>
      <p:italic r:id="rId82"/>
      <p:boldItalic r:id="rId83"/>
    </p:embeddedFont>
    <p:embeddedFont>
      <p:font typeface="Roboto Mono"/>
      <p:regular r:id="rId84"/>
      <p:bold r:id="rId85"/>
      <p:italic r:id="rId86"/>
      <p:boldItalic r:id="rId8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A4525A5-886A-4D73-B890-9E7F9FAFE2DF}">
  <a:tblStyle styleId="{8A4525A5-886A-4D73-B890-9E7F9FAFE2DF}"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RobotoMono-regular.fntdata"/><Relationship Id="rId83" Type="http://schemas.openxmlformats.org/officeDocument/2006/relationships/font" Target="fonts/BarlowSemiCondensed-boldItalic.fntdata"/><Relationship Id="rId42" Type="http://schemas.openxmlformats.org/officeDocument/2006/relationships/slide" Target="slides/slide36.xml"/><Relationship Id="rId86" Type="http://schemas.openxmlformats.org/officeDocument/2006/relationships/font" Target="fonts/RobotoMono-italic.fntdata"/><Relationship Id="rId41" Type="http://schemas.openxmlformats.org/officeDocument/2006/relationships/slide" Target="slides/slide35.xml"/><Relationship Id="rId85" Type="http://schemas.openxmlformats.org/officeDocument/2006/relationships/font" Target="fonts/RobotoMono-bold.fntdata"/><Relationship Id="rId44" Type="http://schemas.openxmlformats.org/officeDocument/2006/relationships/slide" Target="slides/slide38.xml"/><Relationship Id="rId43" Type="http://schemas.openxmlformats.org/officeDocument/2006/relationships/slide" Target="slides/slide37.xml"/><Relationship Id="rId87" Type="http://schemas.openxmlformats.org/officeDocument/2006/relationships/font" Target="fonts/RobotoMono-boldItalic.fntdata"/><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BarlowSemiCondensed-regular.fntdata"/><Relationship Id="rId82" Type="http://schemas.openxmlformats.org/officeDocument/2006/relationships/font" Target="fonts/BarlowSemiCondensed-italic.fntdata"/><Relationship Id="rId81" Type="http://schemas.openxmlformats.org/officeDocument/2006/relationships/font" Target="fonts/BarlowSemiCondensed-bold.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font" Target="fonts/CenturySchoolbook-bold.fntdata"/><Relationship Id="rId32" Type="http://schemas.openxmlformats.org/officeDocument/2006/relationships/slide" Target="slides/slide26.xml"/><Relationship Id="rId76" Type="http://schemas.openxmlformats.org/officeDocument/2006/relationships/font" Target="fonts/CenturySchoolbook-regular.fntdata"/><Relationship Id="rId35" Type="http://schemas.openxmlformats.org/officeDocument/2006/relationships/slide" Target="slides/slide29.xml"/><Relationship Id="rId79" Type="http://schemas.openxmlformats.org/officeDocument/2006/relationships/font" Target="fonts/CenturySchoolbook-boldItalic.fntdata"/><Relationship Id="rId34" Type="http://schemas.openxmlformats.org/officeDocument/2006/relationships/slide" Target="slides/slide28.xml"/><Relationship Id="rId78" Type="http://schemas.openxmlformats.org/officeDocument/2006/relationships/font" Target="fonts/CenturySchoolbook-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f92530e405_12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f92530e405_12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f8096b334d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f8096b334d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f8096b334d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f8096b334d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f92530e405_1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f92530e405_1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 name="Shape 180"/>
        <p:cNvGrpSpPr/>
        <p:nvPr/>
      </p:nvGrpSpPr>
      <p:grpSpPr>
        <a:xfrm>
          <a:off x="0" y="0"/>
          <a:ext cx="0" cy="0"/>
          <a:chOff x="0" y="0"/>
          <a:chExt cx="0" cy="0"/>
        </a:xfrm>
      </p:grpSpPr>
      <p:sp>
        <p:nvSpPr>
          <p:cNvPr id="181" name="Google Shape;181;gf8096b334d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f8096b334d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f6f2791a8a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f6f2791a8a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f377da9ba2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f377da9ba2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f8096b33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f8096b33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f6bb6a7579_0_2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f6bb6a7579_0_2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 name="Shape 254"/>
        <p:cNvGrpSpPr/>
        <p:nvPr/>
      </p:nvGrpSpPr>
      <p:grpSpPr>
        <a:xfrm>
          <a:off x="0" y="0"/>
          <a:ext cx="0" cy="0"/>
          <a:chOff x="0" y="0"/>
          <a:chExt cx="0" cy="0"/>
        </a:xfrm>
      </p:grpSpPr>
      <p:sp>
        <p:nvSpPr>
          <p:cNvPr id="255" name="Google Shape;255;gf6f2791d43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f6f2791d43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f6bb6a7579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f6bb6a7579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 name="Shape 259"/>
        <p:cNvGrpSpPr/>
        <p:nvPr/>
      </p:nvGrpSpPr>
      <p:grpSpPr>
        <a:xfrm>
          <a:off x="0" y="0"/>
          <a:ext cx="0" cy="0"/>
          <a:chOff x="0" y="0"/>
          <a:chExt cx="0" cy="0"/>
        </a:xfrm>
      </p:grpSpPr>
      <p:sp>
        <p:nvSpPr>
          <p:cNvPr id="260" name="Google Shape;260;gf7db95600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 name="Google Shape;261;gf7db95600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cb3f9261a5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cb3f9261a5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f6d9400b1b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f6d9400b1b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f6f2791d43_0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f6f2791d4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 name="Shape 348"/>
        <p:cNvGrpSpPr/>
        <p:nvPr/>
      </p:nvGrpSpPr>
      <p:grpSpPr>
        <a:xfrm>
          <a:off x="0" y="0"/>
          <a:ext cx="0" cy="0"/>
          <a:chOff x="0" y="0"/>
          <a:chExt cx="0" cy="0"/>
        </a:xfrm>
      </p:grpSpPr>
      <p:sp>
        <p:nvSpPr>
          <p:cNvPr id="349" name="Google Shape;349;gcb3f9261a5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 name="Google Shape;350;gcb3f9261a5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f92530e405_12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f92530e405_12_1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 if you just copy-paste this and other tests in the slides they most likely won’t compile because this is just a reference for the logic rather than provided testing code. This represents testing logic (what asserts to do, how to stress test, etc.) so please use this as a reference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f8096b334d_0_1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f8096b334d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3" name="Shape 393"/>
        <p:cNvGrpSpPr/>
        <p:nvPr/>
      </p:nvGrpSpPr>
      <p:grpSpPr>
        <a:xfrm>
          <a:off x="0" y="0"/>
          <a:ext cx="0" cy="0"/>
          <a:chOff x="0" y="0"/>
          <a:chExt cx="0" cy="0"/>
        </a:xfrm>
      </p:grpSpPr>
      <p:sp>
        <p:nvSpPr>
          <p:cNvPr id="394" name="Google Shape;394;gcb3f9261a5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cb3f9261a5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f6e4413cf2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f6e4413cf2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f6e4413cf2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f6e4413cf2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f8fffb6ae4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f8fffb6ae4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f6e4413cf2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f6e4413cf2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f6e4413cf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f6e4413cf2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f6f2791d43_0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f6f2791d43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f6bb6a757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f6bb6a757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1" name="Shape 571"/>
        <p:cNvGrpSpPr/>
        <p:nvPr/>
      </p:nvGrpSpPr>
      <p:grpSpPr>
        <a:xfrm>
          <a:off x="0" y="0"/>
          <a:ext cx="0" cy="0"/>
          <a:chOff x="0" y="0"/>
          <a:chExt cx="0" cy="0"/>
        </a:xfrm>
      </p:grpSpPr>
      <p:sp>
        <p:nvSpPr>
          <p:cNvPr id="572" name="Google Shape;572;gf8096b334d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f8096b334d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f6e4413cf2_0_2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f6e4413cf2_0_2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8" name="Shape 628"/>
        <p:cNvGrpSpPr/>
        <p:nvPr/>
      </p:nvGrpSpPr>
      <p:grpSpPr>
        <a:xfrm>
          <a:off x="0" y="0"/>
          <a:ext cx="0" cy="0"/>
          <a:chOff x="0" y="0"/>
          <a:chExt cx="0" cy="0"/>
        </a:xfrm>
      </p:grpSpPr>
      <p:sp>
        <p:nvSpPr>
          <p:cNvPr id="629" name="Google Shape;629;gf6e4413cf2_0_2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f6e4413cf2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9" name="Shape 649"/>
        <p:cNvGrpSpPr/>
        <p:nvPr/>
      </p:nvGrpSpPr>
      <p:grpSpPr>
        <a:xfrm>
          <a:off x="0" y="0"/>
          <a:ext cx="0" cy="0"/>
          <a:chOff x="0" y="0"/>
          <a:chExt cx="0" cy="0"/>
        </a:xfrm>
      </p:grpSpPr>
      <p:sp>
        <p:nvSpPr>
          <p:cNvPr id="650" name="Google Shape;650;gf92530e405_12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f92530e405_12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4" name="Shape 664"/>
        <p:cNvGrpSpPr/>
        <p:nvPr/>
      </p:nvGrpSpPr>
      <p:grpSpPr>
        <a:xfrm>
          <a:off x="0" y="0"/>
          <a:ext cx="0" cy="0"/>
          <a:chOff x="0" y="0"/>
          <a:chExt cx="0" cy="0"/>
        </a:xfrm>
      </p:grpSpPr>
      <p:sp>
        <p:nvSpPr>
          <p:cNvPr id="665" name="Google Shape;665;gf6e4413cf2_0_4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6" name="Google Shape;666;gf6e4413cf2_0_4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9" name="Shape 769"/>
        <p:cNvGrpSpPr/>
        <p:nvPr/>
      </p:nvGrpSpPr>
      <p:grpSpPr>
        <a:xfrm>
          <a:off x="0" y="0"/>
          <a:ext cx="0" cy="0"/>
          <a:chOff x="0" y="0"/>
          <a:chExt cx="0" cy="0"/>
        </a:xfrm>
      </p:grpSpPr>
      <p:sp>
        <p:nvSpPr>
          <p:cNvPr id="770" name="Google Shape;770;gf6d9400b1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f6d9400b1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 name="Shape 91"/>
        <p:cNvGrpSpPr/>
        <p:nvPr/>
      </p:nvGrpSpPr>
      <p:grpSpPr>
        <a:xfrm>
          <a:off x="0" y="0"/>
          <a:ext cx="0" cy="0"/>
          <a:chOff x="0" y="0"/>
          <a:chExt cx="0" cy="0"/>
        </a:xfrm>
      </p:grpSpPr>
      <p:sp>
        <p:nvSpPr>
          <p:cNvPr id="92" name="Google Shape;92;gf1f5cdfa5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 name="Google Shape;93;gf1f5cdfa5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8" name="Shape 778"/>
        <p:cNvGrpSpPr/>
        <p:nvPr/>
      </p:nvGrpSpPr>
      <p:grpSpPr>
        <a:xfrm>
          <a:off x="0" y="0"/>
          <a:ext cx="0" cy="0"/>
          <a:chOff x="0" y="0"/>
          <a:chExt cx="0" cy="0"/>
        </a:xfrm>
      </p:grpSpPr>
      <p:sp>
        <p:nvSpPr>
          <p:cNvPr id="779" name="Google Shape;779;gf6f2791d43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0" name="Google Shape;780;gf6f2791d43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5" name="Shape 785"/>
        <p:cNvGrpSpPr/>
        <p:nvPr/>
      </p:nvGrpSpPr>
      <p:grpSpPr>
        <a:xfrm>
          <a:off x="0" y="0"/>
          <a:ext cx="0" cy="0"/>
          <a:chOff x="0" y="0"/>
          <a:chExt cx="0" cy="0"/>
        </a:xfrm>
      </p:grpSpPr>
      <p:sp>
        <p:nvSpPr>
          <p:cNvPr id="786" name="Google Shape;786;gf6bb6a757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f6bb6a757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f377da9ba2_2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f377da9ba2_2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NOTE: if you just copy-paste this and other tests in the slides they most likely won’t compile because this is just a reference for the logic rather than provided testing code. This represents testing logic (what asserts to do, how to stress test, etc.) so please use this as a reference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f6e4413cf2_0_3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f6e4413cf2_0_3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f6e4413cf2_0_3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f6e4413cf2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8" name="Shape 858"/>
        <p:cNvGrpSpPr/>
        <p:nvPr/>
      </p:nvGrpSpPr>
      <p:grpSpPr>
        <a:xfrm>
          <a:off x="0" y="0"/>
          <a:ext cx="0" cy="0"/>
          <a:chOff x="0" y="0"/>
          <a:chExt cx="0" cy="0"/>
        </a:xfrm>
      </p:grpSpPr>
      <p:sp>
        <p:nvSpPr>
          <p:cNvPr id="859" name="Google Shape;859;gf6f2791d43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0" name="Google Shape;860;gf6f2791d43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5" name="Shape 865"/>
        <p:cNvGrpSpPr/>
        <p:nvPr/>
      </p:nvGrpSpPr>
      <p:grpSpPr>
        <a:xfrm>
          <a:off x="0" y="0"/>
          <a:ext cx="0" cy="0"/>
          <a:chOff x="0" y="0"/>
          <a:chExt cx="0" cy="0"/>
        </a:xfrm>
      </p:grpSpPr>
      <p:sp>
        <p:nvSpPr>
          <p:cNvPr id="866" name="Google Shape;866;gf91941521b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7" name="Google Shape;867;gf91941521b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f6bb6a7579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f6bb6a7579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f6e4413cf2_0_6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f6e4413cf2_0_6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7" name="Shape 927"/>
        <p:cNvGrpSpPr/>
        <p:nvPr/>
      </p:nvGrpSpPr>
      <p:grpSpPr>
        <a:xfrm>
          <a:off x="0" y="0"/>
          <a:ext cx="0" cy="0"/>
          <a:chOff x="0" y="0"/>
          <a:chExt cx="0" cy="0"/>
        </a:xfrm>
      </p:grpSpPr>
      <p:sp>
        <p:nvSpPr>
          <p:cNvPr id="928" name="Google Shape;928;gf3568c83d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f3568c83d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 name="Shape 103"/>
        <p:cNvGrpSpPr/>
        <p:nvPr/>
      </p:nvGrpSpPr>
      <p:grpSpPr>
        <a:xfrm>
          <a:off x="0" y="0"/>
          <a:ext cx="0" cy="0"/>
          <a:chOff x="0" y="0"/>
          <a:chExt cx="0" cy="0"/>
        </a:xfrm>
      </p:grpSpPr>
      <p:sp>
        <p:nvSpPr>
          <p:cNvPr id="104" name="Google Shape;104;gf6bb6a7579_0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f6bb6a7579_0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f6e4413cf2_0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f6e4413cf2_0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3" name="Shape 973"/>
        <p:cNvGrpSpPr/>
        <p:nvPr/>
      </p:nvGrpSpPr>
      <p:grpSpPr>
        <a:xfrm>
          <a:off x="0" y="0"/>
          <a:ext cx="0" cy="0"/>
          <a:chOff x="0" y="0"/>
          <a:chExt cx="0" cy="0"/>
        </a:xfrm>
      </p:grpSpPr>
      <p:sp>
        <p:nvSpPr>
          <p:cNvPr id="974" name="Google Shape;974;gf3568c83d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5" name="Google Shape;975;gf3568c83d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8" name="Shape 998"/>
        <p:cNvGrpSpPr/>
        <p:nvPr/>
      </p:nvGrpSpPr>
      <p:grpSpPr>
        <a:xfrm>
          <a:off x="0" y="0"/>
          <a:ext cx="0" cy="0"/>
          <a:chOff x="0" y="0"/>
          <a:chExt cx="0" cy="0"/>
        </a:xfrm>
      </p:grpSpPr>
      <p:sp>
        <p:nvSpPr>
          <p:cNvPr id="999" name="Google Shape;999;gf6f2791d4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0" name="Google Shape;1000;gf6f2791d4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f6f2791d43_0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f6f2791d43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f6f2791d43_0_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f6f2791d43_0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f6f2791d43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f6f2791d43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f6f2791d43_0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f6f2791d43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f6f2791d43_0_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f6f2791d43_0_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1" name="Shape 1141"/>
        <p:cNvGrpSpPr/>
        <p:nvPr/>
      </p:nvGrpSpPr>
      <p:grpSpPr>
        <a:xfrm>
          <a:off x="0" y="0"/>
          <a:ext cx="0" cy="0"/>
          <a:chOff x="0" y="0"/>
          <a:chExt cx="0" cy="0"/>
        </a:xfrm>
      </p:grpSpPr>
      <p:sp>
        <p:nvSpPr>
          <p:cNvPr id="1142" name="Google Shape;1142;gf6f2791d43_0_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3" name="Google Shape;1143;gf6f2791d43_0_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6" name="Shape 1176"/>
        <p:cNvGrpSpPr/>
        <p:nvPr/>
      </p:nvGrpSpPr>
      <p:grpSpPr>
        <a:xfrm>
          <a:off x="0" y="0"/>
          <a:ext cx="0" cy="0"/>
          <a:chOff x="0" y="0"/>
          <a:chExt cx="0" cy="0"/>
        </a:xfrm>
      </p:grpSpPr>
      <p:sp>
        <p:nvSpPr>
          <p:cNvPr id="1177" name="Google Shape;1177;gf6f2791d43_0_4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8" name="Google Shape;1178;gf6f2791d43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f92530e405_12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f92530e405_1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f6f2791d43_0_4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4" name="Google Shape;1214;gf6f2791d43_0_4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f6f2791d43_0_5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f6f2791d43_0_5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7" name="Shape 1257"/>
        <p:cNvGrpSpPr/>
        <p:nvPr/>
      </p:nvGrpSpPr>
      <p:grpSpPr>
        <a:xfrm>
          <a:off x="0" y="0"/>
          <a:ext cx="0" cy="0"/>
          <a:chOff x="0" y="0"/>
          <a:chExt cx="0" cy="0"/>
        </a:xfrm>
      </p:grpSpPr>
      <p:sp>
        <p:nvSpPr>
          <p:cNvPr id="1258" name="Google Shape;1258;gf6f2791d43_0_3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9" name="Google Shape;1259;gf6f2791d43_0_3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8" name="Shape 1278"/>
        <p:cNvGrpSpPr/>
        <p:nvPr/>
      </p:nvGrpSpPr>
      <p:grpSpPr>
        <a:xfrm>
          <a:off x="0" y="0"/>
          <a:ext cx="0" cy="0"/>
          <a:chOff x="0" y="0"/>
          <a:chExt cx="0" cy="0"/>
        </a:xfrm>
      </p:grpSpPr>
      <p:sp>
        <p:nvSpPr>
          <p:cNvPr id="1279" name="Google Shape;1279;gf92530e405_12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0" name="Google Shape;1280;gf92530e405_12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7" name="Shape 1307"/>
        <p:cNvGrpSpPr/>
        <p:nvPr/>
      </p:nvGrpSpPr>
      <p:grpSpPr>
        <a:xfrm>
          <a:off x="0" y="0"/>
          <a:ext cx="0" cy="0"/>
          <a:chOff x="0" y="0"/>
          <a:chExt cx="0" cy="0"/>
        </a:xfrm>
      </p:grpSpPr>
      <p:sp>
        <p:nvSpPr>
          <p:cNvPr id="1308" name="Google Shape;1308;gf8096b334d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9" name="Google Shape;1309;gf8096b334d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f91941521b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8" name="Google Shape;1318;gf91941521b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f7db95600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0" name="Google Shape;1330;gf7db95600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gf6f2791d43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3" name="Google Shape;1363;gf6f2791d43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2" name="Shape 1372"/>
        <p:cNvGrpSpPr/>
        <p:nvPr/>
      </p:nvGrpSpPr>
      <p:grpSpPr>
        <a:xfrm>
          <a:off x="0" y="0"/>
          <a:ext cx="0" cy="0"/>
          <a:chOff x="0" y="0"/>
          <a:chExt cx="0" cy="0"/>
        </a:xfrm>
      </p:grpSpPr>
      <p:sp>
        <p:nvSpPr>
          <p:cNvPr id="1373" name="Google Shape;1373;gf92530e405_12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4" name="Google Shape;1374;gf92530e405_12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f6bb6a7579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0" name="Google Shape;1380;gf6bb6a7579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f92530e405_12_1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f92530e405_12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f6f2791a8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f6f2791a8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cb3f9261a5_0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cb3f9261a5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 Id="rId3" Type="http://schemas.openxmlformats.org/officeDocument/2006/relationships/hyperlink" Target="https://www.cs.usfca.edu/~galles/visualization/BST.html"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hyperlink" Target="https://en.wikipedia.org/wiki/Test-driven_developmen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20" Type="http://schemas.openxmlformats.org/officeDocument/2006/relationships/hyperlink" Target="https://www.cplusplus.com/reference/map/map/empty/" TargetMode="External"/><Relationship Id="rId22" Type="http://schemas.openxmlformats.org/officeDocument/2006/relationships/hyperlink" Target="https://www.cplusplus.com/reference/map/map/max_size/" TargetMode="External"/><Relationship Id="rId21" Type="http://schemas.openxmlformats.org/officeDocument/2006/relationships/hyperlink" Target="https://www.cplusplus.com/reference/map/map/size/" TargetMode="External"/><Relationship Id="rId24" Type="http://schemas.openxmlformats.org/officeDocument/2006/relationships/hyperlink" Target="https://www.cplusplus.com/reference/map/map/erase/" TargetMode="External"/><Relationship Id="rId23" Type="http://schemas.openxmlformats.org/officeDocument/2006/relationships/hyperlink" Target="https://www.cplusplus.com/reference/map/map/insert/" TargetMode="External"/><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hyperlink" Target="https://www.cplusplus.com/reference/map/map/" TargetMode="External"/><Relationship Id="rId4" Type="http://schemas.openxmlformats.org/officeDocument/2006/relationships/image" Target="../media/image5.png"/><Relationship Id="rId9" Type="http://schemas.openxmlformats.org/officeDocument/2006/relationships/hyperlink" Target="https://www.cplusplus.com/reference/map/map/map/" TargetMode="External"/><Relationship Id="rId26" Type="http://schemas.openxmlformats.org/officeDocument/2006/relationships/hyperlink" Target="https://www.cplusplus.com/reference/map/map/clear/" TargetMode="External"/><Relationship Id="rId25" Type="http://schemas.openxmlformats.org/officeDocument/2006/relationships/hyperlink" Target="https://www.cplusplus.com/reference/map/map/swap/" TargetMode="External"/><Relationship Id="rId28" Type="http://schemas.openxmlformats.org/officeDocument/2006/relationships/hyperlink" Target="https://www.cplusplus.com/reference/map/map/emplace_hint/" TargetMode="External"/><Relationship Id="rId27" Type="http://schemas.openxmlformats.org/officeDocument/2006/relationships/hyperlink" Target="https://www.cplusplus.com/reference/map/map/emplace/" TargetMode="External"/><Relationship Id="rId5" Type="http://schemas.openxmlformats.org/officeDocument/2006/relationships/image" Target="../media/image4.png"/><Relationship Id="rId6" Type="http://schemas.openxmlformats.org/officeDocument/2006/relationships/hyperlink" Target="https://docs.google.com/presentation/u/1/d/12v521PPbCRpesXHzD1vktyCmkxVQbK54npHt4DjeXbw/edit" TargetMode="External"/><Relationship Id="rId29" Type="http://schemas.openxmlformats.org/officeDocument/2006/relationships/hyperlink" Target="https://www.cplusplus.com/reference/map/map/emplace_hint/" TargetMode="External"/><Relationship Id="rId7" Type="http://schemas.openxmlformats.org/officeDocument/2006/relationships/hyperlink" Target="https://docs.google.com/presentation/u/1/d/11eTPBJF2-6iHH1iwRlVki87Q64qFOvt9Rm_fmQxrhUg/edit" TargetMode="External"/><Relationship Id="rId8" Type="http://schemas.openxmlformats.org/officeDocument/2006/relationships/hyperlink" Target="https://docs.google.com/presentation/u/1/d/11eTPBJF2-6iHH1iwRlVki87Q64qFOvt9Rm_fmQxrhUg/edit" TargetMode="External"/><Relationship Id="rId31" Type="http://schemas.openxmlformats.org/officeDocument/2006/relationships/hyperlink" Target="https://www.cplusplus.com/reference/map/map/at/" TargetMode="External"/><Relationship Id="rId30" Type="http://schemas.openxmlformats.org/officeDocument/2006/relationships/hyperlink" Target="https://www.cplusplus.com/reference/map/map/operator%5B%5D/" TargetMode="External"/><Relationship Id="rId11" Type="http://schemas.openxmlformats.org/officeDocument/2006/relationships/hyperlink" Target="https://www.cplusplus.com/reference/map/map/operator=/" TargetMode="External"/><Relationship Id="rId33" Type="http://schemas.openxmlformats.org/officeDocument/2006/relationships/hyperlink" Target="https://www.cplusplus.com/reference/map/map/value_comp/" TargetMode="External"/><Relationship Id="rId10" Type="http://schemas.openxmlformats.org/officeDocument/2006/relationships/hyperlink" Target="https://www.cplusplus.com/reference/map/map/~map/" TargetMode="External"/><Relationship Id="rId32" Type="http://schemas.openxmlformats.org/officeDocument/2006/relationships/hyperlink" Target="https://www.cplusplus.com/reference/map/map/key_comp/" TargetMode="External"/><Relationship Id="rId13" Type="http://schemas.openxmlformats.org/officeDocument/2006/relationships/hyperlink" Target="https://www.cplusplus.com/reference/map/map/end/" TargetMode="External"/><Relationship Id="rId12" Type="http://schemas.openxmlformats.org/officeDocument/2006/relationships/hyperlink" Target="https://www.cplusplus.com/reference/map/map/begin/" TargetMode="External"/><Relationship Id="rId15" Type="http://schemas.openxmlformats.org/officeDocument/2006/relationships/hyperlink" Target="https://www.cplusplus.com/reference/map/map/rend/" TargetMode="External"/><Relationship Id="rId14" Type="http://schemas.openxmlformats.org/officeDocument/2006/relationships/hyperlink" Target="https://www.cplusplus.com/reference/map/map/rbegin/" TargetMode="External"/><Relationship Id="rId17" Type="http://schemas.openxmlformats.org/officeDocument/2006/relationships/hyperlink" Target="https://www.cplusplus.com/reference/map/map/cend/" TargetMode="External"/><Relationship Id="rId16" Type="http://schemas.openxmlformats.org/officeDocument/2006/relationships/hyperlink" Target="https://www.cplusplus.com/reference/map/map/cbegin/" TargetMode="External"/><Relationship Id="rId19" Type="http://schemas.openxmlformats.org/officeDocument/2006/relationships/hyperlink" Target="https://www.cplusplus.com/reference/map/map/crend/" TargetMode="External"/><Relationship Id="rId18" Type="http://schemas.openxmlformats.org/officeDocument/2006/relationships/hyperlink" Target="https://www.cplusplus.com/reference/map/map/crbegin/"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hyperlink" Target="https://docs.google.com/document/d/1nz3L_RBX5quCprAUTcUYK16FSVig-JpZeSN3FCd9UTc/edit?usp=sharing"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hyperlink" Target="https://uic.zoom.us/rec/share/K61rREde2WJ7jNA15lACHgG2khy8sIMLD10BugeGasG5EGXJwDPYbE-Ff579CNcf.TDWjhtcMlmkYaoLe" TargetMode="Externa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hyperlink" Target="https://docs.google.com/document/d/1nz3L_RBX5quCprAUTcUYK16FSVig-JpZeSN3FCd9UTc/edit?usp=sharing" TargetMode="External"/><Relationship Id="rId4" Type="http://schemas.openxmlformats.org/officeDocument/2006/relationships/hyperlink" Target="https://docs.google.com/document/u/1/d/1nz3L_RBX5quCprAUTcUYK16FSVig-JpZeSN3FCd9UTc/edit" TargetMode="External"/><Relationship Id="rId5" Type="http://schemas.openxmlformats.org/officeDocument/2006/relationships/image" Target="../media/image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 Id="rId3" Type="http://schemas.openxmlformats.org/officeDocument/2006/relationships/image" Target="../media/image20.png"/><Relationship Id="rId4" Type="http://schemas.openxmlformats.org/officeDocument/2006/relationships/hyperlink" Target="https://docs.google.com/document/d/1nz3L_RBX5quCprAUTcUYK16FSVig-JpZeSN3FCd9UTc/edit?usp=sharing" TargetMode="External"/><Relationship Id="rId5" Type="http://schemas.openxmlformats.org/officeDocument/2006/relationships/hyperlink" Target="https://docs.google.com/document/u/1/d/1nz3L_RBX5quCprAUTcUYK16FSVig-JpZeSN3FCd9UTc/edit" TargetMode="External"/><Relationship Id="rId6" Type="http://schemas.openxmlformats.org/officeDocument/2006/relationships/image" Target="../media/image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hyperlink" Target="https://docs.google.com/document/d/1nz3L_RBX5quCprAUTcUYK16FSVig-JpZeSN3FCd9UTc/edit?usp=sharing" TargetMode="External"/><Relationship Id="rId4" Type="http://schemas.openxmlformats.org/officeDocument/2006/relationships/hyperlink" Target="https://docs.google.com/document/u/1/d/1nz3L_RBX5quCprAUTcUYK16FSVig-JpZeSN3FCd9UTc/edit" TargetMode="External"/><Relationship Id="rId5" Type="http://schemas.openxmlformats.org/officeDocument/2006/relationships/image" Target="../media/image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9.xml"/><Relationship Id="rId3" Type="http://schemas.openxmlformats.org/officeDocument/2006/relationships/hyperlink" Target="https://docs.google.com/document/d/1nz3L_RBX5quCprAUTcUYK16FSVig-JpZeSN3FCd9UTc/edit?usp=sharing" TargetMode="External"/><Relationship Id="rId4" Type="http://schemas.openxmlformats.org/officeDocument/2006/relationships/hyperlink" Target="https://docs.google.com/document/u/1/d/1nz3L_RBX5quCprAUTcUYK16FSVig-JpZeSN3FCd9UTc/edit" TargetMode="External"/><Relationship Id="rId5"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0.xml"/><Relationship Id="rId3" Type="http://schemas.openxmlformats.org/officeDocument/2006/relationships/hyperlink" Target="https://docs.google.com/document/d/1nz3L_RBX5quCprAUTcUYK16FSVig-JpZeSN3FCd9UTc/edit?usp=sharing" TargetMode="External"/><Relationship Id="rId4" Type="http://schemas.openxmlformats.org/officeDocument/2006/relationships/hyperlink" Target="https://docs.google.com/document/u/1/d/1nz3L_RBX5quCprAUTcUYK16FSVig-JpZeSN3FCd9UTc/edit" TargetMode="External"/><Relationship Id="rId5"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1.xml"/><Relationship Id="rId3" Type="http://schemas.openxmlformats.org/officeDocument/2006/relationships/hyperlink" Target="https://docs.google.com/document/d/1nz3L_RBX5quCprAUTcUYK16FSVig-JpZeSN3FCd9UTc/edit?usp=sharing" TargetMode="External"/><Relationship Id="rId4" Type="http://schemas.openxmlformats.org/officeDocument/2006/relationships/hyperlink" Target="https://docs.google.com/document/u/1/d/1nz3L_RBX5quCprAUTcUYK16FSVig-JpZeSN3FCd9UTc/edit" TargetMode="External"/><Relationship Id="rId5" Type="http://schemas.openxmlformats.org/officeDocument/2006/relationships/image" Target="../media/image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6.xml"/><Relationship Id="rId3" Type="http://schemas.openxmlformats.org/officeDocument/2006/relationships/image" Target="../media/image19.png"/><Relationship Id="rId4" Type="http://schemas.openxmlformats.org/officeDocument/2006/relationships/image" Target="../media/image1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hyperlink" Target="https://open.spotify.com/playlist/1sm0QpnMpFG6WyTDaTp0hx?si=9a286588e9774f46"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1.xml"/><Relationship Id="rId3" Type="http://schemas.openxmlformats.org/officeDocument/2006/relationships/hyperlink" Target="https://docs.google.com/document/d/1nz3L_RBX5quCprAUTcUYK16FSVig-JpZeSN3FCd9UTc/edit?usp=sharing" TargetMode="External"/><Relationship Id="rId4" Type="http://schemas.openxmlformats.org/officeDocument/2006/relationships/hyperlink" Target="https://docs.google.com/document/u/1/d/1nz3L_RBX5quCprAUTcUYK16FSVig-JpZeSN3FCd9UTc/edit" TargetMode="External"/><Relationship Id="rId5" Type="http://schemas.openxmlformats.org/officeDocument/2006/relationships/image" Target="../media/image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2.xml"/><Relationship Id="rId3" Type="http://schemas.openxmlformats.org/officeDocument/2006/relationships/image" Target="../media/image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7.png"/><Relationship Id="rId4" Type="http://schemas.openxmlformats.org/officeDocument/2006/relationships/image" Target="../media/image16.png"/><Relationship Id="rId5"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7.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3.xml"/><Relationship Id="rId3" Type="http://schemas.openxmlformats.org/officeDocument/2006/relationships/image" Target="../media/image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6.xml"/><Relationship Id="rId3" Type="http://schemas.openxmlformats.org/officeDocument/2006/relationships/image" Target="../media/image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7.xml"/><Relationship Id="rId3" Type="http://schemas.openxmlformats.org/officeDocument/2006/relationships/image" Target="../media/image11.jpg"/><Relationship Id="rId4" Type="http://schemas.openxmlformats.org/officeDocument/2006/relationships/image" Target="../media/image13.png"/><Relationship Id="rId5" Type="http://schemas.openxmlformats.org/officeDocument/2006/relationships/image" Target="../media/image12.png"/><Relationship Id="rId6" Type="http://schemas.openxmlformats.org/officeDocument/2006/relationships/image" Target="../media/image10.png"/><Relationship Id="rId7" Type="http://schemas.openxmlformats.org/officeDocument/2006/relationships/image" Target="../media/image8.png"/><Relationship Id="rId8" Type="http://schemas.openxmlformats.org/officeDocument/2006/relationships/image" Target="../media/image15.gif"/></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8.xml"/><Relationship Id="rId3" Type="http://schemas.openxmlformats.org/officeDocument/2006/relationships/slide" Target="/ppt/slides/slide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3" name="Shape 53"/>
        <p:cNvGrpSpPr/>
        <p:nvPr/>
      </p:nvGrpSpPr>
      <p:grpSpPr>
        <a:xfrm>
          <a:off x="0" y="0"/>
          <a:ext cx="0" cy="0"/>
          <a:chOff x="0" y="0"/>
          <a:chExt cx="0" cy="0"/>
        </a:xfrm>
      </p:grpSpPr>
      <p:sp>
        <p:nvSpPr>
          <p:cNvPr id="54" name="Google Shape;54;p13"/>
          <p:cNvSpPr/>
          <p:nvPr/>
        </p:nvSpPr>
        <p:spPr>
          <a:xfrm flipH="1">
            <a:off x="2357725" y="0"/>
            <a:ext cx="3268200" cy="5143500"/>
          </a:xfrm>
          <a:prstGeom prst="parallelogram">
            <a:avLst>
              <a:gd fmla="val 93771" name="adj"/>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3"/>
          <p:cNvSpPr/>
          <p:nvPr/>
        </p:nvSpPr>
        <p:spPr>
          <a:xfrm flipH="1">
            <a:off x="2155625" y="0"/>
            <a:ext cx="3268200" cy="5143500"/>
          </a:xfrm>
          <a:prstGeom prst="parallelogram">
            <a:avLst>
              <a:gd fmla="val 93771" name="adj"/>
            </a:avLst>
          </a:prstGeom>
          <a:solidFill>
            <a:srgbClr val="B45F0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13"/>
          <p:cNvSpPr/>
          <p:nvPr/>
        </p:nvSpPr>
        <p:spPr>
          <a:xfrm flipH="1">
            <a:off x="1960675" y="0"/>
            <a:ext cx="3268200" cy="5143500"/>
          </a:xfrm>
          <a:prstGeom prst="parallelogram">
            <a:avLst>
              <a:gd fmla="val 93771" name="adj"/>
            </a:avLst>
          </a:prstGeom>
          <a:solidFill>
            <a:srgbClr val="E691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13"/>
          <p:cNvSpPr/>
          <p:nvPr/>
        </p:nvSpPr>
        <p:spPr>
          <a:xfrm>
            <a:off x="878825" y="0"/>
            <a:ext cx="7957800" cy="5143500"/>
          </a:xfrm>
          <a:prstGeom prst="parallelogram">
            <a:avLst>
              <a:gd fmla="val 148822" name="adj"/>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13"/>
          <p:cNvSpPr/>
          <p:nvPr/>
        </p:nvSpPr>
        <p:spPr>
          <a:xfrm>
            <a:off x="589625" y="0"/>
            <a:ext cx="7957800" cy="5143500"/>
          </a:xfrm>
          <a:prstGeom prst="parallelogram">
            <a:avLst>
              <a:gd fmla="val 148822" name="adj"/>
            </a:avLst>
          </a:prstGeom>
          <a:solidFill>
            <a:srgbClr val="741B4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3"/>
          <p:cNvSpPr/>
          <p:nvPr/>
        </p:nvSpPr>
        <p:spPr>
          <a:xfrm>
            <a:off x="307350" y="0"/>
            <a:ext cx="7957800" cy="5143500"/>
          </a:xfrm>
          <a:prstGeom prst="parallelogram">
            <a:avLst>
              <a:gd fmla="val 148822" name="adj"/>
            </a:avLst>
          </a:prstGeom>
          <a:solidFill>
            <a:srgbClr val="A64D7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13"/>
          <p:cNvSpPr/>
          <p:nvPr/>
        </p:nvSpPr>
        <p:spPr>
          <a:xfrm flipH="1">
            <a:off x="4259575" y="0"/>
            <a:ext cx="3507000" cy="5143500"/>
          </a:xfrm>
          <a:prstGeom prst="parallelogram">
            <a:avLst>
              <a:gd fmla="val 87159" name="adj"/>
            </a:avLst>
          </a:pr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p:nvPr/>
        </p:nvSpPr>
        <p:spPr>
          <a:xfrm flipH="1">
            <a:off x="3812925" y="0"/>
            <a:ext cx="3507000" cy="5143500"/>
          </a:xfrm>
          <a:prstGeom prst="parallelogram">
            <a:avLst>
              <a:gd fmla="val 87159" name="adj"/>
            </a:avLst>
          </a:prstGeom>
          <a:solidFill>
            <a:srgbClr val="134F5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3"/>
          <p:cNvSpPr/>
          <p:nvPr/>
        </p:nvSpPr>
        <p:spPr>
          <a:xfrm flipH="1">
            <a:off x="3362650" y="0"/>
            <a:ext cx="3507000" cy="5143500"/>
          </a:xfrm>
          <a:prstGeom prst="parallelogram">
            <a:avLst>
              <a:gd fmla="val 87159" name="adj"/>
            </a:avLst>
          </a:prstGeom>
          <a:solidFill>
            <a:srgbClr val="45818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3"/>
          <p:cNvSpPr/>
          <p:nvPr/>
        </p:nvSpPr>
        <p:spPr>
          <a:xfrm>
            <a:off x="193633" y="977899"/>
            <a:ext cx="8756729" cy="3187690"/>
          </a:xfrm>
          <a:prstGeom prst="rect">
            <a:avLst/>
          </a:prstGeom>
        </p:spPr>
        <p:txBody>
          <a:bodyPr>
            <a:prstTxWarp prst="textPlain"/>
          </a:bodyPr>
          <a:lstStyle/>
          <a:p>
            <a:pPr lvl="0" algn="ctr"/>
            <a:r>
              <a:rPr b="1" i="0">
                <a:ln>
                  <a:noFill/>
                </a:ln>
                <a:solidFill>
                  <a:srgbClr val="383838"/>
                </a:solidFill>
                <a:latin typeface="Staatliches"/>
              </a:rPr>
              <a:t>CS 251</a:t>
            </a:r>
          </a:p>
        </p:txBody>
      </p:sp>
      <p:sp>
        <p:nvSpPr>
          <p:cNvPr id="64" name="Google Shape;64;p13"/>
          <p:cNvSpPr/>
          <p:nvPr/>
        </p:nvSpPr>
        <p:spPr>
          <a:xfrm rot="788771">
            <a:off x="977050" y="538896"/>
            <a:ext cx="459030" cy="917991"/>
          </a:xfrm>
          <a:prstGeom prst="upArrow">
            <a:avLst>
              <a:gd fmla="val 39630" name="adj1"/>
              <a:gd fmla="val 84891" name="adj2"/>
            </a:avLst>
          </a:prstGeom>
          <a:solidFill>
            <a:srgbClr val="660000"/>
          </a:solidFill>
          <a:ln>
            <a:noFill/>
          </a:ln>
          <a:effectLst>
            <a:outerShdw rotWithShape="0" algn="bl" dir="3000000" dist="38100">
              <a:srgbClr val="FF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13"/>
          <p:cNvSpPr/>
          <p:nvPr/>
        </p:nvSpPr>
        <p:spPr>
          <a:xfrm rot="4286085">
            <a:off x="3560282" y="3840234"/>
            <a:ext cx="458879" cy="917854"/>
          </a:xfrm>
          <a:prstGeom prst="upArrow">
            <a:avLst>
              <a:gd fmla="val 39630" name="adj1"/>
              <a:gd fmla="val 84891" name="adj2"/>
            </a:avLst>
          </a:prstGeom>
          <a:solidFill>
            <a:srgbClr val="274E13"/>
          </a:solidFill>
          <a:ln>
            <a:noFill/>
          </a:ln>
          <a:effectLst>
            <a:outerShdw rotWithShape="0" algn="bl" dir="3000000" dist="38100">
              <a:srgbClr val="00FF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13"/>
          <p:cNvSpPr/>
          <p:nvPr/>
        </p:nvSpPr>
        <p:spPr>
          <a:xfrm rot="-9494836">
            <a:off x="5733567" y="138643"/>
            <a:ext cx="458983" cy="917856"/>
          </a:xfrm>
          <a:prstGeom prst="upArrow">
            <a:avLst>
              <a:gd fmla="val 39630" name="adj1"/>
              <a:gd fmla="val 84891" name="adj2"/>
            </a:avLst>
          </a:prstGeom>
          <a:solidFill>
            <a:srgbClr val="1C4587"/>
          </a:solidFill>
          <a:ln>
            <a:noFill/>
          </a:ln>
          <a:effectLst>
            <a:outerShdw rotWithShape="0" algn="bl" dir="3000000" dist="38100">
              <a:srgbClr val="4A86E8"/>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3"/>
          <p:cNvSpPr/>
          <p:nvPr/>
        </p:nvSpPr>
        <p:spPr>
          <a:xfrm rot="-7599618">
            <a:off x="8042152" y="3221633"/>
            <a:ext cx="459243" cy="918005"/>
          </a:xfrm>
          <a:prstGeom prst="upArrow">
            <a:avLst>
              <a:gd fmla="val 39630" name="adj1"/>
              <a:gd fmla="val 84891" name="adj2"/>
            </a:avLst>
          </a:prstGeom>
          <a:solidFill>
            <a:srgbClr val="7F6000"/>
          </a:solidFill>
          <a:ln>
            <a:noFill/>
          </a:ln>
          <a:effectLst>
            <a:outerShdw rotWithShape="0" algn="bl" dir="3000000" dist="38100">
              <a:srgbClr val="FFFF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13"/>
          <p:cNvSpPr/>
          <p:nvPr/>
        </p:nvSpPr>
        <p:spPr>
          <a:xfrm>
            <a:off x="939661" y="1830488"/>
            <a:ext cx="6116848" cy="1391734"/>
          </a:xfrm>
          <a:prstGeom prst="rect">
            <a:avLst/>
          </a:prstGeom>
        </p:spPr>
        <p:txBody>
          <a:bodyPr>
            <a:prstTxWarp prst="textPlain"/>
          </a:bodyPr>
          <a:lstStyle/>
          <a:p>
            <a:pPr lvl="0" algn="ctr"/>
            <a:r>
              <a:rPr b="1" i="1">
                <a:ln cap="flat" cmpd="sng" w="38100">
                  <a:solidFill>
                    <a:srgbClr val="00FFFF"/>
                  </a:solidFill>
                  <a:prstDash val="solid"/>
                  <a:round/>
                  <a:headEnd len="sm" w="sm" type="none"/>
                  <a:tailEnd len="sm" w="sm" type="none"/>
                </a:ln>
                <a:noFill/>
                <a:latin typeface="Barlow Condensed"/>
              </a:rPr>
              <a:t>PROJECT</a:t>
            </a:r>
          </a:p>
        </p:txBody>
      </p:sp>
      <p:sp>
        <p:nvSpPr>
          <p:cNvPr id="69" name="Google Shape;69;p13"/>
          <p:cNvSpPr/>
          <p:nvPr/>
        </p:nvSpPr>
        <p:spPr>
          <a:xfrm>
            <a:off x="3436059" y="3290700"/>
            <a:ext cx="2264926" cy="576218"/>
          </a:xfrm>
          <a:prstGeom prst="rect">
            <a:avLst/>
          </a:prstGeom>
        </p:spPr>
        <p:txBody>
          <a:bodyPr>
            <a:prstTxWarp prst="textPlain"/>
          </a:bodyPr>
          <a:lstStyle/>
          <a:p>
            <a:pPr lvl="0" algn="ctr"/>
            <a:r>
              <a:rPr b="1" i="1">
                <a:ln>
                  <a:noFill/>
                </a:ln>
                <a:solidFill>
                  <a:srgbClr val="FFFFFF"/>
                </a:solidFill>
                <a:latin typeface="Barlow Semi Condensed"/>
              </a:rPr>
              <a:t>mymap</a:t>
            </a:r>
          </a:p>
        </p:txBody>
      </p:sp>
      <p:sp>
        <p:nvSpPr>
          <p:cNvPr id="70" name="Google Shape;70;p13"/>
          <p:cNvSpPr/>
          <p:nvPr/>
        </p:nvSpPr>
        <p:spPr>
          <a:xfrm>
            <a:off x="3329400" y="4639450"/>
            <a:ext cx="2485200" cy="2967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Raka Primardika - Leeza Andryushchenko</a:t>
            </a:r>
            <a:endParaRPr b="1" sz="1000">
              <a:solidFill>
                <a:schemeClr val="lt1"/>
              </a:solidFill>
              <a:latin typeface="Barlow Semi Condensed"/>
              <a:ea typeface="Barlow Semi Condensed"/>
              <a:cs typeface="Barlow Semi Condensed"/>
              <a:sym typeface="Barlow Semi Condensed"/>
            </a:endParaRPr>
          </a:p>
        </p:txBody>
      </p:sp>
      <p:sp>
        <p:nvSpPr>
          <p:cNvPr id="71" name="Google Shape;71;p13"/>
          <p:cNvSpPr/>
          <p:nvPr/>
        </p:nvSpPr>
        <p:spPr>
          <a:xfrm>
            <a:off x="7181300" y="1687884"/>
            <a:ext cx="1016100" cy="1676953"/>
          </a:xfrm>
          <a:prstGeom prst="rect">
            <a:avLst/>
          </a:prstGeom>
        </p:spPr>
        <p:txBody>
          <a:bodyPr>
            <a:prstTxWarp prst="textPlain"/>
          </a:bodyPr>
          <a:lstStyle/>
          <a:p>
            <a:pPr lvl="0" algn="ctr"/>
            <a:r>
              <a:rPr b="1" i="1">
                <a:ln cap="flat" cmpd="sng" w="38100">
                  <a:solidFill>
                    <a:srgbClr val="00FF00"/>
                  </a:solidFill>
                  <a:prstDash val="solid"/>
                  <a:round/>
                  <a:headEnd len="sm" w="sm" type="none"/>
                  <a:tailEnd len="sm" w="sm" type="none"/>
                </a:ln>
                <a:noFill/>
                <a:latin typeface="Barlow Condensed"/>
              </a:rPr>
              <a:t>5</a:t>
            </a:r>
          </a:p>
        </p:txBody>
      </p:sp>
      <p:sp>
        <p:nvSpPr>
          <p:cNvPr id="72" name="Google Shape;72;p13"/>
          <p:cNvSpPr/>
          <p:nvPr/>
        </p:nvSpPr>
        <p:spPr>
          <a:xfrm>
            <a:off x="3550150" y="1276588"/>
            <a:ext cx="2029800" cy="411300"/>
          </a:xfrm>
          <a:prstGeom prst="parallelogram">
            <a:avLst>
              <a:gd fmla="val 98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JUMPSTART</a:t>
            </a:r>
            <a:endParaRPr b="1" i="1" sz="2400">
              <a:solidFill>
                <a:schemeClr val="lt1"/>
              </a:solidFill>
              <a:latin typeface="Barlow Semi Condensed"/>
              <a:ea typeface="Barlow Semi Condensed"/>
              <a:cs typeface="Barlow Semi Condensed"/>
              <a:sym typeface="Barlow Semi Condensed"/>
            </a:endParaRPr>
          </a:p>
        </p:txBody>
      </p:sp>
      <p:sp>
        <p:nvSpPr>
          <p:cNvPr id="73" name="Google Shape;73;p13"/>
          <p:cNvSpPr/>
          <p:nvPr/>
        </p:nvSpPr>
        <p:spPr>
          <a:xfrm rot="4286512">
            <a:off x="7300464" y="379493"/>
            <a:ext cx="926581" cy="917854"/>
          </a:xfrm>
          <a:prstGeom prst="sun">
            <a:avLst>
              <a:gd fmla="val 25000" name="adj"/>
            </a:avLst>
          </a:prstGeom>
          <a:noFill/>
          <a:ln cap="flat" cmpd="sng" w="19050">
            <a:solidFill>
              <a:srgbClr val="FF9900"/>
            </a:solidFill>
            <a:prstDash val="solid"/>
            <a:round/>
            <a:headEnd len="sm" w="sm" type="none"/>
            <a:tailEnd len="sm" w="sm" type="none"/>
          </a:ln>
          <a:effectLst>
            <a:outerShdw rotWithShape="0" algn="bl" dir="3000000" dist="381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13"/>
          <p:cNvSpPr/>
          <p:nvPr/>
        </p:nvSpPr>
        <p:spPr>
          <a:xfrm rot="-898182">
            <a:off x="1033420" y="3778526"/>
            <a:ext cx="843318" cy="835321"/>
          </a:xfrm>
          <a:prstGeom prst="lightningBolt">
            <a:avLst/>
          </a:prstGeom>
          <a:noFill/>
          <a:ln cap="flat" cmpd="sng" w="19050">
            <a:solidFill>
              <a:srgbClr val="FFFF00"/>
            </a:solidFill>
            <a:prstDash val="solid"/>
            <a:round/>
            <a:headEnd len="sm" w="sm" type="none"/>
            <a:tailEnd len="sm" w="sm" type="none"/>
          </a:ln>
          <a:effectLst>
            <a:outerShdw rotWithShape="0" algn="bl" dir="300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13"/>
          <p:cNvSpPr/>
          <p:nvPr/>
        </p:nvSpPr>
        <p:spPr>
          <a:xfrm rot="-898113">
            <a:off x="3088688" y="280210"/>
            <a:ext cx="715478" cy="712792"/>
          </a:xfrm>
          <a:prstGeom prst="heart">
            <a:avLst/>
          </a:prstGeom>
          <a:noFill/>
          <a:ln cap="flat" cmpd="sng" w="19050">
            <a:solidFill>
              <a:srgbClr val="FF00FF"/>
            </a:solidFill>
            <a:prstDash val="solid"/>
            <a:round/>
            <a:headEnd len="sm" w="sm" type="none"/>
            <a:tailEnd len="sm" w="sm" type="none"/>
          </a:ln>
          <a:effectLst>
            <a:outerShdw rotWithShape="0" algn="bl" dir="3000000" dist="57150">
              <a:srgbClr val="000000"/>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13"/>
          <p:cNvSpPr/>
          <p:nvPr/>
        </p:nvSpPr>
        <p:spPr>
          <a:xfrm rot="1801949">
            <a:off x="6498366" y="3945781"/>
            <a:ext cx="843300" cy="835287"/>
          </a:xfrm>
          <a:prstGeom prst="cloud">
            <a:avLst/>
          </a:prstGeom>
          <a:noFill/>
          <a:ln cap="flat" cmpd="sng" w="19050">
            <a:solidFill>
              <a:srgbClr val="00FF00"/>
            </a:solidFill>
            <a:prstDash val="solid"/>
            <a:round/>
            <a:headEnd len="sm" w="sm" type="none"/>
            <a:tailEnd len="sm" w="sm" type="none"/>
          </a:ln>
          <a:effectLst>
            <a:outerShdw rotWithShape="0" algn="bl" dir="3000000" dist="76200">
              <a:schemeClr val="dk1"/>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8" name="Shape 148"/>
        <p:cNvGrpSpPr/>
        <p:nvPr/>
      </p:nvGrpSpPr>
      <p:grpSpPr>
        <a:xfrm>
          <a:off x="0" y="0"/>
          <a:ext cx="0" cy="0"/>
          <a:chOff x="0" y="0"/>
          <a:chExt cx="0" cy="0"/>
        </a:xfrm>
      </p:grpSpPr>
      <p:sp>
        <p:nvSpPr>
          <p:cNvPr id="149" name="Google Shape;149;p22"/>
          <p:cNvSpPr/>
          <p:nvPr/>
        </p:nvSpPr>
        <p:spPr>
          <a:xfrm>
            <a:off x="2485913" y="981102"/>
            <a:ext cx="4172176" cy="644225"/>
          </a:xfrm>
          <a:prstGeom prst="rect">
            <a:avLst/>
          </a:prstGeom>
        </p:spPr>
        <p:txBody>
          <a:bodyPr>
            <a:prstTxWarp prst="textPlain"/>
          </a:bodyPr>
          <a:lstStyle/>
          <a:p>
            <a:pPr lvl="0" algn="ctr"/>
            <a:r>
              <a:rPr b="1" i="1">
                <a:ln cap="flat" cmpd="sng" w="28575">
                  <a:solidFill>
                    <a:srgbClr val="FFFF00"/>
                  </a:solidFill>
                  <a:prstDash val="solid"/>
                  <a:round/>
                  <a:headEnd len="sm" w="sm" type="none"/>
                  <a:tailEnd len="sm" w="sm" type="none"/>
                </a:ln>
                <a:noFill/>
                <a:latin typeface="Barlow Semi Condensed"/>
              </a:rPr>
              <a:t>BAD HABITS</a:t>
            </a:r>
          </a:p>
        </p:txBody>
      </p:sp>
      <p:sp>
        <p:nvSpPr>
          <p:cNvPr id="150" name="Google Shape;150;p22"/>
          <p:cNvSpPr/>
          <p:nvPr/>
        </p:nvSpPr>
        <p:spPr>
          <a:xfrm>
            <a:off x="3082475" y="2140925"/>
            <a:ext cx="2979055" cy="309724"/>
          </a:xfrm>
          <a:prstGeom prst="rect">
            <a:avLst/>
          </a:prstGeom>
        </p:spPr>
        <p:txBody>
          <a:bodyPr>
            <a:prstTxWarp prst="textPlain"/>
          </a:bodyPr>
          <a:lstStyle/>
          <a:p>
            <a:pPr lvl="0" algn="ctr"/>
            <a:r>
              <a:rPr b="1" i="1">
                <a:ln>
                  <a:noFill/>
                </a:ln>
                <a:solidFill>
                  <a:srgbClr val="FFFFFF"/>
                </a:solidFill>
                <a:latin typeface="Barlow Semi Condensed"/>
              </a:rPr>
              <a:t>CODING DIRECTLY</a:t>
            </a:r>
          </a:p>
        </p:txBody>
      </p:sp>
      <p:sp>
        <p:nvSpPr>
          <p:cNvPr id="151" name="Google Shape;151;p22"/>
          <p:cNvSpPr/>
          <p:nvPr/>
        </p:nvSpPr>
        <p:spPr>
          <a:xfrm>
            <a:off x="2291500" y="2711650"/>
            <a:ext cx="4561030" cy="309724"/>
          </a:xfrm>
          <a:prstGeom prst="rect">
            <a:avLst/>
          </a:prstGeom>
        </p:spPr>
        <p:txBody>
          <a:bodyPr>
            <a:prstTxWarp prst="textPlain"/>
          </a:bodyPr>
          <a:lstStyle/>
          <a:p>
            <a:pPr lvl="0" algn="ctr"/>
            <a:r>
              <a:rPr b="1" i="1">
                <a:ln>
                  <a:noFill/>
                </a:ln>
                <a:solidFill>
                  <a:srgbClr val="FFFFFF"/>
                </a:solidFill>
                <a:latin typeface="Barlow Semi Condensed"/>
              </a:rPr>
              <a:t>NOT TESTING THOROUGHLY</a:t>
            </a:r>
          </a:p>
        </p:txBody>
      </p:sp>
      <p:sp>
        <p:nvSpPr>
          <p:cNvPr id="152" name="Google Shape;152;p22"/>
          <p:cNvSpPr/>
          <p:nvPr/>
        </p:nvSpPr>
        <p:spPr>
          <a:xfrm>
            <a:off x="1874175" y="3282375"/>
            <a:ext cx="5395649" cy="309724"/>
          </a:xfrm>
          <a:prstGeom prst="rect">
            <a:avLst/>
          </a:prstGeom>
        </p:spPr>
        <p:txBody>
          <a:bodyPr>
            <a:prstTxWarp prst="textPlain"/>
          </a:bodyPr>
          <a:lstStyle/>
          <a:p>
            <a:pPr lvl="0" algn="ctr"/>
            <a:r>
              <a:rPr b="1" i="1">
                <a:ln>
                  <a:noFill/>
                </a:ln>
                <a:solidFill>
                  <a:srgbClr val="FFFFFF"/>
                </a:solidFill>
                <a:latin typeface="Barlow Semi Condensed"/>
              </a:rPr>
              <a:t>NOT USING GDB FOR SEG FAULTS</a:t>
            </a:r>
          </a:p>
        </p:txBody>
      </p:sp>
      <p:sp>
        <p:nvSpPr>
          <p:cNvPr id="153" name="Google Shape;153;p22"/>
          <p:cNvSpPr/>
          <p:nvPr/>
        </p:nvSpPr>
        <p:spPr>
          <a:xfrm>
            <a:off x="3261550" y="3853100"/>
            <a:ext cx="2620929" cy="309292"/>
          </a:xfrm>
          <a:prstGeom prst="rect">
            <a:avLst/>
          </a:prstGeom>
        </p:spPr>
        <p:txBody>
          <a:bodyPr>
            <a:prstTxWarp prst="textPlain"/>
          </a:bodyPr>
          <a:lstStyle/>
          <a:p>
            <a:pPr lvl="0" algn="ctr"/>
            <a:r>
              <a:rPr b="1" i="1">
                <a:ln>
                  <a:noFill/>
                </a:ln>
                <a:solidFill>
                  <a:srgbClr val="FFFFFF"/>
                </a:solidFill>
                <a:latin typeface="Barlow Semi Condensed"/>
              </a:rPr>
              <a:t>STARTING LATE</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57" name="Shape 157"/>
        <p:cNvGrpSpPr/>
        <p:nvPr/>
      </p:nvGrpSpPr>
      <p:grpSpPr>
        <a:xfrm>
          <a:off x="0" y="0"/>
          <a:ext cx="0" cy="0"/>
          <a:chOff x="0" y="0"/>
          <a:chExt cx="0" cy="0"/>
        </a:xfrm>
      </p:grpSpPr>
      <p:sp>
        <p:nvSpPr>
          <p:cNvPr id="158" name="Google Shape;158;p23"/>
          <p:cNvSpPr/>
          <p:nvPr/>
        </p:nvSpPr>
        <p:spPr>
          <a:xfrm>
            <a:off x="1096213" y="1006163"/>
            <a:ext cx="6938052" cy="832375"/>
          </a:xfrm>
          <a:prstGeom prst="rect">
            <a:avLst/>
          </a:prstGeom>
        </p:spPr>
        <p:txBody>
          <a:bodyPr>
            <a:prstTxWarp prst="textPlain"/>
          </a:bodyPr>
          <a:lstStyle/>
          <a:p>
            <a:pPr lvl="0" algn="ctr"/>
            <a:r>
              <a:rPr b="1" i="1">
                <a:ln>
                  <a:noFill/>
                </a:ln>
                <a:solidFill>
                  <a:schemeClr val="lt1"/>
                </a:solidFill>
                <a:latin typeface="Barlow Semi Condensed"/>
              </a:rPr>
              <a:t>"Your tests.cpp should have 100s of</a:t>
            </a:r>
            <a:br>
              <a:rPr b="1" i="1">
                <a:ln>
                  <a:noFill/>
                </a:ln>
                <a:solidFill>
                  <a:schemeClr val="lt1"/>
                </a:solidFill>
                <a:latin typeface="Barlow Semi Condensed"/>
              </a:rPr>
            </a:br>
            <a:r>
              <a:rPr b="1" i="1">
                <a:ln>
                  <a:noFill/>
                </a:ln>
                <a:solidFill>
                  <a:schemeClr val="lt1"/>
                </a:solidFill>
                <a:latin typeface="Barlow Semi Condensed"/>
              </a:rPr>
              <a:t>assertions for each public member function"</a:t>
            </a:r>
          </a:p>
        </p:txBody>
      </p:sp>
      <p:sp>
        <p:nvSpPr>
          <p:cNvPr id="159" name="Google Shape;159;p23"/>
          <p:cNvSpPr/>
          <p:nvPr/>
        </p:nvSpPr>
        <p:spPr>
          <a:xfrm>
            <a:off x="5341874" y="2241075"/>
            <a:ext cx="2132993" cy="550004"/>
          </a:xfrm>
          <a:prstGeom prst="rect">
            <a:avLst/>
          </a:prstGeom>
        </p:spPr>
        <p:txBody>
          <a:bodyPr>
            <a:prstTxWarp prst="textPlain"/>
          </a:bodyPr>
          <a:lstStyle/>
          <a:p>
            <a:pPr lvl="0" algn="ctr"/>
            <a:r>
              <a:rPr b="1" i="1">
                <a:ln>
                  <a:noFill/>
                </a:ln>
                <a:solidFill>
                  <a:srgbClr val="93C47D"/>
                </a:solidFill>
                <a:latin typeface="Barlow Semi Condensed"/>
              </a:rPr>
              <a:t>thorough</a:t>
            </a:r>
          </a:p>
        </p:txBody>
      </p:sp>
      <p:sp>
        <p:nvSpPr>
          <p:cNvPr id="160" name="Google Shape;160;p23"/>
          <p:cNvSpPr/>
          <p:nvPr/>
        </p:nvSpPr>
        <p:spPr>
          <a:xfrm>
            <a:off x="1655624" y="2232850"/>
            <a:ext cx="1986647" cy="566467"/>
          </a:xfrm>
          <a:prstGeom prst="rect">
            <a:avLst/>
          </a:prstGeom>
        </p:spPr>
        <p:txBody>
          <a:bodyPr>
            <a:prstTxWarp prst="textPlain"/>
          </a:bodyPr>
          <a:lstStyle/>
          <a:p>
            <a:pPr lvl="0" algn="ctr"/>
            <a:r>
              <a:rPr b="1" i="1">
                <a:ln>
                  <a:noFill/>
                </a:ln>
                <a:solidFill>
                  <a:srgbClr val="E06666"/>
                </a:solidFill>
                <a:latin typeface="Barlow Semi Condensed"/>
              </a:rPr>
              <a:t>quantity</a:t>
            </a:r>
          </a:p>
        </p:txBody>
      </p:sp>
      <p:sp>
        <p:nvSpPr>
          <p:cNvPr id="161" name="Google Shape;161;p23"/>
          <p:cNvSpPr/>
          <p:nvPr/>
        </p:nvSpPr>
        <p:spPr>
          <a:xfrm>
            <a:off x="5565197" y="3073663"/>
            <a:ext cx="1686370" cy="292201"/>
          </a:xfrm>
          <a:prstGeom prst="rect">
            <a:avLst/>
          </a:prstGeom>
        </p:spPr>
        <p:txBody>
          <a:bodyPr>
            <a:prstTxWarp prst="textPlain"/>
          </a:bodyPr>
          <a:lstStyle/>
          <a:p>
            <a:pPr lvl="0" algn="ctr"/>
            <a:r>
              <a:rPr b="1" i="1">
                <a:ln>
                  <a:noFill/>
                </a:ln>
                <a:solidFill>
                  <a:srgbClr val="D9EAD3"/>
                </a:solidFill>
                <a:latin typeface="Barlow Semi Condensed"/>
              </a:rPr>
              <a:t>stress testing</a:t>
            </a:r>
          </a:p>
        </p:txBody>
      </p:sp>
      <p:sp>
        <p:nvSpPr>
          <p:cNvPr id="162" name="Google Shape;162;p23"/>
          <p:cNvSpPr/>
          <p:nvPr/>
        </p:nvSpPr>
        <p:spPr>
          <a:xfrm>
            <a:off x="5324735" y="3459638"/>
            <a:ext cx="2167295" cy="292201"/>
          </a:xfrm>
          <a:prstGeom prst="rect">
            <a:avLst/>
          </a:prstGeom>
        </p:spPr>
        <p:txBody>
          <a:bodyPr>
            <a:prstTxWarp prst="textPlain"/>
          </a:bodyPr>
          <a:lstStyle/>
          <a:p>
            <a:pPr lvl="0" algn="ctr"/>
            <a:r>
              <a:rPr b="1" i="1">
                <a:ln>
                  <a:noFill/>
                </a:ln>
                <a:solidFill>
                  <a:srgbClr val="D9EAD3"/>
                </a:solidFill>
                <a:latin typeface="Barlow Semi Condensed"/>
              </a:rPr>
              <a:t>edge case testing</a:t>
            </a:r>
          </a:p>
        </p:txBody>
      </p:sp>
      <p:sp>
        <p:nvSpPr>
          <p:cNvPr id="163" name="Google Shape;163;p23"/>
          <p:cNvSpPr/>
          <p:nvPr/>
        </p:nvSpPr>
        <p:spPr>
          <a:xfrm>
            <a:off x="1565310" y="3073663"/>
            <a:ext cx="2167295" cy="292201"/>
          </a:xfrm>
          <a:prstGeom prst="rect">
            <a:avLst/>
          </a:prstGeom>
        </p:spPr>
        <p:txBody>
          <a:bodyPr>
            <a:prstTxWarp prst="textPlain"/>
          </a:bodyPr>
          <a:lstStyle/>
          <a:p>
            <a:pPr lvl="0" algn="ctr"/>
            <a:r>
              <a:rPr b="1" i="1">
                <a:ln>
                  <a:noFill/>
                </a:ln>
                <a:solidFill>
                  <a:srgbClr val="F4CCCC"/>
                </a:solidFill>
                <a:latin typeface="Barlow Semi Condensed"/>
              </a:rPr>
              <a:t>repeating asserts</a:t>
            </a:r>
          </a:p>
        </p:txBody>
      </p:sp>
      <p:sp>
        <p:nvSpPr>
          <p:cNvPr id="164" name="Google Shape;164;p23"/>
          <p:cNvSpPr/>
          <p:nvPr/>
        </p:nvSpPr>
        <p:spPr>
          <a:xfrm>
            <a:off x="1600722" y="3459638"/>
            <a:ext cx="2096441" cy="231378"/>
          </a:xfrm>
          <a:prstGeom prst="rect">
            <a:avLst/>
          </a:prstGeom>
        </p:spPr>
        <p:txBody>
          <a:bodyPr>
            <a:prstTxWarp prst="textPlain"/>
          </a:bodyPr>
          <a:lstStyle/>
          <a:p>
            <a:pPr lvl="0" algn="ctr"/>
            <a:r>
              <a:rPr b="1" i="1">
                <a:ln>
                  <a:noFill/>
                </a:ln>
                <a:solidFill>
                  <a:srgbClr val="F4CCCC"/>
                </a:solidFill>
                <a:latin typeface="Barlow Semi Condensed"/>
              </a:rPr>
              <a:t>same test twice+</a:t>
            </a:r>
          </a:p>
        </p:txBody>
      </p:sp>
      <p:sp>
        <p:nvSpPr>
          <p:cNvPr id="165" name="Google Shape;165;p23"/>
          <p:cNvSpPr/>
          <p:nvPr/>
        </p:nvSpPr>
        <p:spPr>
          <a:xfrm>
            <a:off x="5189622" y="3845613"/>
            <a:ext cx="2437540" cy="291260"/>
          </a:xfrm>
          <a:prstGeom prst="rect">
            <a:avLst/>
          </a:prstGeom>
        </p:spPr>
        <p:txBody>
          <a:bodyPr>
            <a:prstTxWarp prst="textPlain"/>
          </a:bodyPr>
          <a:lstStyle/>
          <a:p>
            <a:pPr lvl="0" algn="ctr"/>
            <a:r>
              <a:rPr b="1" i="1">
                <a:ln>
                  <a:noFill/>
                </a:ln>
                <a:solidFill>
                  <a:srgbClr val="D9EAD3"/>
                </a:solidFill>
                <a:latin typeface="Barlow Semi Condensed"/>
              </a:rPr>
              <a:t>different data types</a:t>
            </a:r>
          </a:p>
        </p:txBody>
      </p:sp>
      <p:sp>
        <p:nvSpPr>
          <p:cNvPr id="166" name="Google Shape;166;p23"/>
          <p:cNvSpPr/>
          <p:nvPr/>
        </p:nvSpPr>
        <p:spPr>
          <a:xfrm>
            <a:off x="783872" y="3845125"/>
            <a:ext cx="3730142" cy="292201"/>
          </a:xfrm>
          <a:prstGeom prst="rect">
            <a:avLst/>
          </a:prstGeom>
        </p:spPr>
        <p:txBody>
          <a:bodyPr>
            <a:prstTxWarp prst="textPlain"/>
          </a:bodyPr>
          <a:lstStyle/>
          <a:p>
            <a:pPr lvl="0" algn="ctr"/>
            <a:r>
              <a:rPr b="1" i="1">
                <a:ln>
                  <a:noFill/>
                </a:ln>
                <a:solidFill>
                  <a:srgbClr val="F4CCCC"/>
                </a:solidFill>
                <a:latin typeface="Barlow Semi Condensed"/>
              </a:rPr>
              <a:t>assert &amp; expect on same thing</a:t>
            </a: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0" name="Shape 170"/>
        <p:cNvGrpSpPr/>
        <p:nvPr/>
      </p:nvGrpSpPr>
      <p:grpSpPr>
        <a:xfrm>
          <a:off x="0" y="0"/>
          <a:ext cx="0" cy="0"/>
          <a:chOff x="0" y="0"/>
          <a:chExt cx="0" cy="0"/>
        </a:xfrm>
      </p:grpSpPr>
      <p:sp>
        <p:nvSpPr>
          <p:cNvPr id="171" name="Google Shape;171;p24"/>
          <p:cNvSpPr txBox="1"/>
          <p:nvPr/>
        </p:nvSpPr>
        <p:spPr>
          <a:xfrm>
            <a:off x="728250" y="856450"/>
            <a:ext cx="7687500" cy="41250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i="1" lang="en" sz="1600">
                <a:solidFill>
                  <a:srgbClr val="6AA84F"/>
                </a:solidFill>
                <a:latin typeface="Barlow Semi Condensed"/>
                <a:ea typeface="Barlow Semi Condensed"/>
                <a:cs typeface="Barlow Semi Condensed"/>
                <a:sym typeface="Barlow Semi Condensed"/>
              </a:rPr>
              <a:t>20 points</a:t>
            </a:r>
            <a:r>
              <a:rPr b="1" i="1" lang="en" sz="1600">
                <a:solidFill>
                  <a:schemeClr val="lt1"/>
                </a:solidFill>
                <a:latin typeface="Barlow Semi Condensed"/>
                <a:ea typeface="Barlow Semi Condensed"/>
                <a:cs typeface="Barlow Semi Condensed"/>
                <a:sym typeface="Barlow Semi Condensed"/>
              </a:rPr>
              <a:t>: Your tests.cpp file will be run against correct and incorrect implementations of mymap.h files and you will be graded based on how thorough your testing is.  To receive full credit for testing you must have tests for the following cases:</a:t>
            </a:r>
            <a:endParaRPr b="1" i="1" sz="1600">
              <a:solidFill>
                <a:schemeClr val="lt1"/>
              </a:solidFill>
              <a:latin typeface="Barlow Semi Condensed"/>
              <a:ea typeface="Barlow Semi Condensed"/>
              <a:cs typeface="Barlow Semi Condensed"/>
              <a:sym typeface="Barlow Semi Condensed"/>
            </a:endParaRPr>
          </a:p>
          <a:p>
            <a:pPr indent="0" lvl="0" marL="457200" rtl="0" algn="just">
              <a:spcBef>
                <a:spcPts val="0"/>
              </a:spcBef>
              <a:spcAft>
                <a:spcPts val="0"/>
              </a:spcAft>
              <a:buNone/>
            </a:pPr>
            <a:r>
              <a:rPr b="1" i="1" lang="en" sz="1600">
                <a:solidFill>
                  <a:schemeClr val="lt1"/>
                </a:solidFill>
                <a:highlight>
                  <a:srgbClr val="383838"/>
                </a:highlight>
                <a:latin typeface="Barlow Semi Condensed"/>
                <a:ea typeface="Barlow Semi Condensed"/>
                <a:cs typeface="Barlow Semi Condensed"/>
                <a:sym typeface="Barlow Semi Condensed"/>
              </a:rPr>
              <a:t>1. </a:t>
            </a:r>
            <a:r>
              <a:rPr b="1" i="1" lang="en" sz="1600">
                <a:solidFill>
                  <a:srgbClr val="E06666"/>
                </a:solidFill>
                <a:highlight>
                  <a:srgbClr val="383838"/>
                </a:highlight>
                <a:latin typeface="Barlow Semi Condensed"/>
                <a:ea typeface="Barlow Semi Condensed"/>
                <a:cs typeface="Barlow Semi Condensed"/>
                <a:sym typeface="Barlow Semi Condensed"/>
              </a:rPr>
              <a:t>put, get, Size, [], contains</a:t>
            </a:r>
            <a:r>
              <a:rPr b="1" i="1" lang="en" sz="1600">
                <a:solidFill>
                  <a:schemeClr val="lt1"/>
                </a:solidFill>
                <a:highlight>
                  <a:srgbClr val="383838"/>
                </a:highlight>
                <a:latin typeface="Barlow Semi Condensed"/>
                <a:ea typeface="Barlow Semi Condensed"/>
                <a:cs typeface="Barlow Semi Condensed"/>
                <a:sym typeface="Barlow Semi Condensed"/>
              </a:rPr>
              <a:t> (check Size after put, get after put) for balanced trees, on keys that do not exist, on duplicate keys,</a:t>
            </a:r>
            <a:endParaRPr b="1" i="1" sz="1600">
              <a:solidFill>
                <a:schemeClr val="lt1"/>
              </a:solidFill>
              <a:highlight>
                <a:srgbClr val="383838"/>
              </a:highlight>
              <a:latin typeface="Barlow Semi Condensed"/>
              <a:ea typeface="Barlow Semi Condensed"/>
              <a:cs typeface="Barlow Semi Condensed"/>
              <a:sym typeface="Barlow Semi Condensed"/>
            </a:endParaRPr>
          </a:p>
          <a:p>
            <a:pPr indent="457200" lvl="0" marL="0" rtl="0" algn="just">
              <a:spcBef>
                <a:spcPts val="0"/>
              </a:spcBef>
              <a:spcAft>
                <a:spcPts val="0"/>
              </a:spcAft>
              <a:buNone/>
            </a:pPr>
            <a:r>
              <a:rPr b="1" i="1" lang="en" sz="1600">
                <a:solidFill>
                  <a:schemeClr val="lt1"/>
                </a:solidFill>
                <a:highlight>
                  <a:srgbClr val="383838"/>
                </a:highlight>
                <a:latin typeface="Barlow Semi Condensed"/>
                <a:ea typeface="Barlow Semi Condensed"/>
                <a:cs typeface="Barlow Semi Condensed"/>
                <a:sym typeface="Barlow Semi Condensed"/>
              </a:rPr>
              <a:t>2. </a:t>
            </a:r>
            <a:r>
              <a:rPr b="1" i="1" lang="en" sz="1600">
                <a:solidFill>
                  <a:srgbClr val="FFD966"/>
                </a:solidFill>
                <a:highlight>
                  <a:srgbClr val="383838"/>
                </a:highlight>
                <a:latin typeface="Barlow Semi Condensed"/>
                <a:ea typeface="Barlow Semi Condensed"/>
                <a:cs typeface="Barlow Semi Condensed"/>
                <a:sym typeface="Barlow Semi Condensed"/>
              </a:rPr>
              <a:t>foreach</a:t>
            </a:r>
            <a:r>
              <a:rPr b="1" i="1" lang="en" sz="1600">
                <a:solidFill>
                  <a:schemeClr val="lt1"/>
                </a:solidFill>
                <a:highlight>
                  <a:srgbClr val="383838"/>
                </a:highlight>
                <a:latin typeface="Barlow Semi Condensed"/>
                <a:ea typeface="Barlow Semi Condensed"/>
                <a:cs typeface="Barlow Semi Condensed"/>
                <a:sym typeface="Barlow Semi Condensed"/>
              </a:rPr>
              <a:t> (test foreach loop, begin(), order is correct, etc.),</a:t>
            </a:r>
            <a:endParaRPr b="1" i="1" sz="1600">
              <a:solidFill>
                <a:schemeClr val="lt1"/>
              </a:solidFill>
              <a:highlight>
                <a:srgbClr val="383838"/>
              </a:highlight>
              <a:latin typeface="Barlow Semi Condensed"/>
              <a:ea typeface="Barlow Semi Condensed"/>
              <a:cs typeface="Barlow Semi Condensed"/>
              <a:sym typeface="Barlow Semi Condensed"/>
            </a:endParaRPr>
          </a:p>
          <a:p>
            <a:pPr indent="457200" lvl="0" marL="0" rtl="0" algn="just">
              <a:spcBef>
                <a:spcPts val="0"/>
              </a:spcBef>
              <a:spcAft>
                <a:spcPts val="0"/>
              </a:spcAft>
              <a:buNone/>
            </a:pPr>
            <a:r>
              <a:rPr b="1" i="1" lang="en" sz="1600">
                <a:solidFill>
                  <a:schemeClr val="lt1"/>
                </a:solidFill>
                <a:highlight>
                  <a:srgbClr val="383838"/>
                </a:highlight>
                <a:latin typeface="Barlow Semi Condensed"/>
                <a:ea typeface="Barlow Semi Condensed"/>
                <a:cs typeface="Barlow Semi Condensed"/>
                <a:sym typeface="Barlow Semi Condensed"/>
              </a:rPr>
              <a:t>3. </a:t>
            </a:r>
            <a:r>
              <a:rPr b="1" i="1" lang="en" sz="1600">
                <a:solidFill>
                  <a:srgbClr val="93C47D"/>
                </a:solidFill>
                <a:highlight>
                  <a:srgbClr val="383838"/>
                </a:highlight>
                <a:latin typeface="Barlow Semi Condensed"/>
                <a:ea typeface="Barlow Semi Condensed"/>
                <a:cs typeface="Barlow Semi Condensed"/>
                <a:sym typeface="Barlow Semi Condensed"/>
              </a:rPr>
              <a:t>equal operator</a:t>
            </a:r>
            <a:r>
              <a:rPr b="1" i="1" lang="en" sz="1600">
                <a:solidFill>
                  <a:schemeClr val="lt1"/>
                </a:solidFill>
                <a:highlight>
                  <a:srgbClr val="383838"/>
                </a:highlight>
                <a:latin typeface="Barlow Semi Condensed"/>
                <a:ea typeface="Barlow Semi Condensed"/>
                <a:cs typeface="Barlow Semi Condensed"/>
                <a:sym typeface="Barlow Semi Condensed"/>
              </a:rPr>
              <a:t>, (tests Size, toString, toVector, </a:t>
            </a:r>
            <a:r>
              <a:rPr b="1" i="1" lang="en" sz="1600" strike="sngStrike">
                <a:solidFill>
                  <a:schemeClr val="lt1"/>
                </a:solidFill>
                <a:highlight>
                  <a:srgbClr val="383838"/>
                </a:highlight>
                <a:latin typeface="Barlow Semi Condensed"/>
                <a:ea typeface="Barlow Semi Condensed"/>
                <a:cs typeface="Barlow Semi Condensed"/>
                <a:sym typeface="Barlow Semi Condensed"/>
              </a:rPr>
              <a:t>and ==</a:t>
            </a:r>
            <a:r>
              <a:rPr b="1" i="1" lang="en" sz="1600">
                <a:solidFill>
                  <a:schemeClr val="lt1"/>
                </a:solidFill>
                <a:highlight>
                  <a:srgbClr val="383838"/>
                </a:highlight>
                <a:latin typeface="Barlow Semi Condensed"/>
                <a:ea typeface="Barlow Semi Condensed"/>
                <a:cs typeface="Barlow Semi Condensed"/>
                <a:sym typeface="Barlow Semi Condensed"/>
              </a:rPr>
              <a:t>);</a:t>
            </a:r>
            <a:endParaRPr b="1" i="1" sz="1600">
              <a:solidFill>
                <a:schemeClr val="lt1"/>
              </a:solidFill>
              <a:highlight>
                <a:srgbClr val="383838"/>
              </a:highlight>
              <a:latin typeface="Barlow Semi Condensed"/>
              <a:ea typeface="Barlow Semi Condensed"/>
              <a:cs typeface="Barlow Semi Condensed"/>
              <a:sym typeface="Barlow Semi Condensed"/>
            </a:endParaRPr>
          </a:p>
          <a:p>
            <a:pPr indent="457200" lvl="0" marL="0" rtl="0" algn="just">
              <a:spcBef>
                <a:spcPts val="0"/>
              </a:spcBef>
              <a:spcAft>
                <a:spcPts val="0"/>
              </a:spcAft>
              <a:buNone/>
            </a:pPr>
            <a:r>
              <a:rPr b="1" i="1" lang="en" sz="1600">
                <a:solidFill>
                  <a:schemeClr val="lt1"/>
                </a:solidFill>
                <a:highlight>
                  <a:srgbClr val="383838"/>
                </a:highlight>
                <a:latin typeface="Barlow Semi Condensed"/>
                <a:ea typeface="Barlow Semi Condensed"/>
                <a:cs typeface="Barlow Semi Condensed"/>
                <a:sym typeface="Barlow Semi Condensed"/>
              </a:rPr>
              <a:t>4. </a:t>
            </a:r>
            <a:r>
              <a:rPr b="1" i="1" lang="en" sz="1600">
                <a:solidFill>
                  <a:srgbClr val="93C47D"/>
                </a:solidFill>
                <a:highlight>
                  <a:srgbClr val="383838"/>
                </a:highlight>
                <a:latin typeface="Barlow Semi Condensed"/>
                <a:ea typeface="Barlow Semi Condensed"/>
                <a:cs typeface="Barlow Semi Condensed"/>
                <a:sym typeface="Barlow Semi Condensed"/>
              </a:rPr>
              <a:t>clear</a:t>
            </a:r>
            <a:r>
              <a:rPr b="1" i="1" lang="en" sz="1600">
                <a:solidFill>
                  <a:schemeClr val="lt1"/>
                </a:solidFill>
                <a:highlight>
                  <a:srgbClr val="383838"/>
                </a:highlight>
                <a:latin typeface="Barlow Semi Condensed"/>
                <a:ea typeface="Barlow Semi Condensed"/>
                <a:cs typeface="Barlow Semi Condensed"/>
                <a:sym typeface="Barlow Semi Condensed"/>
              </a:rPr>
              <a:t> (tests Size, toString, toVector, copy operator, copy constructor);</a:t>
            </a:r>
            <a:endParaRPr b="1" i="1" sz="1600">
              <a:solidFill>
                <a:schemeClr val="lt1"/>
              </a:solidFill>
              <a:highlight>
                <a:srgbClr val="383838"/>
              </a:highlight>
              <a:latin typeface="Barlow Semi Condensed"/>
              <a:ea typeface="Barlow Semi Condensed"/>
              <a:cs typeface="Barlow Semi Condensed"/>
              <a:sym typeface="Barlow Semi Condensed"/>
            </a:endParaRPr>
          </a:p>
          <a:p>
            <a:pPr indent="0" lvl="0" marL="457200" rtl="0" algn="just">
              <a:spcBef>
                <a:spcPts val="0"/>
              </a:spcBef>
              <a:spcAft>
                <a:spcPts val="0"/>
              </a:spcAft>
              <a:buNone/>
            </a:pPr>
            <a:r>
              <a:rPr b="1" i="1" lang="en" sz="1600">
                <a:solidFill>
                  <a:schemeClr val="lt1"/>
                </a:solidFill>
                <a:highlight>
                  <a:srgbClr val="383838"/>
                </a:highlight>
                <a:latin typeface="Barlow Semi Condensed"/>
                <a:ea typeface="Barlow Semi Condensed"/>
                <a:cs typeface="Barlow Semi Condensed"/>
                <a:sym typeface="Barlow Semi Condensed"/>
              </a:rPr>
              <a:t>5. </a:t>
            </a:r>
            <a:r>
              <a:rPr b="1" i="1" lang="en" sz="1600">
                <a:solidFill>
                  <a:srgbClr val="76A5AF"/>
                </a:solidFill>
                <a:highlight>
                  <a:srgbClr val="383838"/>
                </a:highlight>
                <a:latin typeface="Barlow Semi Condensed"/>
                <a:ea typeface="Barlow Semi Condensed"/>
                <a:cs typeface="Barlow Semi Condensed"/>
                <a:sym typeface="Barlow Semi Condensed"/>
              </a:rPr>
              <a:t>checkBalance</a:t>
            </a:r>
            <a:r>
              <a:rPr b="1" i="1" lang="en" sz="1600">
                <a:solidFill>
                  <a:schemeClr val="lt1"/>
                </a:solidFill>
                <a:highlight>
                  <a:srgbClr val="383838"/>
                </a:highlight>
                <a:latin typeface="Barlow Semi Condensed"/>
                <a:ea typeface="Barlow Semi Condensed"/>
                <a:cs typeface="Barlow Semi Condensed"/>
                <a:sym typeface="Barlow Semi Condensed"/>
              </a:rPr>
              <a:t> on small trees (10-15 elements), on various insertion orders that trigger rebalances.</a:t>
            </a:r>
            <a:endParaRPr b="1" i="1" sz="1600">
              <a:solidFill>
                <a:schemeClr val="lt1"/>
              </a:solidFill>
              <a:highlight>
                <a:srgbClr val="383838"/>
              </a:highlight>
              <a:latin typeface="Barlow Semi Condensed"/>
              <a:ea typeface="Barlow Semi Condensed"/>
              <a:cs typeface="Barlow Semi Condensed"/>
              <a:sym typeface="Barlow Semi Condensed"/>
            </a:endParaRPr>
          </a:p>
          <a:p>
            <a:pPr indent="0" lvl="0" marL="0" rtl="0" algn="just">
              <a:spcBef>
                <a:spcPts val="0"/>
              </a:spcBef>
              <a:spcAft>
                <a:spcPts val="0"/>
              </a:spcAft>
              <a:buNone/>
            </a:pPr>
            <a:r>
              <a:rPr b="1" i="1" lang="en" sz="1600">
                <a:solidFill>
                  <a:schemeClr val="lt1"/>
                </a:solidFill>
                <a:latin typeface="Barlow Semi Condensed"/>
                <a:ea typeface="Barlow Semi Condensed"/>
                <a:cs typeface="Barlow Semi Condensed"/>
                <a:sym typeface="Barlow Semi Condensed"/>
              </a:rPr>
              <a:t>You must also have mymaps of the following types: </a:t>
            </a:r>
            <a:r>
              <a:rPr b="1" i="1" lang="en" sz="1600">
                <a:solidFill>
                  <a:srgbClr val="D5A6BD"/>
                </a:solidFill>
                <a:highlight>
                  <a:srgbClr val="383838"/>
                </a:highlight>
                <a:latin typeface="Barlow Semi Condensed"/>
                <a:ea typeface="Barlow Semi Condensed"/>
                <a:cs typeface="Barlow Semi Condensed"/>
                <a:sym typeface="Barlow Semi Condensed"/>
              </a:rPr>
              <a:t>all unique keys inserted</a:t>
            </a:r>
            <a:r>
              <a:rPr b="1" i="1" lang="en" sz="1600">
                <a:solidFill>
                  <a:schemeClr val="lt1"/>
                </a:solidFill>
                <a:highlight>
                  <a:srgbClr val="383838"/>
                </a:highlight>
                <a:latin typeface="Barlow Semi Condensed"/>
                <a:ea typeface="Barlow Semi Condensed"/>
                <a:cs typeface="Barlow Semi Condensed"/>
                <a:sym typeface="Barlow Semi Condensed"/>
              </a:rPr>
              <a:t>, </a:t>
            </a:r>
            <a:r>
              <a:rPr b="1" i="1" lang="en" sz="1600">
                <a:solidFill>
                  <a:srgbClr val="D9D2E9"/>
                </a:solidFill>
                <a:highlight>
                  <a:srgbClr val="383838"/>
                </a:highlight>
                <a:latin typeface="Barlow Semi Condensed"/>
                <a:ea typeface="Barlow Semi Condensed"/>
                <a:cs typeface="Barlow Semi Condensed"/>
                <a:sym typeface="Barlow Semi Condensed"/>
              </a:rPr>
              <a:t>with duplicate keys inserted</a:t>
            </a:r>
            <a:r>
              <a:rPr b="1" i="1" lang="en" sz="1600">
                <a:solidFill>
                  <a:schemeClr val="lt1"/>
                </a:solidFill>
                <a:highlight>
                  <a:srgbClr val="383838"/>
                </a:highlight>
                <a:latin typeface="Barlow Semi Condensed"/>
                <a:ea typeface="Barlow Semi Condensed"/>
                <a:cs typeface="Barlow Semi Condensed"/>
                <a:sym typeface="Barlow Semi Condensed"/>
              </a:rPr>
              <a:t>, </a:t>
            </a:r>
            <a:r>
              <a:rPr b="1" i="1" lang="en" sz="1600">
                <a:solidFill>
                  <a:srgbClr val="CFE2F3"/>
                </a:solidFill>
                <a:highlight>
                  <a:srgbClr val="383838"/>
                </a:highlight>
                <a:latin typeface="Barlow Semi Condensed"/>
                <a:ea typeface="Barlow Semi Condensed"/>
                <a:cs typeface="Barlow Semi Condensed"/>
                <a:sym typeface="Barlow Semi Condensed"/>
              </a:rPr>
              <a:t>balanced trees</a:t>
            </a:r>
            <a:r>
              <a:rPr b="1" i="1" lang="en" sz="1600">
                <a:solidFill>
                  <a:schemeClr val="lt1"/>
                </a:solidFill>
                <a:highlight>
                  <a:srgbClr val="383838"/>
                </a:highlight>
                <a:latin typeface="Barlow Semi Condensed"/>
                <a:ea typeface="Barlow Semi Condensed"/>
                <a:cs typeface="Barlow Semi Condensed"/>
                <a:sym typeface="Barlow Semi Condensed"/>
              </a:rPr>
              <a:t>, </a:t>
            </a:r>
            <a:r>
              <a:rPr b="1" i="1" lang="en" sz="1600">
                <a:solidFill>
                  <a:srgbClr val="D9EAD3"/>
                </a:solidFill>
                <a:highlight>
                  <a:srgbClr val="383838"/>
                </a:highlight>
                <a:latin typeface="Barlow Semi Condensed"/>
                <a:ea typeface="Barlow Semi Condensed"/>
                <a:cs typeface="Barlow Semi Condensed"/>
                <a:sym typeface="Barlow Semi Condensed"/>
              </a:rPr>
              <a:t>unbalanced trees</a:t>
            </a:r>
            <a:r>
              <a:rPr b="1" i="1" lang="en" sz="1600">
                <a:solidFill>
                  <a:schemeClr val="lt1"/>
                </a:solidFill>
                <a:highlight>
                  <a:srgbClr val="383838"/>
                </a:highlight>
                <a:latin typeface="Barlow Semi Condensed"/>
                <a:ea typeface="Barlow Semi Condensed"/>
                <a:cs typeface="Barlow Semi Condensed"/>
                <a:sym typeface="Barlow Semi Condensed"/>
              </a:rPr>
              <a:t>, </a:t>
            </a:r>
            <a:r>
              <a:rPr b="1" i="1" lang="en" sz="1600">
                <a:solidFill>
                  <a:srgbClr val="FFF2CC"/>
                </a:solidFill>
                <a:highlight>
                  <a:srgbClr val="383838"/>
                </a:highlight>
                <a:latin typeface="Barlow Semi Condensed"/>
                <a:ea typeface="Barlow Semi Condensed"/>
                <a:cs typeface="Barlow Semi Condensed"/>
                <a:sym typeface="Barlow Semi Condensed"/>
              </a:rPr>
              <a:t>big mymap</a:t>
            </a:r>
            <a:r>
              <a:rPr b="1" i="1" lang="en" sz="1600">
                <a:solidFill>
                  <a:schemeClr val="lt1"/>
                </a:solidFill>
                <a:highlight>
                  <a:srgbClr val="383838"/>
                </a:highlight>
                <a:latin typeface="Barlow Semi Condensed"/>
                <a:ea typeface="Barlow Semi Condensed"/>
                <a:cs typeface="Barlow Semi Condensed"/>
                <a:sym typeface="Barlow Semi Condensed"/>
              </a:rPr>
              <a:t> (&gt;1000s elements, requires loop), </a:t>
            </a:r>
            <a:r>
              <a:rPr b="1" i="1" lang="en" sz="1600">
                <a:solidFill>
                  <a:srgbClr val="FCE5CD"/>
                </a:solidFill>
                <a:highlight>
                  <a:srgbClr val="383838"/>
                </a:highlight>
                <a:latin typeface="Barlow Semi Condensed"/>
                <a:ea typeface="Barlow Semi Condensed"/>
                <a:cs typeface="Barlow Semi Condensed"/>
                <a:sym typeface="Barlow Semi Condensed"/>
              </a:rPr>
              <a:t>mymap with randomly generated keys/values</a:t>
            </a:r>
            <a:r>
              <a:rPr b="1" i="1" lang="en" sz="1600">
                <a:solidFill>
                  <a:schemeClr val="lt1"/>
                </a:solidFill>
                <a:highlight>
                  <a:srgbClr val="383838"/>
                </a:highlight>
                <a:latin typeface="Barlow Semi Condensed"/>
                <a:ea typeface="Barlow Semi Condensed"/>
                <a:cs typeface="Barlow Semi Condensed"/>
                <a:sym typeface="Barlow Semi Condensed"/>
              </a:rPr>
              <a:t>, </a:t>
            </a:r>
            <a:r>
              <a:rPr b="1" i="1" lang="en" sz="1600">
                <a:solidFill>
                  <a:srgbClr val="F4CCCC"/>
                </a:solidFill>
                <a:highlight>
                  <a:srgbClr val="383838"/>
                </a:highlight>
                <a:latin typeface="Barlow Semi Condensed"/>
                <a:ea typeface="Barlow Semi Condensed"/>
                <a:cs typeface="Barlow Semi Condensed"/>
                <a:sym typeface="Barlow Semi Condensed"/>
              </a:rPr>
              <a:t>mymap where insertion is in ascending/descending order</a:t>
            </a:r>
            <a:r>
              <a:rPr b="1" i="1" lang="en" sz="1600">
                <a:solidFill>
                  <a:schemeClr val="lt1"/>
                </a:solidFill>
                <a:highlight>
                  <a:srgbClr val="383838"/>
                </a:highlight>
                <a:latin typeface="Barlow Semi Condensed"/>
                <a:ea typeface="Barlow Semi Condensed"/>
                <a:cs typeface="Barlow Semi Condensed"/>
                <a:sym typeface="Barlow Semi Condensed"/>
              </a:rPr>
              <a:t>.</a:t>
            </a:r>
            <a:r>
              <a:rPr b="1" i="1" lang="en" sz="1600">
                <a:solidFill>
                  <a:schemeClr val="lt1"/>
                </a:solidFill>
                <a:latin typeface="Barlow Semi Condensed"/>
                <a:ea typeface="Barlow Semi Condensed"/>
                <a:cs typeface="Barlow Semi Condensed"/>
                <a:sym typeface="Barlow Semi Condensed"/>
              </a:rPr>
              <a:t> </a:t>
            </a:r>
            <a:endParaRPr b="1" i="1" sz="1600">
              <a:solidFill>
                <a:schemeClr val="lt1"/>
              </a:solidFill>
              <a:latin typeface="Barlow Semi Condensed"/>
              <a:ea typeface="Barlow Semi Condensed"/>
              <a:cs typeface="Barlow Semi Condensed"/>
              <a:sym typeface="Barlow Semi Condensed"/>
            </a:endParaRPr>
          </a:p>
          <a:p>
            <a:pPr indent="0" lvl="0" marL="0" rtl="0" algn="just">
              <a:spcBef>
                <a:spcPts val="0"/>
              </a:spcBef>
              <a:spcAft>
                <a:spcPts val="0"/>
              </a:spcAft>
              <a:buNone/>
            </a:pPr>
            <a:r>
              <a:rPr b="1" i="1" lang="en" sz="1600">
                <a:solidFill>
                  <a:schemeClr val="lt1"/>
                </a:solidFill>
                <a:latin typeface="Barlow Semi Condensed"/>
                <a:ea typeface="Barlow Semi Condensed"/>
                <a:cs typeface="Barlow Semi Condensed"/>
                <a:sym typeface="Barlow Semi Condensed"/>
              </a:rPr>
              <a:t>Lastly, you must test on all types: </a:t>
            </a:r>
            <a:r>
              <a:rPr b="1" i="1" lang="en" sz="1600">
                <a:solidFill>
                  <a:srgbClr val="8E7CC3"/>
                </a:solidFill>
                <a:highlight>
                  <a:srgbClr val="383838"/>
                </a:highlight>
                <a:latin typeface="Barlow Semi Condensed"/>
                <a:ea typeface="Barlow Semi Condensed"/>
                <a:cs typeface="Barlow Semi Condensed"/>
                <a:sym typeface="Barlow Semi Condensed"/>
              </a:rPr>
              <a:t>int</a:t>
            </a:r>
            <a:r>
              <a:rPr b="1" i="1" lang="en" sz="1600">
                <a:solidFill>
                  <a:schemeClr val="lt1"/>
                </a:solidFill>
                <a:highlight>
                  <a:srgbClr val="383838"/>
                </a:highlight>
                <a:latin typeface="Barlow Semi Condensed"/>
                <a:ea typeface="Barlow Semi Condensed"/>
                <a:cs typeface="Barlow Semi Condensed"/>
                <a:sym typeface="Barlow Semi Condensed"/>
              </a:rPr>
              <a:t>s, </a:t>
            </a:r>
            <a:r>
              <a:rPr b="1" i="1" lang="en" sz="1600">
                <a:solidFill>
                  <a:srgbClr val="8E7CC3"/>
                </a:solidFill>
                <a:highlight>
                  <a:srgbClr val="383838"/>
                </a:highlight>
                <a:latin typeface="Barlow Semi Condensed"/>
                <a:ea typeface="Barlow Semi Condensed"/>
                <a:cs typeface="Barlow Semi Condensed"/>
                <a:sym typeface="Barlow Semi Condensed"/>
              </a:rPr>
              <a:t>double</a:t>
            </a:r>
            <a:r>
              <a:rPr b="1" i="1" lang="en" sz="1600">
                <a:solidFill>
                  <a:schemeClr val="lt1"/>
                </a:solidFill>
                <a:highlight>
                  <a:srgbClr val="383838"/>
                </a:highlight>
                <a:latin typeface="Barlow Semi Condensed"/>
                <a:ea typeface="Barlow Semi Condensed"/>
                <a:cs typeface="Barlow Semi Condensed"/>
                <a:sym typeface="Barlow Semi Condensed"/>
              </a:rPr>
              <a:t>s, </a:t>
            </a:r>
            <a:r>
              <a:rPr b="1" i="1" lang="en" sz="1600">
                <a:solidFill>
                  <a:srgbClr val="8E7CC3"/>
                </a:solidFill>
                <a:highlight>
                  <a:srgbClr val="383838"/>
                </a:highlight>
                <a:latin typeface="Barlow Semi Condensed"/>
                <a:ea typeface="Barlow Semi Condensed"/>
                <a:cs typeface="Barlow Semi Condensed"/>
                <a:sym typeface="Barlow Semi Condensed"/>
              </a:rPr>
              <a:t>string</a:t>
            </a:r>
            <a:r>
              <a:rPr b="1" i="1" lang="en" sz="1600">
                <a:solidFill>
                  <a:schemeClr val="lt1"/>
                </a:solidFill>
                <a:highlight>
                  <a:srgbClr val="383838"/>
                </a:highlight>
                <a:latin typeface="Barlow Semi Condensed"/>
                <a:ea typeface="Barlow Semi Condensed"/>
                <a:cs typeface="Barlow Semi Condensed"/>
                <a:sym typeface="Barlow Semi Condensed"/>
              </a:rPr>
              <a:t>s, </a:t>
            </a:r>
            <a:r>
              <a:rPr b="1" i="1" lang="en" sz="1600">
                <a:solidFill>
                  <a:srgbClr val="8E7CC3"/>
                </a:solidFill>
                <a:highlight>
                  <a:srgbClr val="383838"/>
                </a:highlight>
                <a:latin typeface="Barlow Semi Condensed"/>
                <a:ea typeface="Barlow Semi Condensed"/>
                <a:cs typeface="Barlow Semi Condensed"/>
                <a:sym typeface="Barlow Semi Condensed"/>
              </a:rPr>
              <a:t>char</a:t>
            </a:r>
            <a:r>
              <a:rPr b="1" i="1" lang="en" sz="1600">
                <a:solidFill>
                  <a:schemeClr val="lt1"/>
                </a:solidFill>
                <a:highlight>
                  <a:srgbClr val="383838"/>
                </a:highlight>
                <a:latin typeface="Barlow Semi Condensed"/>
                <a:ea typeface="Barlow Semi Condensed"/>
                <a:cs typeface="Barlow Semi Condensed"/>
                <a:sym typeface="Barlow Semi Condensed"/>
              </a:rPr>
              <a:t>s</a:t>
            </a:r>
            <a:r>
              <a:rPr b="1" i="1" lang="en" sz="1600">
                <a:solidFill>
                  <a:schemeClr val="lt1"/>
                </a:solidFill>
                <a:latin typeface="Barlow Semi Condensed"/>
                <a:ea typeface="Barlow Semi Condensed"/>
                <a:cs typeface="Barlow Semi Condensed"/>
                <a:sym typeface="Barlow Semi Condensed"/>
              </a:rPr>
              <a:t> (matching and mixed key/value types).  </a:t>
            </a:r>
            <a:r>
              <a:rPr b="1" i="1" lang="en" sz="1600">
                <a:solidFill>
                  <a:srgbClr val="CC0000"/>
                </a:solidFill>
                <a:latin typeface="Barlow Semi Condensed"/>
                <a:ea typeface="Barlow Semi Condensed"/>
                <a:cs typeface="Barlow Semi Condensed"/>
                <a:sym typeface="Barlow Semi Condensed"/>
              </a:rPr>
              <a:t>1+ pt deduction for each test missing.</a:t>
            </a:r>
            <a:r>
              <a:rPr b="1" i="1" lang="en" sz="1600">
                <a:solidFill>
                  <a:schemeClr val="lt1"/>
                </a:solidFill>
                <a:latin typeface="Barlow Semi Condensed"/>
                <a:ea typeface="Barlow Semi Condensed"/>
                <a:cs typeface="Barlow Semi Condensed"/>
                <a:sym typeface="Barlow Semi Condensed"/>
              </a:rPr>
              <a:t> </a:t>
            </a:r>
            <a:endParaRPr b="1" i="1" sz="1600">
              <a:solidFill>
                <a:schemeClr val="lt1"/>
              </a:solidFill>
              <a:latin typeface="Barlow Semi Condensed"/>
              <a:ea typeface="Barlow Semi Condensed"/>
              <a:cs typeface="Barlow Semi Condensed"/>
              <a:sym typeface="Barlow Semi Condensed"/>
            </a:endParaRPr>
          </a:p>
        </p:txBody>
      </p:sp>
      <p:sp>
        <p:nvSpPr>
          <p:cNvPr id="172" name="Google Shape;172;p24"/>
          <p:cNvSpPr/>
          <p:nvPr/>
        </p:nvSpPr>
        <p:spPr>
          <a:xfrm>
            <a:off x="1614738" y="288450"/>
            <a:ext cx="5914515" cy="501727"/>
          </a:xfrm>
          <a:prstGeom prst="rect">
            <a:avLst/>
          </a:prstGeom>
        </p:spPr>
        <p:txBody>
          <a:bodyPr>
            <a:prstTxWarp prst="textPlain"/>
          </a:bodyPr>
          <a:lstStyle/>
          <a:p>
            <a:pPr lvl="0" algn="ctr"/>
            <a:r>
              <a:rPr b="1" i="1">
                <a:ln>
                  <a:noFill/>
                </a:ln>
                <a:solidFill>
                  <a:srgbClr val="FFFFFF"/>
                </a:solidFill>
                <a:latin typeface="Barlow Semi Condensed"/>
              </a:rPr>
              <a:t>TESTING REQUIREMENTS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76" name="Shape 176"/>
        <p:cNvGrpSpPr/>
        <p:nvPr/>
      </p:nvGrpSpPr>
      <p:grpSpPr>
        <a:xfrm>
          <a:off x="0" y="0"/>
          <a:ext cx="0" cy="0"/>
          <a:chOff x="0" y="0"/>
          <a:chExt cx="0" cy="0"/>
        </a:xfrm>
      </p:grpSpPr>
      <p:graphicFrame>
        <p:nvGraphicFramePr>
          <p:cNvPr id="177" name="Google Shape;177;p25"/>
          <p:cNvGraphicFramePr/>
          <p:nvPr/>
        </p:nvGraphicFramePr>
        <p:xfrm>
          <a:off x="923850" y="705778"/>
          <a:ext cx="3000000" cy="3000000"/>
        </p:xfrm>
        <a:graphic>
          <a:graphicData uri="http://schemas.openxmlformats.org/drawingml/2006/table">
            <a:tbl>
              <a:tblPr>
                <a:noFill/>
                <a:tableStyleId>{8A4525A5-886A-4D73-B890-9E7F9FAFE2DF}</a:tableStyleId>
              </a:tblPr>
              <a:tblGrid>
                <a:gridCol w="3648150"/>
                <a:gridCol w="3648150"/>
              </a:tblGrid>
              <a:tr h="392175">
                <a:tc>
                  <a:txBody>
                    <a:bodyPr/>
                    <a:lstStyle/>
                    <a:p>
                      <a:pPr indent="0" lvl="0" marL="0" rtl="0" algn="ctr">
                        <a:spcBef>
                          <a:spcPts val="0"/>
                        </a:spcBef>
                        <a:spcAft>
                          <a:spcPts val="0"/>
                        </a:spcAft>
                        <a:buNone/>
                      </a:pPr>
                      <a:r>
                        <a:rPr b="1" i="1" lang="en">
                          <a:solidFill>
                            <a:schemeClr val="dk1"/>
                          </a:solidFill>
                          <a:latin typeface="Barlow Semi Condensed"/>
                          <a:ea typeface="Barlow Semi Condensed"/>
                          <a:cs typeface="Barlow Semi Condensed"/>
                          <a:sym typeface="Barlow Semi Condensed"/>
                        </a:rPr>
                        <a:t>INSERTION ORDER</a:t>
                      </a:r>
                      <a:endParaRPr b="1" i="1">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c>
                  <a:txBody>
                    <a:bodyPr/>
                    <a:lstStyle/>
                    <a:p>
                      <a:pPr indent="0" lvl="0" marL="0" rtl="0" algn="ctr">
                        <a:spcBef>
                          <a:spcPts val="0"/>
                        </a:spcBef>
                        <a:spcAft>
                          <a:spcPts val="0"/>
                        </a:spcAft>
                        <a:buNone/>
                      </a:pPr>
                      <a:r>
                        <a:rPr b="1" i="1" lang="en">
                          <a:solidFill>
                            <a:schemeClr val="dk1"/>
                          </a:solidFill>
                          <a:latin typeface="Barlow Semi Condensed"/>
                          <a:ea typeface="Barlow Semi Condensed"/>
                          <a:cs typeface="Barlow Semi Condensed"/>
                          <a:sym typeface="Barlow Semi Condensed"/>
                        </a:rPr>
                        <a:t>TYPE OF TREE</a:t>
                      </a:r>
                      <a:endParaRPr b="1" i="1">
                        <a:solidFill>
                          <a:schemeClr val="dk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FFFFFF"/>
                    </a:solidFill>
                  </a:tcPr>
                </a:tc>
              </a:tr>
              <a:tr h="294125">
                <a:tc>
                  <a:txBody>
                    <a:bodyPr/>
                    <a:lstStyle/>
                    <a:p>
                      <a:pPr indent="0" lvl="0" marL="0" rtl="0" algn="ctr">
                        <a:spcBef>
                          <a:spcPts val="0"/>
                        </a:spcBef>
                        <a:spcAft>
                          <a:spcPts val="0"/>
                        </a:spcAft>
                        <a:buNone/>
                      </a:pPr>
                      <a:r>
                        <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EMPTY TREE, OF COURSE LOL</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1</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SINGLE NODE EDGE CASE</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30,15,50,8,25,70,20,28,40,60</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SMALL, BALANCED, LEAN LEFT</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1,2,3,4,5,6,7,8,9,10</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SMALL, IMBALANCED, </a:t>
                      </a:r>
                      <a:r>
                        <a:rPr b="1" i="1" lang="en" sz="900">
                          <a:solidFill>
                            <a:schemeClr val="lt1"/>
                          </a:solidFill>
                          <a:latin typeface="Barlow Semi Condensed"/>
                          <a:ea typeface="Barlow Semi Condensed"/>
                          <a:cs typeface="Barlow Semi Condensed"/>
                          <a:sym typeface="Barlow Semi Condensed"/>
                        </a:rPr>
                        <a:t>LEAN</a:t>
                      </a:r>
                      <a:r>
                        <a:rPr b="1" i="1" lang="en" sz="900">
                          <a:solidFill>
                            <a:schemeClr val="lt1"/>
                          </a:solidFill>
                          <a:latin typeface="Barlow Semi Condensed"/>
                          <a:ea typeface="Barlow Semi Condensed"/>
                          <a:cs typeface="Barlow Semi Condensed"/>
                          <a:sym typeface="Barlow Semi Condensed"/>
                        </a:rPr>
                        <a:t> RIGHT</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10,9,8,7,6,5,4,3,2,1</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SMALL, IMBALANCED, </a:t>
                      </a:r>
                      <a:r>
                        <a:rPr b="1" i="1" lang="en" sz="900">
                          <a:solidFill>
                            <a:schemeClr val="lt1"/>
                          </a:solidFill>
                          <a:latin typeface="Barlow Semi Condensed"/>
                          <a:ea typeface="Barlow Semi Condensed"/>
                          <a:cs typeface="Barlow Semi Condensed"/>
                          <a:sym typeface="Barlow Semi Condensed"/>
                        </a:rPr>
                        <a:t>LEAN</a:t>
                      </a:r>
                      <a:r>
                        <a:rPr b="1" i="1" lang="en" sz="900">
                          <a:solidFill>
                            <a:schemeClr val="lt1"/>
                          </a:solidFill>
                          <a:latin typeface="Barlow Semi Condensed"/>
                          <a:ea typeface="Barlow Semi Condensed"/>
                          <a:cs typeface="Barlow Semi Condensed"/>
                          <a:sym typeface="Barlow Semi Condensed"/>
                        </a:rPr>
                        <a:t> LEFT</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5,2,7,1,3,6,9,4,8,10</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SMALL, BALANCED, </a:t>
                      </a:r>
                      <a:r>
                        <a:rPr b="1" i="1" lang="en" sz="900">
                          <a:solidFill>
                            <a:schemeClr val="lt1"/>
                          </a:solidFill>
                          <a:latin typeface="Barlow Semi Condensed"/>
                          <a:ea typeface="Barlow Semi Condensed"/>
                          <a:cs typeface="Barlow Semi Condensed"/>
                          <a:sym typeface="Barlow Semi Condensed"/>
                        </a:rPr>
                        <a:t>LEAN</a:t>
                      </a:r>
                      <a:r>
                        <a:rPr b="1" i="1" lang="en" sz="900">
                          <a:solidFill>
                            <a:schemeClr val="lt1"/>
                          </a:solidFill>
                          <a:latin typeface="Barlow Semi Condensed"/>
                          <a:ea typeface="Barlow Semi Condensed"/>
                          <a:cs typeface="Barlow Semi Condensed"/>
                          <a:sym typeface="Barlow Semi Condensed"/>
                        </a:rPr>
                        <a:t> RIGHT</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1,10,2,9,3,8,4,7,5,6</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SMALL, IMBALANCED, ZIGZAG RIGHT</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f</a:t>
                      </a:r>
                      <a:r>
                        <a:rPr b="1" i="1" lang="en" sz="900">
                          <a:solidFill>
                            <a:schemeClr val="lt1"/>
                          </a:solidFill>
                          <a:latin typeface="Barlow Semi Condensed"/>
                          <a:ea typeface="Barlow Semi Condensed"/>
                          <a:cs typeface="Barlow Semi Condensed"/>
                          <a:sym typeface="Barlow Semi Condensed"/>
                        </a:rPr>
                        <a:t>or (i=1;i&lt;=1000000;i++)  map.put(randomInteger);</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BLOODY ENORMOUS, MAY BE IMBALANCED, RANDOM</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8,4,12,2,6,10,14,1,3,5,7,9,11,13,15</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MEDIUM, PERFECTLY BALANCED</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8,7,9,6,10,5,11,4,12,3,13,2,14,1,15</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MEDIUM, IMBALANCED NOT AT ROOT</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r h="294125">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1,2,3,4,5</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383838"/>
                    </a:solidFill>
                  </a:tcPr>
                </a:tc>
                <a:tc>
                  <a:txBody>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TINY, NEEDS 2 REBALANCES</a:t>
                      </a:r>
                      <a:endParaRPr b="1" i="1" sz="900">
                        <a:solidFill>
                          <a:schemeClr val="lt1"/>
                        </a:solidFill>
                        <a:latin typeface="Barlow Semi Condensed"/>
                        <a:ea typeface="Barlow Semi Condensed"/>
                        <a:cs typeface="Barlow Semi Condensed"/>
                        <a:sym typeface="Barlow Semi Condensed"/>
                      </a:endParaRPr>
                    </a:p>
                  </a:txBody>
                  <a:tcPr marT="91425" marB="91425" marR="91425" marL="914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C343D"/>
                    </a:solidFill>
                  </a:tcPr>
                </a:tc>
              </a:tr>
            </a:tbl>
          </a:graphicData>
        </a:graphic>
      </p:graphicFrame>
      <p:sp>
        <p:nvSpPr>
          <p:cNvPr id="178" name="Google Shape;178;p25"/>
          <p:cNvSpPr/>
          <p:nvPr/>
        </p:nvSpPr>
        <p:spPr>
          <a:xfrm>
            <a:off x="2705688" y="140100"/>
            <a:ext cx="3732600" cy="446325"/>
          </a:xfrm>
          <a:prstGeom prst="rect">
            <a:avLst/>
          </a:prstGeom>
        </p:spPr>
        <p:txBody>
          <a:bodyPr>
            <a:prstTxWarp prst="textPlain"/>
          </a:bodyPr>
          <a:lstStyle/>
          <a:p>
            <a:pPr lvl="0" algn="ctr"/>
            <a:r>
              <a:rPr b="1" i="1">
                <a:ln>
                  <a:noFill/>
                </a:ln>
                <a:solidFill>
                  <a:srgbClr val="FFFFFF"/>
                </a:solidFill>
                <a:latin typeface="Barlow Semi Condensed"/>
              </a:rPr>
              <a:t>VARIOUS TREES</a:t>
            </a:r>
          </a:p>
        </p:txBody>
      </p:sp>
      <p:sp>
        <p:nvSpPr>
          <p:cNvPr id="179" name="Google Shape;179;p25"/>
          <p:cNvSpPr/>
          <p:nvPr/>
        </p:nvSpPr>
        <p:spPr>
          <a:xfrm>
            <a:off x="3400500" y="4741450"/>
            <a:ext cx="2343000" cy="296700"/>
          </a:xfrm>
          <a:prstGeom prst="roundRect">
            <a:avLst>
              <a:gd fmla="val 16667" name="adj"/>
            </a:avLst>
          </a:prstGeom>
          <a:solidFill>
            <a:srgbClr val="666666"/>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rgbClr val="00FFFF"/>
                </a:solidFill>
                <a:latin typeface="Barlow Semi Condensed"/>
                <a:ea typeface="Barlow Semi Condensed"/>
                <a:cs typeface="Barlow Semi Condensed"/>
                <a:sym typeface="Barlow Semi Condensed"/>
                <a:hlinkClick r:id="rId3">
                  <a:extLst>
                    <a:ext uri="{A12FA001-AC4F-418D-AE19-62706E023703}">
                      <ahyp:hlinkClr val="tx"/>
                    </a:ext>
                  </a:extLst>
                </a:hlinkClick>
              </a:rPr>
              <a:t>Binary Search Tree Visualization</a:t>
            </a:r>
            <a:endParaRPr sz="1000">
              <a:solidFill>
                <a:srgbClr val="00FFFF"/>
              </a:solidFill>
              <a:latin typeface="Barlow Semi Condensed"/>
              <a:ea typeface="Barlow Semi Condensed"/>
              <a:cs typeface="Barlow Semi Condensed"/>
              <a:sym typeface="Barlow Semi Condense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83" name="Shape 183"/>
        <p:cNvGrpSpPr/>
        <p:nvPr/>
      </p:nvGrpSpPr>
      <p:grpSpPr>
        <a:xfrm>
          <a:off x="0" y="0"/>
          <a:ext cx="0" cy="0"/>
          <a:chOff x="0" y="0"/>
          <a:chExt cx="0" cy="0"/>
        </a:xfrm>
      </p:grpSpPr>
      <p:sp>
        <p:nvSpPr>
          <p:cNvPr id="184" name="Google Shape;184;p26"/>
          <p:cNvSpPr/>
          <p:nvPr/>
        </p:nvSpPr>
        <p:spPr>
          <a:xfrm>
            <a:off x="1223200" y="1649963"/>
            <a:ext cx="1132800" cy="1132800"/>
          </a:xfrm>
          <a:prstGeom prst="ellipse">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26"/>
          <p:cNvSpPr/>
          <p:nvPr/>
        </p:nvSpPr>
        <p:spPr>
          <a:xfrm>
            <a:off x="3057425" y="1649963"/>
            <a:ext cx="1132800" cy="1132800"/>
          </a:xfrm>
          <a:prstGeom prst="rect">
            <a:avLst/>
          </a:pr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26"/>
          <p:cNvSpPr/>
          <p:nvPr/>
        </p:nvSpPr>
        <p:spPr>
          <a:xfrm>
            <a:off x="4885925" y="1649963"/>
            <a:ext cx="1132800" cy="1132800"/>
          </a:xfrm>
          <a:prstGeom prst="triangle">
            <a:avLst>
              <a:gd fmla="val 50000" name="adj"/>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26"/>
          <p:cNvSpPr/>
          <p:nvPr/>
        </p:nvSpPr>
        <p:spPr>
          <a:xfrm>
            <a:off x="6783863" y="1649963"/>
            <a:ext cx="1132800" cy="1132800"/>
          </a:xfrm>
          <a:prstGeom prst="heart">
            <a:avLst/>
          </a:prstGeom>
          <a:solidFill>
            <a:srgbClr val="4C113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26"/>
          <p:cNvSpPr/>
          <p:nvPr/>
        </p:nvSpPr>
        <p:spPr>
          <a:xfrm>
            <a:off x="1337650" y="1944525"/>
            <a:ext cx="903924" cy="255250"/>
          </a:xfrm>
          <a:prstGeom prst="rect">
            <a:avLst/>
          </a:prstGeom>
        </p:spPr>
        <p:txBody>
          <a:bodyPr>
            <a:prstTxWarp prst="textPlain"/>
          </a:bodyPr>
          <a:lstStyle/>
          <a:p>
            <a:pPr lvl="0" algn="ctr"/>
            <a:r>
              <a:rPr b="1" i="1">
                <a:ln>
                  <a:noFill/>
                </a:ln>
                <a:solidFill>
                  <a:srgbClr val="F4CCCC"/>
                </a:solidFill>
                <a:latin typeface="Barlow Semi Condensed"/>
              </a:rPr>
              <a:t>WRITE</a:t>
            </a:r>
          </a:p>
        </p:txBody>
      </p:sp>
      <p:sp>
        <p:nvSpPr>
          <p:cNvPr id="189" name="Google Shape;189;p26"/>
          <p:cNvSpPr/>
          <p:nvPr/>
        </p:nvSpPr>
        <p:spPr>
          <a:xfrm>
            <a:off x="1343112" y="2226750"/>
            <a:ext cx="892985" cy="261084"/>
          </a:xfrm>
          <a:prstGeom prst="rect">
            <a:avLst/>
          </a:prstGeom>
        </p:spPr>
        <p:txBody>
          <a:bodyPr>
            <a:prstTxWarp prst="textPlain"/>
          </a:bodyPr>
          <a:lstStyle/>
          <a:p>
            <a:pPr lvl="0" algn="ctr"/>
            <a:r>
              <a:rPr b="1" i="1">
                <a:ln>
                  <a:noFill/>
                </a:ln>
                <a:solidFill>
                  <a:srgbClr val="F4CCCC"/>
                </a:solidFill>
                <a:latin typeface="Barlow Semi Condensed"/>
              </a:rPr>
              <a:t>TESTS</a:t>
            </a:r>
          </a:p>
        </p:txBody>
      </p:sp>
      <p:sp>
        <p:nvSpPr>
          <p:cNvPr id="190" name="Google Shape;190;p26"/>
          <p:cNvSpPr/>
          <p:nvPr/>
        </p:nvSpPr>
        <p:spPr>
          <a:xfrm>
            <a:off x="3235325" y="1944537"/>
            <a:ext cx="777032" cy="255614"/>
          </a:xfrm>
          <a:prstGeom prst="rect">
            <a:avLst/>
          </a:prstGeom>
        </p:spPr>
        <p:txBody>
          <a:bodyPr>
            <a:prstTxWarp prst="textPlain"/>
          </a:bodyPr>
          <a:lstStyle/>
          <a:p>
            <a:pPr lvl="0" algn="ctr"/>
            <a:r>
              <a:rPr b="1" i="1">
                <a:ln>
                  <a:noFill/>
                </a:ln>
                <a:solidFill>
                  <a:srgbClr val="FCE5CD"/>
                </a:solidFill>
                <a:latin typeface="Barlow Semi Condensed"/>
              </a:rPr>
              <a:t>PLAN</a:t>
            </a:r>
          </a:p>
        </p:txBody>
      </p:sp>
      <p:sp>
        <p:nvSpPr>
          <p:cNvPr id="191" name="Google Shape;191;p26"/>
          <p:cNvSpPr/>
          <p:nvPr/>
        </p:nvSpPr>
        <p:spPr>
          <a:xfrm>
            <a:off x="3246811" y="2226762"/>
            <a:ext cx="754060" cy="261449"/>
          </a:xfrm>
          <a:prstGeom prst="rect">
            <a:avLst/>
          </a:prstGeom>
        </p:spPr>
        <p:txBody>
          <a:bodyPr>
            <a:prstTxWarp prst="textPlain"/>
          </a:bodyPr>
          <a:lstStyle/>
          <a:p>
            <a:pPr lvl="0" algn="ctr"/>
            <a:r>
              <a:rPr b="1" i="1">
                <a:ln>
                  <a:noFill/>
                </a:ln>
                <a:solidFill>
                  <a:srgbClr val="FCE5CD"/>
                </a:solidFill>
                <a:latin typeface="Barlow Semi Condensed"/>
              </a:rPr>
              <a:t>CODE</a:t>
            </a:r>
          </a:p>
        </p:txBody>
      </p:sp>
      <p:sp>
        <p:nvSpPr>
          <p:cNvPr id="192" name="Google Shape;192;p26"/>
          <p:cNvSpPr/>
          <p:nvPr/>
        </p:nvSpPr>
        <p:spPr>
          <a:xfrm>
            <a:off x="5006125" y="1944537"/>
            <a:ext cx="903924" cy="255250"/>
          </a:xfrm>
          <a:prstGeom prst="rect">
            <a:avLst/>
          </a:prstGeom>
        </p:spPr>
        <p:txBody>
          <a:bodyPr>
            <a:prstTxWarp prst="textPlain"/>
          </a:bodyPr>
          <a:lstStyle/>
          <a:p>
            <a:pPr lvl="0" algn="ctr"/>
            <a:r>
              <a:rPr b="1" i="1">
                <a:ln>
                  <a:noFill/>
                </a:ln>
                <a:solidFill>
                  <a:srgbClr val="D9EAD3"/>
                </a:solidFill>
                <a:latin typeface="Barlow Semi Condensed"/>
              </a:rPr>
              <a:t>WRITE</a:t>
            </a:r>
          </a:p>
        </p:txBody>
      </p:sp>
      <p:sp>
        <p:nvSpPr>
          <p:cNvPr id="193" name="Google Shape;193;p26"/>
          <p:cNvSpPr/>
          <p:nvPr/>
        </p:nvSpPr>
        <p:spPr>
          <a:xfrm>
            <a:off x="5081057" y="2226762"/>
            <a:ext cx="754060" cy="261449"/>
          </a:xfrm>
          <a:prstGeom prst="rect">
            <a:avLst/>
          </a:prstGeom>
        </p:spPr>
        <p:txBody>
          <a:bodyPr>
            <a:prstTxWarp prst="textPlain"/>
          </a:bodyPr>
          <a:lstStyle/>
          <a:p>
            <a:pPr lvl="0" algn="ctr"/>
            <a:r>
              <a:rPr b="1" i="1">
                <a:ln>
                  <a:noFill/>
                </a:ln>
                <a:solidFill>
                  <a:srgbClr val="D9EAD3"/>
                </a:solidFill>
                <a:latin typeface="Barlow Semi Condensed"/>
              </a:rPr>
              <a:t>CODE</a:t>
            </a:r>
          </a:p>
        </p:txBody>
      </p:sp>
      <p:sp>
        <p:nvSpPr>
          <p:cNvPr id="194" name="Google Shape;194;p26"/>
          <p:cNvSpPr/>
          <p:nvPr/>
        </p:nvSpPr>
        <p:spPr>
          <a:xfrm>
            <a:off x="7055833" y="1944525"/>
            <a:ext cx="588881" cy="258167"/>
          </a:xfrm>
          <a:prstGeom prst="rect">
            <a:avLst/>
          </a:prstGeom>
        </p:spPr>
        <p:txBody>
          <a:bodyPr>
            <a:prstTxWarp prst="textPlain"/>
          </a:bodyPr>
          <a:lstStyle/>
          <a:p>
            <a:pPr lvl="0" algn="ctr"/>
            <a:r>
              <a:rPr b="1" i="1">
                <a:ln>
                  <a:noFill/>
                </a:ln>
                <a:solidFill>
                  <a:srgbClr val="D9D2E9"/>
                </a:solidFill>
                <a:latin typeface="Barlow Semi Condensed"/>
              </a:rPr>
              <a:t>RUN</a:t>
            </a:r>
          </a:p>
        </p:txBody>
      </p:sp>
      <p:sp>
        <p:nvSpPr>
          <p:cNvPr id="195" name="Google Shape;195;p26"/>
          <p:cNvSpPr/>
          <p:nvPr/>
        </p:nvSpPr>
        <p:spPr>
          <a:xfrm>
            <a:off x="6903781" y="2226750"/>
            <a:ext cx="892985" cy="261084"/>
          </a:xfrm>
          <a:prstGeom prst="rect">
            <a:avLst/>
          </a:prstGeom>
        </p:spPr>
        <p:txBody>
          <a:bodyPr>
            <a:prstTxWarp prst="textPlain"/>
          </a:bodyPr>
          <a:lstStyle/>
          <a:p>
            <a:pPr lvl="0" algn="ctr"/>
            <a:r>
              <a:rPr b="1" i="1">
                <a:ln>
                  <a:noFill/>
                </a:ln>
                <a:solidFill>
                  <a:srgbClr val="D9D2E9"/>
                </a:solidFill>
                <a:latin typeface="Barlow Semi Condensed"/>
              </a:rPr>
              <a:t>TESTS</a:t>
            </a:r>
          </a:p>
        </p:txBody>
      </p:sp>
      <p:sp>
        <p:nvSpPr>
          <p:cNvPr id="196" name="Google Shape;196;p26"/>
          <p:cNvSpPr/>
          <p:nvPr/>
        </p:nvSpPr>
        <p:spPr>
          <a:xfrm>
            <a:off x="4000794" y="3096425"/>
            <a:ext cx="1142394" cy="257073"/>
          </a:xfrm>
          <a:prstGeom prst="rect">
            <a:avLst/>
          </a:prstGeom>
        </p:spPr>
        <p:txBody>
          <a:bodyPr>
            <a:prstTxWarp prst="textPlain"/>
          </a:bodyPr>
          <a:lstStyle/>
          <a:p>
            <a:pPr lvl="0" algn="ctr"/>
            <a:r>
              <a:rPr b="1" i="1">
                <a:ln>
                  <a:noFill/>
                </a:ln>
                <a:solidFill>
                  <a:schemeClr val="lt1"/>
                </a:solidFill>
                <a:latin typeface="Barlow Semi Condensed"/>
              </a:rPr>
              <a:t>REPEAT.</a:t>
            </a:r>
          </a:p>
        </p:txBody>
      </p:sp>
      <p:sp>
        <p:nvSpPr>
          <p:cNvPr id="197" name="Google Shape;197;p26"/>
          <p:cNvSpPr/>
          <p:nvPr/>
        </p:nvSpPr>
        <p:spPr>
          <a:xfrm>
            <a:off x="3040597" y="245925"/>
            <a:ext cx="3062809" cy="488400"/>
          </a:xfrm>
          <a:prstGeom prst="rect">
            <a:avLst/>
          </a:prstGeom>
        </p:spPr>
        <p:txBody>
          <a:bodyPr>
            <a:prstTxWarp prst="textPlain"/>
          </a:bodyPr>
          <a:lstStyle/>
          <a:p>
            <a:pPr lvl="0" algn="ctr"/>
            <a:r>
              <a:rPr b="1" i="1">
                <a:ln>
                  <a:noFill/>
                </a:ln>
                <a:solidFill>
                  <a:srgbClr val="FFFFFF"/>
                </a:solidFill>
                <a:latin typeface="Barlow Semi Condensed"/>
              </a:rPr>
              <a:t>GAME PLAN</a:t>
            </a:r>
          </a:p>
        </p:txBody>
      </p:sp>
      <p:sp>
        <p:nvSpPr>
          <p:cNvPr id="198" name="Google Shape;198;p26"/>
          <p:cNvSpPr/>
          <p:nvPr/>
        </p:nvSpPr>
        <p:spPr>
          <a:xfrm>
            <a:off x="1447552" y="3867204"/>
            <a:ext cx="6248914" cy="223353"/>
          </a:xfrm>
          <a:prstGeom prst="rect">
            <a:avLst/>
          </a:prstGeom>
        </p:spPr>
        <p:txBody>
          <a:bodyPr>
            <a:prstTxWarp prst="textPlain"/>
          </a:bodyPr>
          <a:lstStyle/>
          <a:p>
            <a:pPr lvl="0" algn="ctr"/>
            <a:r>
              <a:rPr b="1" i="1">
                <a:ln>
                  <a:noFill/>
                </a:ln>
                <a:solidFill>
                  <a:schemeClr val="lt1"/>
                </a:solidFill>
                <a:latin typeface="Barlow Semi Condensed"/>
              </a:rPr>
              <a:t>think about what the functions should do, from user's perspective</a:t>
            </a:r>
          </a:p>
        </p:txBody>
      </p:sp>
      <p:sp>
        <p:nvSpPr>
          <p:cNvPr id="199" name="Google Shape;199;p26"/>
          <p:cNvSpPr/>
          <p:nvPr/>
        </p:nvSpPr>
        <p:spPr>
          <a:xfrm>
            <a:off x="1909815" y="4161229"/>
            <a:ext cx="5324377" cy="227254"/>
          </a:xfrm>
          <a:prstGeom prst="rect">
            <a:avLst/>
          </a:prstGeom>
        </p:spPr>
        <p:txBody>
          <a:bodyPr>
            <a:prstTxWarp prst="textPlain"/>
          </a:bodyPr>
          <a:lstStyle/>
          <a:p>
            <a:pPr lvl="0" algn="ctr"/>
            <a:r>
              <a:rPr b="1" i="1">
                <a:ln>
                  <a:noFill/>
                </a:ln>
                <a:solidFill>
                  <a:schemeClr val="lt1"/>
                </a:solidFill>
                <a:latin typeface="Barlow Semi Condensed"/>
              </a:rPr>
              <a:t>only then do you implement those functions accordingly</a:t>
            </a:r>
          </a:p>
        </p:txBody>
      </p:sp>
      <p:sp>
        <p:nvSpPr>
          <p:cNvPr id="200" name="Google Shape;200;p26"/>
          <p:cNvSpPr/>
          <p:nvPr/>
        </p:nvSpPr>
        <p:spPr>
          <a:xfrm>
            <a:off x="2234802" y="4459154"/>
            <a:ext cx="4674373" cy="227254"/>
          </a:xfrm>
          <a:prstGeom prst="rect">
            <a:avLst/>
          </a:prstGeom>
        </p:spPr>
        <p:txBody>
          <a:bodyPr>
            <a:prstTxWarp prst="textPlain"/>
          </a:bodyPr>
          <a:lstStyle/>
          <a:p>
            <a:pPr lvl="0" algn="ctr"/>
            <a:r>
              <a:rPr b="1" i="1">
                <a:ln>
                  <a:noFill/>
                </a:ln>
                <a:solidFill>
                  <a:schemeClr val="lt1"/>
                </a:solidFill>
                <a:latin typeface="Barlow Semi Condensed"/>
              </a:rPr>
              <a:t>easier to spot edge cases &amp; other considerations</a:t>
            </a:r>
          </a:p>
        </p:txBody>
      </p:sp>
      <p:sp>
        <p:nvSpPr>
          <p:cNvPr id="201" name="Google Shape;201;p26"/>
          <p:cNvSpPr/>
          <p:nvPr/>
        </p:nvSpPr>
        <p:spPr>
          <a:xfrm>
            <a:off x="2863487" y="1097750"/>
            <a:ext cx="3417000" cy="296700"/>
          </a:xfrm>
          <a:prstGeom prst="roundRect">
            <a:avLst>
              <a:gd fmla="val 16667" name="adj"/>
            </a:avLst>
          </a:prstGeom>
          <a:solidFill>
            <a:srgbClr val="666666"/>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rgbClr val="00FFFF"/>
                </a:solidFill>
                <a:latin typeface="Barlow Semi Condensed"/>
                <a:ea typeface="Barlow Semi Condensed"/>
                <a:cs typeface="Barlow Semi Condensed"/>
                <a:sym typeface="Barlow Semi Condensed"/>
                <a:hlinkClick r:id="rId3">
                  <a:extLst>
                    <a:ext uri="{A12FA001-AC4F-418D-AE19-62706E023703}">
                      <ahyp:hlinkClr val="tx"/>
                    </a:ext>
                  </a:extLst>
                </a:hlinkClick>
              </a:rPr>
              <a:t>https://en.wikipedia.org/wiki/Test-driven_development</a:t>
            </a:r>
            <a:endParaRPr sz="1000">
              <a:solidFill>
                <a:srgbClr val="00FFFF"/>
              </a:solidFill>
              <a:latin typeface="Barlow Semi Condensed"/>
              <a:ea typeface="Barlow Semi Condensed"/>
              <a:cs typeface="Barlow Semi Condensed"/>
              <a:sym typeface="Barlow Semi Condense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5" name="Shape 205"/>
        <p:cNvGrpSpPr/>
        <p:nvPr/>
      </p:nvGrpSpPr>
      <p:grpSpPr>
        <a:xfrm>
          <a:off x="0" y="0"/>
          <a:ext cx="0" cy="0"/>
          <a:chOff x="0" y="0"/>
          <a:chExt cx="0" cy="0"/>
        </a:xfrm>
      </p:grpSpPr>
      <p:sp>
        <p:nvSpPr>
          <p:cNvPr id="206" name="Google Shape;206;p27"/>
          <p:cNvSpPr/>
          <p:nvPr/>
        </p:nvSpPr>
        <p:spPr>
          <a:xfrm>
            <a:off x="2129823" y="209986"/>
            <a:ext cx="4884361" cy="382323"/>
          </a:xfrm>
          <a:prstGeom prst="rect">
            <a:avLst/>
          </a:prstGeom>
        </p:spPr>
        <p:txBody>
          <a:bodyPr>
            <a:prstTxWarp prst="textPlain"/>
          </a:bodyPr>
          <a:lstStyle/>
          <a:p>
            <a:pPr lvl="0" algn="ctr"/>
            <a:r>
              <a:rPr b="1" i="1">
                <a:ln>
                  <a:noFill/>
                </a:ln>
                <a:solidFill>
                  <a:srgbClr val="FFFFFF"/>
                </a:solidFill>
                <a:latin typeface="Barlow Semi Condensed"/>
              </a:rPr>
              <a:t>EXAMPLE STRESS TEST</a:t>
            </a:r>
          </a:p>
        </p:txBody>
      </p:sp>
      <p:sp>
        <p:nvSpPr>
          <p:cNvPr id="207" name="Google Shape;207;p27"/>
          <p:cNvSpPr/>
          <p:nvPr/>
        </p:nvSpPr>
        <p:spPr>
          <a:xfrm>
            <a:off x="2686200" y="809175"/>
            <a:ext cx="3771600" cy="4127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50">
                <a:solidFill>
                  <a:srgbClr val="0F68A0"/>
                </a:solidFill>
                <a:latin typeface="Roboto Mono"/>
                <a:ea typeface="Roboto Mono"/>
                <a:cs typeface="Roboto Mono"/>
                <a:sym typeface="Roboto Mono"/>
              </a:rPr>
              <a:t>TEST</a:t>
            </a:r>
            <a:r>
              <a:rPr lang="en" sz="850">
                <a:solidFill>
                  <a:schemeClr val="dk1"/>
                </a:solidFill>
                <a:latin typeface="Roboto Mono"/>
                <a:ea typeface="Roboto Mono"/>
                <a:cs typeface="Roboto Mono"/>
                <a:sym typeface="Roboto Mono"/>
              </a:rPr>
              <a:t>(mymap, Milestone1_Everything) {</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rgbClr val="5D6C79"/>
                </a:solidFill>
                <a:latin typeface="Roboto Mono"/>
                <a:ea typeface="Roboto Mono"/>
                <a:cs typeface="Roboto Mono"/>
                <a:sym typeface="Roboto Mono"/>
              </a:rPr>
              <a:t>    // test to </a:t>
            </a:r>
            <a:r>
              <a:rPr b="1" lang="en" sz="850">
                <a:solidFill>
                  <a:srgbClr val="6AA84F"/>
                </a:solidFill>
                <a:latin typeface="Roboto Mono"/>
                <a:ea typeface="Roboto Mono"/>
                <a:cs typeface="Roboto Mono"/>
                <a:sym typeface="Roboto Mono"/>
              </a:rPr>
              <a:t>compare with C++ map</a:t>
            </a:r>
            <a:endParaRPr b="1" sz="850">
              <a:solidFill>
                <a:srgbClr val="6AA84F"/>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a:t>
            </a:r>
            <a:r>
              <a:rPr lang="en" sz="850">
                <a:solidFill>
                  <a:schemeClr val="dk1"/>
                </a:solidFill>
                <a:highlight>
                  <a:srgbClr val="F4CCCC"/>
                </a:highlight>
                <a:latin typeface="Roboto Mono"/>
                <a:ea typeface="Roboto Mono"/>
                <a:cs typeface="Roboto Mono"/>
                <a:sym typeface="Roboto Mono"/>
              </a:rPr>
              <a:t>mymap&lt;</a:t>
            </a:r>
            <a:r>
              <a:rPr b="1" lang="en" sz="850">
                <a:solidFill>
                  <a:srgbClr val="9B2393"/>
                </a:solidFill>
                <a:highlight>
                  <a:srgbClr val="F4CCCC"/>
                </a:highlight>
                <a:latin typeface="Roboto Mono"/>
                <a:ea typeface="Roboto Mono"/>
                <a:cs typeface="Roboto Mono"/>
                <a:sym typeface="Roboto Mono"/>
              </a:rPr>
              <a:t>int</a:t>
            </a:r>
            <a:r>
              <a:rPr lang="en" sz="850">
                <a:solidFill>
                  <a:schemeClr val="dk1"/>
                </a:solidFill>
                <a:highlight>
                  <a:srgbClr val="F4CCCC"/>
                </a:highlight>
                <a:latin typeface="Roboto Mono"/>
                <a:ea typeface="Roboto Mono"/>
                <a:cs typeface="Roboto Mono"/>
                <a:sym typeface="Roboto Mono"/>
              </a:rPr>
              <a:t>, </a:t>
            </a:r>
            <a:r>
              <a:rPr b="1" lang="en" sz="850">
                <a:solidFill>
                  <a:srgbClr val="9B2393"/>
                </a:solidFill>
                <a:highlight>
                  <a:srgbClr val="F4CCCC"/>
                </a:highlight>
                <a:latin typeface="Roboto Mono"/>
                <a:ea typeface="Roboto Mono"/>
                <a:cs typeface="Roboto Mono"/>
                <a:sym typeface="Roboto Mono"/>
              </a:rPr>
              <a:t>int</a:t>
            </a:r>
            <a:r>
              <a:rPr lang="en" sz="850">
                <a:solidFill>
                  <a:schemeClr val="dk1"/>
                </a:solidFill>
                <a:highlight>
                  <a:srgbClr val="F4CCCC"/>
                </a:highlight>
                <a:latin typeface="Roboto Mono"/>
                <a:ea typeface="Roboto Mono"/>
                <a:cs typeface="Roboto Mono"/>
                <a:sym typeface="Roboto Mono"/>
              </a:rPr>
              <a:t>&gt; mapMine;</a:t>
            </a:r>
            <a:endParaRPr sz="850">
              <a:solidFill>
                <a:schemeClr val="dk1"/>
              </a:solidFill>
              <a:highlight>
                <a:srgbClr val="F4CCCC"/>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map&lt;</a:t>
            </a:r>
            <a:r>
              <a:rPr b="1" lang="en" sz="850">
                <a:solidFill>
                  <a:srgbClr val="9B2393"/>
                </a:solidFill>
                <a:latin typeface="Roboto Mono"/>
                <a:ea typeface="Roboto Mono"/>
                <a:cs typeface="Roboto Mono"/>
                <a:sym typeface="Roboto Mono"/>
              </a:rPr>
              <a:t>int</a:t>
            </a:r>
            <a:r>
              <a:rPr lang="en" sz="850">
                <a:solidFill>
                  <a:schemeClr val="dk1"/>
                </a:solidFill>
                <a:latin typeface="Roboto Mono"/>
                <a:ea typeface="Roboto Mono"/>
                <a:cs typeface="Roboto Mono"/>
                <a:sym typeface="Roboto Mono"/>
              </a:rPr>
              <a:t>,</a:t>
            </a:r>
            <a:r>
              <a:rPr b="1" lang="en" sz="850">
                <a:solidFill>
                  <a:srgbClr val="9B2393"/>
                </a:solidFill>
                <a:latin typeface="Roboto Mono"/>
                <a:ea typeface="Roboto Mono"/>
                <a:cs typeface="Roboto Mono"/>
                <a:sym typeface="Roboto Mono"/>
              </a:rPr>
              <a:t>int</a:t>
            </a:r>
            <a:r>
              <a:rPr lang="en" sz="850">
                <a:solidFill>
                  <a:schemeClr val="dk1"/>
                </a:solidFill>
                <a:latin typeface="Roboto Mono"/>
                <a:ea typeface="Roboto Mono"/>
                <a:cs typeface="Roboto Mono"/>
                <a:sym typeface="Roboto Mono"/>
              </a:rPr>
              <a:t>&gt; mapSol;</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rgbClr val="5D6C79"/>
                </a:solidFill>
                <a:latin typeface="Roboto Mono"/>
                <a:ea typeface="Roboto Mono"/>
                <a:cs typeface="Roboto Mono"/>
                <a:sym typeface="Roboto Mono"/>
              </a:rPr>
              <a:t>    </a:t>
            </a:r>
            <a:r>
              <a:rPr b="1" lang="en" sz="850">
                <a:solidFill>
                  <a:srgbClr val="9B2393"/>
                </a:solidFill>
                <a:latin typeface="Roboto Mono"/>
                <a:ea typeface="Roboto Mono"/>
                <a:cs typeface="Roboto Mono"/>
                <a:sym typeface="Roboto Mono"/>
              </a:rPr>
              <a:t>int</a:t>
            </a:r>
            <a:r>
              <a:rPr lang="en" sz="850">
                <a:solidFill>
                  <a:srgbClr val="5D6C79"/>
                </a:solidFill>
                <a:latin typeface="Roboto Mono"/>
                <a:ea typeface="Roboto Mono"/>
                <a:cs typeface="Roboto Mono"/>
                <a:sym typeface="Roboto Mono"/>
              </a:rPr>
              <a:t> n = </a:t>
            </a:r>
            <a:r>
              <a:rPr lang="en" sz="850">
                <a:solidFill>
                  <a:srgbClr val="1C00CF"/>
                </a:solidFill>
                <a:latin typeface="Roboto Mono"/>
                <a:ea typeface="Roboto Mono"/>
                <a:cs typeface="Roboto Mono"/>
                <a:sym typeface="Roboto Mono"/>
              </a:rPr>
              <a:t>1000000</a:t>
            </a:r>
            <a:r>
              <a:rPr lang="en" sz="850">
                <a:solidFill>
                  <a:srgbClr val="5D6C79"/>
                </a:solidFill>
                <a:latin typeface="Roboto Mono"/>
                <a:ea typeface="Roboto Mono"/>
                <a:cs typeface="Roboto Mono"/>
                <a:sym typeface="Roboto Mono"/>
              </a:rPr>
              <a:t>;  // # of elements inserted</a:t>
            </a:r>
            <a:endParaRPr sz="85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rgbClr val="5D6C79"/>
                </a:solidFill>
                <a:latin typeface="Roboto Mono"/>
                <a:ea typeface="Roboto Mono"/>
                <a:cs typeface="Roboto Mono"/>
                <a:sym typeface="Roboto Mono"/>
              </a:rPr>
              <a:t>    // fill up BOTH maps</a:t>
            </a:r>
            <a:endParaRPr sz="85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a:t>
            </a:r>
            <a:r>
              <a:rPr b="1" lang="en" sz="850">
                <a:solidFill>
                  <a:srgbClr val="9B2393"/>
                </a:solidFill>
                <a:latin typeface="Roboto Mono"/>
                <a:ea typeface="Roboto Mono"/>
                <a:cs typeface="Roboto Mono"/>
                <a:sym typeface="Roboto Mono"/>
              </a:rPr>
              <a:t>for</a:t>
            </a:r>
            <a:r>
              <a:rPr lang="en" sz="850">
                <a:solidFill>
                  <a:schemeClr val="dk1"/>
                </a:solidFill>
                <a:latin typeface="Roboto Mono"/>
                <a:ea typeface="Roboto Mono"/>
                <a:cs typeface="Roboto Mono"/>
                <a:sym typeface="Roboto Mono"/>
              </a:rPr>
              <a:t> (</a:t>
            </a:r>
            <a:r>
              <a:rPr b="1" lang="en" sz="850">
                <a:solidFill>
                  <a:srgbClr val="9B2393"/>
                </a:solidFill>
                <a:latin typeface="Roboto Mono"/>
                <a:ea typeface="Roboto Mono"/>
                <a:cs typeface="Roboto Mono"/>
                <a:sym typeface="Roboto Mono"/>
              </a:rPr>
              <a:t>int</a:t>
            </a:r>
            <a:r>
              <a:rPr lang="en" sz="850">
                <a:solidFill>
                  <a:schemeClr val="dk1"/>
                </a:solidFill>
                <a:latin typeface="Roboto Mono"/>
                <a:ea typeface="Roboto Mono"/>
                <a:cs typeface="Roboto Mono"/>
                <a:sym typeface="Roboto Mono"/>
              </a:rPr>
              <a:t> i = </a:t>
            </a:r>
            <a:r>
              <a:rPr lang="en" sz="850">
                <a:solidFill>
                  <a:srgbClr val="1C00CF"/>
                </a:solidFill>
                <a:latin typeface="Roboto Mono"/>
                <a:ea typeface="Roboto Mono"/>
                <a:cs typeface="Roboto Mono"/>
                <a:sym typeface="Roboto Mono"/>
              </a:rPr>
              <a:t>1</a:t>
            </a:r>
            <a:r>
              <a:rPr lang="en" sz="850">
                <a:solidFill>
                  <a:schemeClr val="dk1"/>
                </a:solidFill>
                <a:latin typeface="Roboto Mono"/>
                <a:ea typeface="Roboto Mono"/>
                <a:cs typeface="Roboto Mono"/>
                <a:sym typeface="Roboto Mono"/>
              </a:rPr>
              <a:t>; i &lt;= n; i++) {</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a:t>
            </a:r>
            <a:r>
              <a:rPr b="1" lang="en" sz="850">
                <a:solidFill>
                  <a:srgbClr val="9B2393"/>
                </a:solidFill>
                <a:latin typeface="Roboto Mono"/>
                <a:ea typeface="Roboto Mono"/>
                <a:cs typeface="Roboto Mono"/>
                <a:sym typeface="Roboto Mono"/>
              </a:rPr>
              <a:t>int</a:t>
            </a:r>
            <a:r>
              <a:rPr lang="en" sz="850">
                <a:solidFill>
                  <a:schemeClr val="dk1"/>
                </a:solidFill>
                <a:latin typeface="Roboto Mono"/>
                <a:ea typeface="Roboto Mono"/>
                <a:cs typeface="Roboto Mono"/>
                <a:sym typeface="Roboto Mono"/>
              </a:rPr>
              <a:t> key = randomInteger(</a:t>
            </a:r>
            <a:r>
              <a:rPr lang="en" sz="850">
                <a:solidFill>
                  <a:srgbClr val="1C00CF"/>
                </a:solidFill>
                <a:latin typeface="Roboto Mono"/>
                <a:ea typeface="Roboto Mono"/>
                <a:cs typeface="Roboto Mono"/>
                <a:sym typeface="Roboto Mono"/>
              </a:rPr>
              <a:t>0</a:t>
            </a:r>
            <a:r>
              <a:rPr lang="en" sz="850">
                <a:solidFill>
                  <a:schemeClr val="dk1"/>
                </a:solidFill>
                <a:latin typeface="Roboto Mono"/>
                <a:ea typeface="Roboto Mono"/>
                <a:cs typeface="Roboto Mono"/>
                <a:sym typeface="Roboto Mono"/>
              </a:rPr>
              <a:t>,</a:t>
            </a:r>
            <a:r>
              <a:rPr lang="en" sz="850">
                <a:solidFill>
                  <a:srgbClr val="1C00CF"/>
                </a:solidFill>
                <a:latin typeface="Roboto Mono"/>
                <a:ea typeface="Roboto Mono"/>
                <a:cs typeface="Roboto Mono"/>
                <a:sym typeface="Roboto Mono"/>
              </a:rPr>
              <a:t>10000</a:t>
            </a:r>
            <a:r>
              <a:rPr lang="en" sz="850">
                <a:solidFill>
                  <a:schemeClr val="dk1"/>
                </a:solidFill>
                <a:latin typeface="Roboto Mono"/>
                <a:ea typeface="Roboto Mono"/>
                <a:cs typeface="Roboto Mono"/>
                <a:sym typeface="Roboto Mono"/>
              </a:rPr>
              <a:t>);  </a:t>
            </a:r>
            <a:r>
              <a:rPr lang="en" sz="850">
                <a:solidFill>
                  <a:srgbClr val="5D6C79"/>
                </a:solidFill>
                <a:latin typeface="Roboto Mono"/>
                <a:ea typeface="Roboto Mono"/>
                <a:cs typeface="Roboto Mono"/>
                <a:sym typeface="Roboto Mono"/>
              </a:rPr>
              <a:t>// given</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a:t>
            </a:r>
            <a:r>
              <a:rPr b="1" lang="en" sz="850">
                <a:solidFill>
                  <a:srgbClr val="9B2393"/>
                </a:solidFill>
                <a:latin typeface="Roboto Mono"/>
                <a:ea typeface="Roboto Mono"/>
                <a:cs typeface="Roboto Mono"/>
                <a:sym typeface="Roboto Mono"/>
              </a:rPr>
              <a:t>int</a:t>
            </a:r>
            <a:r>
              <a:rPr lang="en" sz="850">
                <a:solidFill>
                  <a:schemeClr val="dk1"/>
                </a:solidFill>
                <a:latin typeface="Roboto Mono"/>
                <a:ea typeface="Roboto Mono"/>
                <a:cs typeface="Roboto Mono"/>
                <a:sym typeface="Roboto Mono"/>
              </a:rPr>
              <a:t> val = randomInteger(</a:t>
            </a:r>
            <a:r>
              <a:rPr lang="en" sz="850">
                <a:solidFill>
                  <a:srgbClr val="1C00CF"/>
                </a:solidFill>
                <a:latin typeface="Roboto Mono"/>
                <a:ea typeface="Roboto Mono"/>
                <a:cs typeface="Roboto Mono"/>
                <a:sym typeface="Roboto Mono"/>
              </a:rPr>
              <a:t>0</a:t>
            </a:r>
            <a:r>
              <a:rPr lang="en" sz="850">
                <a:solidFill>
                  <a:schemeClr val="dk1"/>
                </a:solidFill>
                <a:latin typeface="Roboto Mono"/>
                <a:ea typeface="Roboto Mono"/>
                <a:cs typeface="Roboto Mono"/>
                <a:sym typeface="Roboto Mono"/>
              </a:rPr>
              <a:t>,</a:t>
            </a:r>
            <a:r>
              <a:rPr lang="en" sz="850">
                <a:solidFill>
                  <a:srgbClr val="1C00CF"/>
                </a:solidFill>
                <a:latin typeface="Roboto Mono"/>
                <a:ea typeface="Roboto Mono"/>
                <a:cs typeface="Roboto Mono"/>
                <a:sym typeface="Roboto Mono"/>
              </a:rPr>
              <a:t>10000</a:t>
            </a:r>
            <a:r>
              <a:rPr lang="en" sz="850">
                <a:solidFill>
                  <a:schemeClr val="dk1"/>
                </a:solidFill>
                <a:latin typeface="Roboto Mono"/>
                <a:ea typeface="Roboto Mono"/>
                <a:cs typeface="Roboto Mono"/>
                <a:sym typeface="Roboto Mono"/>
              </a:rPr>
              <a:t>);</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a:t>
            </a:r>
            <a:r>
              <a:rPr lang="en" sz="850">
                <a:solidFill>
                  <a:schemeClr val="dk1"/>
                </a:solidFill>
                <a:highlight>
                  <a:srgbClr val="F4CCCC"/>
                </a:highlight>
                <a:latin typeface="Roboto Mono"/>
                <a:ea typeface="Roboto Mono"/>
                <a:cs typeface="Roboto Mono"/>
                <a:sym typeface="Roboto Mono"/>
              </a:rPr>
              <a:t>mapMine.put(key, val);</a:t>
            </a:r>
            <a:endParaRPr sz="850">
              <a:solidFill>
                <a:schemeClr val="dk1"/>
              </a:solidFill>
              <a:highlight>
                <a:srgbClr val="F4CCCC"/>
              </a:highlight>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mapSol[key] = val;</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rgbClr val="5D6C79"/>
                </a:solidFill>
                <a:latin typeface="Roboto Mono"/>
                <a:ea typeface="Roboto Mono"/>
                <a:cs typeface="Roboto Mono"/>
                <a:sym typeface="Roboto Mono"/>
              </a:rPr>
              <a:t>    // 1. Assert sizes are equal</a:t>
            </a:r>
            <a:endParaRPr sz="85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EXPECT_EQ(</a:t>
            </a:r>
            <a:r>
              <a:rPr lang="en" sz="850">
                <a:solidFill>
                  <a:schemeClr val="dk1"/>
                </a:solidFill>
                <a:highlight>
                  <a:srgbClr val="F4CCCC"/>
                </a:highlight>
                <a:latin typeface="Roboto Mono"/>
                <a:ea typeface="Roboto Mono"/>
                <a:cs typeface="Roboto Mono"/>
                <a:sym typeface="Roboto Mono"/>
              </a:rPr>
              <a:t>mapMine.Size()</a:t>
            </a:r>
            <a:r>
              <a:rPr lang="en" sz="850">
                <a:solidFill>
                  <a:schemeClr val="dk1"/>
                </a:solidFill>
                <a:latin typeface="Roboto Mono"/>
                <a:ea typeface="Roboto Mono"/>
                <a:cs typeface="Roboto Mono"/>
                <a:sym typeface="Roboto Mono"/>
              </a:rPr>
              <a:t>, mapSol.size());</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rgbClr val="5D6C79"/>
                </a:solidFill>
                <a:latin typeface="Roboto Mono"/>
                <a:ea typeface="Roboto Mono"/>
                <a:cs typeface="Roboto Mono"/>
                <a:sym typeface="Roboto Mono"/>
              </a:rPr>
              <a:t>    // 2. String test (order is correct)</a:t>
            </a:r>
            <a:endParaRPr sz="85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stringstream solution(</a:t>
            </a:r>
            <a:r>
              <a:rPr lang="en" sz="850">
                <a:solidFill>
                  <a:srgbClr val="C41A16"/>
                </a:solidFill>
                <a:latin typeface="Roboto Mono"/>
                <a:ea typeface="Roboto Mono"/>
                <a:cs typeface="Roboto Mono"/>
                <a:sym typeface="Roboto Mono"/>
              </a:rPr>
              <a:t>""</a:t>
            </a:r>
            <a:r>
              <a:rPr lang="en" sz="850">
                <a:solidFill>
                  <a:schemeClr val="dk1"/>
                </a:solidFill>
                <a:latin typeface="Roboto Mono"/>
                <a:ea typeface="Roboto Mono"/>
                <a:cs typeface="Roboto Mono"/>
                <a:sym typeface="Roboto Mono"/>
              </a:rPr>
              <a:t>);</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rgbClr val="5D6C79"/>
                </a:solidFill>
                <a:latin typeface="Roboto Mono"/>
                <a:ea typeface="Roboto Mono"/>
                <a:cs typeface="Roboto Mono"/>
                <a:sym typeface="Roboto Mono"/>
              </a:rPr>
              <a:t>    // Fill string stream with mapSol</a:t>
            </a:r>
            <a:endParaRPr sz="85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a:t>
            </a:r>
            <a:r>
              <a:rPr b="1" lang="en" sz="850">
                <a:solidFill>
                  <a:srgbClr val="9B2393"/>
                </a:solidFill>
                <a:latin typeface="Roboto Mono"/>
                <a:ea typeface="Roboto Mono"/>
                <a:cs typeface="Roboto Mono"/>
                <a:sym typeface="Roboto Mono"/>
              </a:rPr>
              <a:t>for</a:t>
            </a:r>
            <a:r>
              <a:rPr lang="en" sz="850">
                <a:solidFill>
                  <a:schemeClr val="dk1"/>
                </a:solidFill>
                <a:latin typeface="Roboto Mono"/>
                <a:ea typeface="Roboto Mono"/>
                <a:cs typeface="Roboto Mono"/>
                <a:sym typeface="Roboto Mono"/>
              </a:rPr>
              <a:t> (</a:t>
            </a:r>
            <a:r>
              <a:rPr b="1" lang="en" sz="850">
                <a:solidFill>
                  <a:srgbClr val="9B2393"/>
                </a:solidFill>
                <a:latin typeface="Roboto Mono"/>
                <a:ea typeface="Roboto Mono"/>
                <a:cs typeface="Roboto Mono"/>
                <a:sym typeface="Roboto Mono"/>
              </a:rPr>
              <a:t>auto</a:t>
            </a:r>
            <a:r>
              <a:rPr lang="en" sz="850">
                <a:solidFill>
                  <a:schemeClr val="dk1"/>
                </a:solidFill>
                <a:latin typeface="Roboto Mono"/>
                <a:ea typeface="Roboto Mono"/>
                <a:cs typeface="Roboto Mono"/>
                <a:sym typeface="Roboto Mono"/>
              </a:rPr>
              <a:t> e : mapSol) {</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solution &lt;&lt; </a:t>
            </a:r>
            <a:r>
              <a:rPr lang="en" sz="850">
                <a:solidFill>
                  <a:srgbClr val="C41A16"/>
                </a:solidFill>
                <a:latin typeface="Roboto Mono"/>
                <a:ea typeface="Roboto Mono"/>
                <a:cs typeface="Roboto Mono"/>
                <a:sym typeface="Roboto Mono"/>
              </a:rPr>
              <a:t>"key: "</a:t>
            </a:r>
            <a:r>
              <a:rPr lang="en" sz="850">
                <a:solidFill>
                  <a:schemeClr val="dk1"/>
                </a:solidFill>
                <a:latin typeface="Roboto Mono"/>
                <a:ea typeface="Roboto Mono"/>
                <a:cs typeface="Roboto Mono"/>
                <a:sym typeface="Roboto Mono"/>
              </a:rPr>
              <a:t> &lt;&lt; e.first;</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solution &lt;&lt; </a:t>
            </a:r>
            <a:r>
              <a:rPr lang="en" sz="850">
                <a:solidFill>
                  <a:srgbClr val="C41A16"/>
                </a:solidFill>
                <a:latin typeface="Roboto Mono"/>
                <a:ea typeface="Roboto Mono"/>
                <a:cs typeface="Roboto Mono"/>
                <a:sym typeface="Roboto Mono"/>
              </a:rPr>
              <a:t>" value: "</a:t>
            </a:r>
            <a:r>
              <a:rPr lang="en" sz="850">
                <a:solidFill>
                  <a:schemeClr val="dk1"/>
                </a:solidFill>
                <a:latin typeface="Roboto Mono"/>
                <a:ea typeface="Roboto Mono"/>
                <a:cs typeface="Roboto Mono"/>
                <a:sym typeface="Roboto Mono"/>
              </a:rPr>
              <a:t> &lt;&lt; e.second &lt;&lt; endl;</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a:t>
            </a:r>
            <a:r>
              <a:rPr lang="en" sz="850">
                <a:solidFill>
                  <a:srgbClr val="5D6C79"/>
                </a:solidFill>
                <a:latin typeface="Roboto Mono"/>
                <a:ea typeface="Roboto Mono"/>
                <a:cs typeface="Roboto Mono"/>
                <a:sym typeface="Roboto Mono"/>
              </a:rPr>
              <a:t>// 3. Test map contents</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EXPECT_TRUE(</a:t>
            </a:r>
            <a:r>
              <a:rPr lang="en" sz="850">
                <a:solidFill>
                  <a:schemeClr val="dk1"/>
                </a:solidFill>
                <a:highlight>
                  <a:srgbClr val="F4CCCC"/>
                </a:highlight>
                <a:latin typeface="Roboto Mono"/>
                <a:ea typeface="Roboto Mono"/>
                <a:cs typeface="Roboto Mono"/>
                <a:sym typeface="Roboto Mono"/>
              </a:rPr>
              <a:t>mapMine.contains(e.first)</a:t>
            </a:r>
            <a:r>
              <a:rPr lang="en" sz="850">
                <a:solidFill>
                  <a:schemeClr val="dk1"/>
                </a:solidFill>
                <a:latin typeface="Roboto Mono"/>
                <a:ea typeface="Roboto Mono"/>
                <a:cs typeface="Roboto Mono"/>
                <a:sym typeface="Roboto Mono"/>
              </a:rPr>
              <a:t>);</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EXPECT_EQ(</a:t>
            </a:r>
            <a:r>
              <a:rPr lang="en" sz="850">
                <a:solidFill>
                  <a:schemeClr val="dk1"/>
                </a:solidFill>
                <a:highlight>
                  <a:srgbClr val="F4CCCC"/>
                </a:highlight>
                <a:latin typeface="Roboto Mono"/>
                <a:ea typeface="Roboto Mono"/>
                <a:cs typeface="Roboto Mono"/>
                <a:sym typeface="Roboto Mono"/>
              </a:rPr>
              <a:t>mapMine.get(e.first)</a:t>
            </a:r>
            <a:r>
              <a:rPr lang="en" sz="850">
                <a:solidFill>
                  <a:schemeClr val="dk1"/>
                </a:solidFill>
                <a:latin typeface="Roboto Mono"/>
                <a:ea typeface="Roboto Mono"/>
                <a:cs typeface="Roboto Mono"/>
                <a:sym typeface="Roboto Mono"/>
              </a:rPr>
              <a:t>, e.second);</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    EXPECT_EQ(</a:t>
            </a:r>
            <a:r>
              <a:rPr lang="en" sz="850">
                <a:solidFill>
                  <a:schemeClr val="dk1"/>
                </a:solidFill>
                <a:highlight>
                  <a:srgbClr val="F4CCCC"/>
                </a:highlight>
                <a:latin typeface="Roboto Mono"/>
                <a:ea typeface="Roboto Mono"/>
                <a:cs typeface="Roboto Mono"/>
                <a:sym typeface="Roboto Mono"/>
              </a:rPr>
              <a:t>mapMine.toString()</a:t>
            </a:r>
            <a:r>
              <a:rPr lang="en" sz="850">
                <a:solidFill>
                  <a:schemeClr val="dk1"/>
                </a:solidFill>
                <a:latin typeface="Roboto Mono"/>
                <a:ea typeface="Roboto Mono"/>
                <a:cs typeface="Roboto Mono"/>
                <a:sym typeface="Roboto Mono"/>
              </a:rPr>
              <a:t>, solution.str());</a:t>
            </a:r>
            <a:endParaRPr sz="85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850">
                <a:solidFill>
                  <a:schemeClr val="dk1"/>
                </a:solidFill>
                <a:latin typeface="Roboto Mono"/>
                <a:ea typeface="Roboto Mono"/>
                <a:cs typeface="Roboto Mono"/>
                <a:sym typeface="Roboto Mono"/>
              </a:rPr>
              <a:t>}</a:t>
            </a:r>
            <a:endParaRPr sz="850">
              <a:solidFill>
                <a:schemeClr val="dk1"/>
              </a:solidFill>
              <a:latin typeface="Roboto Mono"/>
              <a:ea typeface="Roboto Mono"/>
              <a:cs typeface="Roboto Mono"/>
              <a:sym typeface="Roboto Mon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1" name="Shape 211"/>
        <p:cNvGrpSpPr/>
        <p:nvPr/>
      </p:nvGrpSpPr>
      <p:grpSpPr>
        <a:xfrm>
          <a:off x="0" y="0"/>
          <a:ext cx="0" cy="0"/>
          <a:chOff x="0" y="0"/>
          <a:chExt cx="0" cy="0"/>
        </a:xfrm>
      </p:grpSpPr>
      <p:sp>
        <p:nvSpPr>
          <p:cNvPr id="212" name="Google Shape;212;p28"/>
          <p:cNvSpPr txBox="1"/>
          <p:nvPr/>
        </p:nvSpPr>
        <p:spPr>
          <a:xfrm>
            <a:off x="728250" y="1281275"/>
            <a:ext cx="7687500" cy="2093400"/>
          </a:xfrm>
          <a:prstGeom prst="rect">
            <a:avLst/>
          </a:prstGeom>
          <a:noFill/>
          <a:ln>
            <a:noFill/>
          </a:ln>
        </p:spPr>
        <p:txBody>
          <a:bodyPr anchorCtr="0" anchor="t" bIns="91425" lIns="91425" spcFirstLastPara="1" rIns="91425" wrap="square" tIns="91425">
            <a:spAutoFit/>
          </a:bodyPr>
          <a:lstStyle/>
          <a:p>
            <a:pPr indent="0" lvl="0" marL="0" rtl="0" algn="just">
              <a:spcBef>
                <a:spcPts val="0"/>
              </a:spcBef>
              <a:spcAft>
                <a:spcPts val="0"/>
              </a:spcAft>
              <a:buNone/>
            </a:pPr>
            <a:r>
              <a:rPr b="1" i="1" lang="en" sz="1600">
                <a:solidFill>
                  <a:schemeClr val="lt1"/>
                </a:solidFill>
                <a:latin typeface="Barlow Semi Condensed"/>
                <a:ea typeface="Barlow Semi Condensed"/>
                <a:cs typeface="Barlow Semi Condensed"/>
                <a:sym typeface="Barlow Semi Condensed"/>
              </a:rPr>
              <a:t>This is just to get you started about writing smart tests.  There is so much more you should do.  </a:t>
            </a:r>
            <a:r>
              <a:rPr b="1" i="1" lang="en" sz="1900">
                <a:solidFill>
                  <a:srgbClr val="F4CCCC"/>
                </a:solidFill>
                <a:highlight>
                  <a:srgbClr val="660000"/>
                </a:highlight>
                <a:latin typeface="Barlow Semi Condensed"/>
                <a:ea typeface="Barlow Semi Condensed"/>
                <a:cs typeface="Barlow Semi Condensed"/>
                <a:sym typeface="Barlow Semi Condensed"/>
              </a:rPr>
              <a:t>Do not post on Piazza or come to office hours asking why you are failing a test case in the autograder</a:t>
            </a:r>
            <a:r>
              <a:rPr b="1" i="1" lang="en" sz="1600">
                <a:solidFill>
                  <a:schemeClr val="lt1"/>
                </a:solidFill>
                <a:latin typeface="Barlow Semi Condensed"/>
                <a:ea typeface="Barlow Semi Condensed"/>
                <a:cs typeface="Barlow Semi Condensed"/>
                <a:sym typeface="Barlow Semi Condensed"/>
              </a:rPr>
              <a:t>.  If we wanted you to see the output, input, or anything else, we would have made this visible.  </a:t>
            </a:r>
            <a:r>
              <a:rPr b="1" i="1" lang="en" sz="1900">
                <a:solidFill>
                  <a:srgbClr val="D9EAD3"/>
                </a:solidFill>
                <a:highlight>
                  <a:srgbClr val="274E13"/>
                </a:highlight>
                <a:latin typeface="Barlow Semi Condensed"/>
                <a:ea typeface="Barlow Semi Condensed"/>
                <a:cs typeface="Barlow Semi Condensed"/>
                <a:sym typeface="Barlow Semi Condensed"/>
              </a:rPr>
              <a:t>If you are not passing, you need to write more tests to determine why your code is not functional or does not meet the spec.</a:t>
            </a:r>
            <a:r>
              <a:rPr b="1" i="1" lang="en" sz="1600">
                <a:solidFill>
                  <a:schemeClr val="lt1"/>
                </a:solidFill>
                <a:latin typeface="Barlow Semi Condensed"/>
                <a:ea typeface="Barlow Semi Condensed"/>
                <a:cs typeface="Barlow Semi Condensed"/>
                <a:sym typeface="Barlow Semi Condensed"/>
              </a:rPr>
              <a:t>  All the details of the mymap implementation are provided in the handout and in the comments of the starter code. </a:t>
            </a:r>
            <a:endParaRPr b="1" i="1" sz="1600">
              <a:solidFill>
                <a:schemeClr val="lt1"/>
              </a:solidFill>
              <a:latin typeface="Barlow Semi Condensed"/>
              <a:ea typeface="Barlow Semi Condensed"/>
              <a:cs typeface="Barlow Semi Condensed"/>
              <a:sym typeface="Barlow Semi Condensed"/>
            </a:endParaRPr>
          </a:p>
        </p:txBody>
      </p:sp>
      <p:sp>
        <p:nvSpPr>
          <p:cNvPr id="213" name="Google Shape;213;p28"/>
          <p:cNvSpPr/>
          <p:nvPr/>
        </p:nvSpPr>
        <p:spPr>
          <a:xfrm>
            <a:off x="2261838" y="281700"/>
            <a:ext cx="4620306" cy="446325"/>
          </a:xfrm>
          <a:prstGeom prst="rect">
            <a:avLst/>
          </a:prstGeom>
        </p:spPr>
        <p:txBody>
          <a:bodyPr>
            <a:prstTxWarp prst="textPlain"/>
          </a:bodyPr>
          <a:lstStyle/>
          <a:p>
            <a:pPr lvl="0" algn="ctr"/>
            <a:r>
              <a:rPr b="1" i="1">
                <a:ln>
                  <a:noFill/>
                </a:ln>
                <a:solidFill>
                  <a:srgbClr val="FFFFFF"/>
                </a:solidFill>
                <a:latin typeface="Barlow Semi Condensed"/>
              </a:rPr>
              <a:t>NOTES ON TESTING</a:t>
            </a:r>
          </a:p>
        </p:txBody>
      </p:sp>
      <p:sp>
        <p:nvSpPr>
          <p:cNvPr id="214" name="Google Shape;214;p28"/>
          <p:cNvSpPr/>
          <p:nvPr/>
        </p:nvSpPr>
        <p:spPr>
          <a:xfrm>
            <a:off x="412663" y="3927925"/>
            <a:ext cx="8318668" cy="501727"/>
          </a:xfrm>
          <a:prstGeom prst="rect">
            <a:avLst/>
          </a:prstGeom>
        </p:spPr>
        <p:txBody>
          <a:bodyPr>
            <a:prstTxWarp prst="textPlain"/>
          </a:bodyPr>
          <a:lstStyle/>
          <a:p>
            <a:pPr lvl="0" algn="ctr"/>
            <a:r>
              <a:rPr b="1" i="1">
                <a:ln>
                  <a:noFill/>
                </a:ln>
                <a:solidFill>
                  <a:srgbClr val="666666"/>
                </a:solidFill>
                <a:latin typeface="Barlow Semi Condensed"/>
              </a:rPr>
              <a:t>TEST, TEST AND TEST SOME MORE!</a:t>
            </a: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18" name="Shape 218"/>
        <p:cNvGrpSpPr/>
        <p:nvPr/>
      </p:nvGrpSpPr>
      <p:grpSpPr>
        <a:xfrm>
          <a:off x="0" y="0"/>
          <a:ext cx="0" cy="0"/>
          <a:chOff x="0" y="0"/>
          <a:chExt cx="0" cy="0"/>
        </a:xfrm>
      </p:grpSpPr>
      <p:sp>
        <p:nvSpPr>
          <p:cNvPr id="219" name="Google Shape;219;p29"/>
          <p:cNvSpPr/>
          <p:nvPr/>
        </p:nvSpPr>
        <p:spPr>
          <a:xfrm>
            <a:off x="3865262" y="344987"/>
            <a:ext cx="1413496" cy="309292"/>
          </a:xfrm>
          <a:prstGeom prst="rect">
            <a:avLst/>
          </a:prstGeom>
        </p:spPr>
        <p:txBody>
          <a:bodyPr>
            <a:prstTxWarp prst="textPlain"/>
          </a:bodyPr>
          <a:lstStyle/>
          <a:p>
            <a:pPr lvl="0" algn="ctr"/>
            <a:r>
              <a:rPr b="1" i="1">
                <a:ln>
                  <a:noFill/>
                </a:ln>
                <a:solidFill>
                  <a:srgbClr val="FFFFFF"/>
                </a:solidFill>
                <a:latin typeface="Barlow Semi Condensed"/>
              </a:rPr>
              <a:t>C++ MAP</a:t>
            </a:r>
          </a:p>
        </p:txBody>
      </p:sp>
      <p:sp>
        <p:nvSpPr>
          <p:cNvPr id="220" name="Google Shape;220;p29"/>
          <p:cNvSpPr txBox="1"/>
          <p:nvPr/>
        </p:nvSpPr>
        <p:spPr>
          <a:xfrm>
            <a:off x="3648150" y="748713"/>
            <a:ext cx="184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rgbClr val="00FFFF"/>
                </a:solidFill>
                <a:latin typeface="Barlow Semi Condensed"/>
                <a:ea typeface="Barlow Semi Condensed"/>
                <a:cs typeface="Barlow Semi Condensed"/>
                <a:sym typeface="Barlow Semi Condensed"/>
                <a:hlinkClick r:id="rId3">
                  <a:extLst>
                    <a:ext uri="{A12FA001-AC4F-418D-AE19-62706E023703}">
                      <ahyp:hlinkClr val="tx"/>
                    </a:ext>
                  </a:extLst>
                </a:hlinkClick>
              </a:rPr>
              <a:t>C++ Map Reference</a:t>
            </a:r>
            <a:endParaRPr b="1" i="1">
              <a:solidFill>
                <a:srgbClr val="00FFFF"/>
              </a:solidFill>
              <a:latin typeface="Barlow Semi Condensed"/>
              <a:ea typeface="Barlow Semi Condensed"/>
              <a:cs typeface="Barlow Semi Condensed"/>
              <a:sym typeface="Barlow Semi Condensed"/>
            </a:endParaRPr>
          </a:p>
        </p:txBody>
      </p:sp>
      <p:pic>
        <p:nvPicPr>
          <p:cNvPr id="221" name="Google Shape;221;p29"/>
          <p:cNvPicPr preferRelativeResize="0"/>
          <p:nvPr/>
        </p:nvPicPr>
        <p:blipFill>
          <a:blip r:embed="rId4">
            <a:alphaModFix/>
          </a:blip>
          <a:stretch>
            <a:fillRect/>
          </a:stretch>
        </p:blipFill>
        <p:spPr>
          <a:xfrm>
            <a:off x="2720951" y="1243336"/>
            <a:ext cx="1480627" cy="829975"/>
          </a:xfrm>
          <a:prstGeom prst="rect">
            <a:avLst/>
          </a:prstGeom>
          <a:noFill/>
          <a:ln>
            <a:noFill/>
          </a:ln>
        </p:spPr>
      </p:pic>
      <p:pic>
        <p:nvPicPr>
          <p:cNvPr id="222" name="Google Shape;222;p29"/>
          <p:cNvPicPr preferRelativeResize="0"/>
          <p:nvPr/>
        </p:nvPicPr>
        <p:blipFill>
          <a:blip r:embed="rId5">
            <a:alphaModFix/>
          </a:blip>
          <a:stretch>
            <a:fillRect/>
          </a:stretch>
        </p:blipFill>
        <p:spPr>
          <a:xfrm>
            <a:off x="4942398" y="1243339"/>
            <a:ext cx="1480627" cy="829967"/>
          </a:xfrm>
          <a:prstGeom prst="rect">
            <a:avLst/>
          </a:prstGeom>
          <a:noFill/>
          <a:ln>
            <a:noFill/>
          </a:ln>
        </p:spPr>
      </p:pic>
      <p:sp>
        <p:nvSpPr>
          <p:cNvPr id="223" name="Google Shape;223;p29"/>
          <p:cNvSpPr txBox="1"/>
          <p:nvPr/>
        </p:nvSpPr>
        <p:spPr>
          <a:xfrm>
            <a:off x="5121713" y="2013763"/>
            <a:ext cx="11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rgbClr val="00FFFF"/>
                </a:solidFill>
                <a:latin typeface="Barlow Semi Condensed"/>
                <a:ea typeface="Barlow Semi Condensed"/>
                <a:cs typeface="Barlow Semi Condensed"/>
                <a:sym typeface="Barlow Semi Condensed"/>
                <a:hlinkClick r:id="rId6">
                  <a:extLst>
                    <a:ext uri="{A12FA001-AC4F-418D-AE19-62706E023703}">
                      <ahyp:hlinkClr val="tx"/>
                    </a:ext>
                  </a:extLst>
                </a:hlinkClick>
              </a:rPr>
              <a:t>Project 3</a:t>
            </a:r>
            <a:endParaRPr b="1" i="1">
              <a:solidFill>
                <a:srgbClr val="00FFFF"/>
              </a:solidFill>
              <a:latin typeface="Barlow Semi Condensed"/>
              <a:ea typeface="Barlow Semi Condensed"/>
              <a:cs typeface="Barlow Semi Condensed"/>
              <a:sym typeface="Barlow Semi Condensed"/>
            </a:endParaRPr>
          </a:p>
        </p:txBody>
      </p:sp>
      <p:sp>
        <p:nvSpPr>
          <p:cNvPr id="224" name="Google Shape;224;p29"/>
          <p:cNvSpPr txBox="1"/>
          <p:nvPr/>
        </p:nvSpPr>
        <p:spPr>
          <a:xfrm>
            <a:off x="2900250" y="2013763"/>
            <a:ext cx="112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u="sng">
                <a:solidFill>
                  <a:srgbClr val="00FFFF"/>
                </a:solidFill>
                <a:latin typeface="Barlow Semi Condensed"/>
                <a:ea typeface="Barlow Semi Condensed"/>
                <a:cs typeface="Barlow Semi Condensed"/>
                <a:sym typeface="Barlow Semi Condensed"/>
                <a:hlinkClick r:id="rId7">
                  <a:extLst>
                    <a:ext uri="{A12FA001-AC4F-418D-AE19-62706E023703}">
                      <ahyp:hlinkClr val="tx"/>
                    </a:ext>
                  </a:extLst>
                </a:hlinkClick>
              </a:rPr>
              <a:t>Project </a:t>
            </a:r>
            <a:r>
              <a:rPr b="1" i="1" lang="en" u="sng">
                <a:solidFill>
                  <a:srgbClr val="00FFFF"/>
                </a:solidFill>
                <a:latin typeface="Barlow Semi Condensed"/>
                <a:ea typeface="Barlow Semi Condensed"/>
                <a:cs typeface="Barlow Semi Condensed"/>
                <a:sym typeface="Barlow Semi Condensed"/>
                <a:hlinkClick r:id="rId8">
                  <a:extLst>
                    <a:ext uri="{A12FA001-AC4F-418D-AE19-62706E023703}">
                      <ahyp:hlinkClr val="tx"/>
                    </a:ext>
                  </a:extLst>
                </a:hlinkClick>
              </a:rPr>
              <a:t>2</a:t>
            </a:r>
            <a:endParaRPr b="1" i="1">
              <a:solidFill>
                <a:srgbClr val="00FFFF"/>
              </a:solidFill>
              <a:latin typeface="Barlow Semi Condensed"/>
              <a:ea typeface="Barlow Semi Condensed"/>
              <a:cs typeface="Barlow Semi Condensed"/>
              <a:sym typeface="Barlow Semi Condensed"/>
            </a:endParaRPr>
          </a:p>
        </p:txBody>
      </p:sp>
      <p:sp>
        <p:nvSpPr>
          <p:cNvPr id="225" name="Google Shape;225;p29"/>
          <p:cNvSpPr txBox="1"/>
          <p:nvPr/>
        </p:nvSpPr>
        <p:spPr>
          <a:xfrm>
            <a:off x="986488" y="2490313"/>
            <a:ext cx="1778700" cy="118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400"/>
              </a:spcBef>
              <a:spcAft>
                <a:spcPts val="0"/>
              </a:spcAft>
              <a:buNone/>
            </a:pPr>
            <a:r>
              <a:rPr b="1" i="1" lang="en" sz="1600">
                <a:solidFill>
                  <a:schemeClr val="lt1"/>
                </a:solidFill>
                <a:latin typeface="Barlow Semi Condensed"/>
                <a:ea typeface="Barlow Semi Condensed"/>
                <a:cs typeface="Barlow Semi Condensed"/>
                <a:sym typeface="Barlow Semi Condensed"/>
              </a:rPr>
              <a:t>Member functions</a:t>
            </a:r>
            <a:endParaRPr b="1" i="1" sz="1600">
              <a:solidFill>
                <a:schemeClr val="lt1"/>
              </a:solidFill>
              <a:latin typeface="Barlow Semi Condensed"/>
              <a:ea typeface="Barlow Semi Condensed"/>
              <a:cs typeface="Barlow Semi Condensed"/>
              <a:sym typeface="Barlow Semi Condensed"/>
            </a:endParaRPr>
          </a:p>
          <a:p>
            <a:pPr indent="0" lvl="0" marL="50800" marR="50800" rtl="0" algn="l">
              <a:lnSpc>
                <a:spcPct val="115000"/>
              </a:lnSpc>
              <a:spcBef>
                <a:spcPts val="400"/>
              </a:spcBef>
              <a:spcAft>
                <a:spcPts val="0"/>
              </a:spcAft>
              <a:buClr>
                <a:schemeClr val="dk1"/>
              </a:buClr>
              <a:buSzPts val="1100"/>
              <a:buFont typeface="Arial"/>
              <a:buNone/>
            </a:pPr>
            <a:r>
              <a:rPr b="1" i="1" lang="en" sz="1200" u="sng">
                <a:solidFill>
                  <a:srgbClr val="E06666"/>
                </a:solidFill>
                <a:latin typeface="Barlow Semi Condensed"/>
                <a:ea typeface="Barlow Semi Condensed"/>
                <a:cs typeface="Barlow Semi Condensed"/>
                <a:sym typeface="Barlow Semi Condensed"/>
                <a:hlinkClick r:id="rId9">
                  <a:extLst>
                    <a:ext uri="{A12FA001-AC4F-418D-AE19-62706E023703}">
                      <ahyp:hlinkClr val="tx"/>
                    </a:ext>
                  </a:extLst>
                </a:hlinkClick>
              </a:rPr>
              <a:t>(constructor)</a:t>
            </a:r>
            <a:endParaRPr i="1" sz="1150" u="sng">
              <a:solidFill>
                <a:srgbClr val="E06666"/>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E06666"/>
                </a:solidFill>
                <a:latin typeface="Barlow Semi Condensed"/>
                <a:ea typeface="Barlow Semi Condensed"/>
                <a:cs typeface="Barlow Semi Condensed"/>
                <a:sym typeface="Barlow Semi Condensed"/>
                <a:hlinkClick r:id="rId10">
                  <a:extLst>
                    <a:ext uri="{A12FA001-AC4F-418D-AE19-62706E023703}">
                      <ahyp:hlinkClr val="tx"/>
                    </a:ext>
                  </a:extLst>
                </a:hlinkClick>
              </a:rPr>
              <a:t>(destructor)</a:t>
            </a:r>
            <a:endParaRPr i="1" sz="1150" u="sng">
              <a:solidFill>
                <a:srgbClr val="E06666"/>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200"/>
              </a:spcAft>
              <a:buNone/>
            </a:pPr>
            <a:r>
              <a:rPr b="1" i="1" lang="en" sz="1200" u="sng">
                <a:solidFill>
                  <a:srgbClr val="E06666"/>
                </a:solidFill>
                <a:latin typeface="Barlow Semi Condensed"/>
                <a:ea typeface="Barlow Semi Condensed"/>
                <a:cs typeface="Barlow Semi Condensed"/>
                <a:sym typeface="Barlow Semi Condensed"/>
                <a:hlinkClick r:id="rId11">
                  <a:extLst>
                    <a:ext uri="{A12FA001-AC4F-418D-AE19-62706E023703}">
                      <ahyp:hlinkClr val="tx"/>
                    </a:ext>
                  </a:extLst>
                </a:hlinkClick>
              </a:rPr>
              <a:t>operator=</a:t>
            </a:r>
            <a:endParaRPr i="1" sz="1700" u="sng">
              <a:solidFill>
                <a:srgbClr val="E06666"/>
              </a:solidFill>
              <a:latin typeface="Barlow Semi Condensed"/>
              <a:ea typeface="Barlow Semi Condensed"/>
              <a:cs typeface="Barlow Semi Condensed"/>
              <a:sym typeface="Barlow Semi Condensed"/>
            </a:endParaRPr>
          </a:p>
        </p:txBody>
      </p:sp>
      <p:sp>
        <p:nvSpPr>
          <p:cNvPr id="226" name="Google Shape;226;p29"/>
          <p:cNvSpPr txBox="1"/>
          <p:nvPr/>
        </p:nvSpPr>
        <p:spPr>
          <a:xfrm>
            <a:off x="2872150" y="2552413"/>
            <a:ext cx="963000" cy="2246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sz="1200">
                <a:solidFill>
                  <a:schemeClr val="lt1"/>
                </a:solidFill>
                <a:latin typeface="Barlow Semi Condensed"/>
                <a:ea typeface="Barlow Semi Condensed"/>
                <a:cs typeface="Barlow Semi Condensed"/>
                <a:sym typeface="Barlow Semi Condensed"/>
              </a:rPr>
              <a:t>Iterators</a:t>
            </a:r>
            <a:r>
              <a:rPr i="1" lang="en" sz="1200">
                <a:solidFill>
                  <a:schemeClr val="lt1"/>
                </a:solidFill>
                <a:latin typeface="Barlow Semi Condensed"/>
                <a:ea typeface="Barlow Semi Condensed"/>
                <a:cs typeface="Barlow Semi Condensed"/>
                <a:sym typeface="Barlow Semi Condensed"/>
              </a:rPr>
              <a:t>:</a:t>
            </a:r>
            <a:endParaRPr i="1" sz="1200">
              <a:solidFill>
                <a:schemeClr val="lt1"/>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E06666"/>
                </a:solidFill>
                <a:latin typeface="Barlow Semi Condensed"/>
                <a:ea typeface="Barlow Semi Condensed"/>
                <a:cs typeface="Barlow Semi Condensed"/>
                <a:sym typeface="Barlow Semi Condensed"/>
                <a:hlinkClick r:id="rId12">
                  <a:extLst>
                    <a:ext uri="{A12FA001-AC4F-418D-AE19-62706E023703}">
                      <ahyp:hlinkClr val="tx"/>
                    </a:ext>
                  </a:extLst>
                </a:hlinkClick>
              </a:rPr>
              <a:t>begin</a:t>
            </a:r>
            <a:endParaRPr i="1" sz="1150" u="sng">
              <a:solidFill>
                <a:srgbClr val="E06666"/>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13">
                  <a:extLst>
                    <a:ext uri="{A12FA001-AC4F-418D-AE19-62706E023703}">
                      <ahyp:hlinkClr val="tx"/>
                    </a:ext>
                  </a:extLst>
                </a:hlinkClick>
              </a:rPr>
              <a:t>end</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14">
                  <a:extLst>
                    <a:ext uri="{A12FA001-AC4F-418D-AE19-62706E023703}">
                      <ahyp:hlinkClr val="tx"/>
                    </a:ext>
                  </a:extLst>
                </a:hlinkClick>
              </a:rPr>
              <a:t>rbegin</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15">
                  <a:extLst>
                    <a:ext uri="{A12FA001-AC4F-418D-AE19-62706E023703}">
                      <ahyp:hlinkClr val="tx"/>
                    </a:ext>
                  </a:extLst>
                </a:hlinkClick>
              </a:rPr>
              <a:t>rend</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16">
                  <a:extLst>
                    <a:ext uri="{A12FA001-AC4F-418D-AE19-62706E023703}">
                      <ahyp:hlinkClr val="tx"/>
                    </a:ext>
                  </a:extLst>
                </a:hlinkClick>
              </a:rPr>
              <a:t>cbegin </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17">
                  <a:extLst>
                    <a:ext uri="{A12FA001-AC4F-418D-AE19-62706E023703}">
                      <ahyp:hlinkClr val="tx"/>
                    </a:ext>
                  </a:extLst>
                </a:hlinkClick>
              </a:rPr>
              <a:t>cend </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18">
                  <a:extLst>
                    <a:ext uri="{A12FA001-AC4F-418D-AE19-62706E023703}">
                      <ahyp:hlinkClr val="tx"/>
                    </a:ext>
                  </a:extLst>
                </a:hlinkClick>
              </a:rPr>
              <a:t>crbegin </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200"/>
              </a:spcAft>
              <a:buNone/>
            </a:pPr>
            <a:r>
              <a:rPr b="1" i="1" lang="en" sz="1200" u="sng">
                <a:solidFill>
                  <a:srgbClr val="00FFFF"/>
                </a:solidFill>
                <a:latin typeface="Barlow Semi Condensed"/>
                <a:ea typeface="Barlow Semi Condensed"/>
                <a:cs typeface="Barlow Semi Condensed"/>
                <a:sym typeface="Barlow Semi Condensed"/>
                <a:hlinkClick r:id="rId19">
                  <a:extLst>
                    <a:ext uri="{A12FA001-AC4F-418D-AE19-62706E023703}">
                      <ahyp:hlinkClr val="tx"/>
                    </a:ext>
                  </a:extLst>
                </a:hlinkClick>
              </a:rPr>
              <a:t>crend </a:t>
            </a:r>
            <a:endParaRPr sz="1700" u="sng">
              <a:solidFill>
                <a:srgbClr val="00FFFF"/>
              </a:solidFill>
            </a:endParaRPr>
          </a:p>
        </p:txBody>
      </p:sp>
      <p:sp>
        <p:nvSpPr>
          <p:cNvPr id="227" name="Google Shape;227;p29"/>
          <p:cNvSpPr txBox="1"/>
          <p:nvPr/>
        </p:nvSpPr>
        <p:spPr>
          <a:xfrm>
            <a:off x="4900935" y="2552413"/>
            <a:ext cx="1010100" cy="105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sz="1200">
                <a:solidFill>
                  <a:schemeClr val="lt1"/>
                </a:solidFill>
                <a:latin typeface="Barlow Semi Condensed"/>
                <a:ea typeface="Barlow Semi Condensed"/>
                <a:cs typeface="Barlow Semi Condensed"/>
                <a:sym typeface="Barlow Semi Condensed"/>
              </a:rPr>
              <a:t>Capacity</a:t>
            </a:r>
            <a:r>
              <a:rPr i="1" lang="en" sz="1200">
                <a:solidFill>
                  <a:schemeClr val="lt1"/>
                </a:solidFill>
                <a:latin typeface="Barlow Semi Condensed"/>
                <a:ea typeface="Barlow Semi Condensed"/>
                <a:cs typeface="Barlow Semi Condensed"/>
                <a:sym typeface="Barlow Semi Condensed"/>
              </a:rPr>
              <a:t>:</a:t>
            </a:r>
            <a:endParaRPr i="1" sz="1200">
              <a:solidFill>
                <a:schemeClr val="lt1"/>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20">
                  <a:extLst>
                    <a:ext uri="{A12FA001-AC4F-418D-AE19-62706E023703}">
                      <ahyp:hlinkClr val="tx"/>
                    </a:ext>
                  </a:extLst>
                </a:hlinkClick>
              </a:rPr>
              <a:t>empty</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E06666"/>
                </a:solidFill>
                <a:latin typeface="Barlow Semi Condensed"/>
                <a:ea typeface="Barlow Semi Condensed"/>
                <a:cs typeface="Barlow Semi Condensed"/>
                <a:sym typeface="Barlow Semi Condensed"/>
                <a:hlinkClick r:id="rId21">
                  <a:extLst>
                    <a:ext uri="{A12FA001-AC4F-418D-AE19-62706E023703}">
                      <ahyp:hlinkClr val="tx"/>
                    </a:ext>
                  </a:extLst>
                </a:hlinkClick>
              </a:rPr>
              <a:t>size</a:t>
            </a:r>
            <a:endParaRPr i="1" sz="1150" u="sng">
              <a:solidFill>
                <a:srgbClr val="E06666"/>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200"/>
              </a:spcAft>
              <a:buNone/>
            </a:pPr>
            <a:r>
              <a:rPr b="1" i="1" lang="en" sz="1200" u="sng">
                <a:solidFill>
                  <a:srgbClr val="00FFFF"/>
                </a:solidFill>
                <a:latin typeface="Barlow Semi Condensed"/>
                <a:ea typeface="Barlow Semi Condensed"/>
                <a:cs typeface="Barlow Semi Condensed"/>
                <a:sym typeface="Barlow Semi Condensed"/>
                <a:hlinkClick r:id="rId22">
                  <a:extLst>
                    <a:ext uri="{A12FA001-AC4F-418D-AE19-62706E023703}">
                      <ahyp:hlinkClr val="tx"/>
                    </a:ext>
                  </a:extLst>
                </a:hlinkClick>
              </a:rPr>
              <a:t>max_size</a:t>
            </a:r>
            <a:endParaRPr sz="1700" u="sng">
              <a:solidFill>
                <a:srgbClr val="00FFFF"/>
              </a:solidFill>
            </a:endParaRPr>
          </a:p>
        </p:txBody>
      </p:sp>
      <p:sp>
        <p:nvSpPr>
          <p:cNvPr id="228" name="Google Shape;228;p29"/>
          <p:cNvSpPr txBox="1"/>
          <p:nvPr/>
        </p:nvSpPr>
        <p:spPr>
          <a:xfrm>
            <a:off x="3862125" y="2552413"/>
            <a:ext cx="1203000" cy="1770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sz="1200">
                <a:solidFill>
                  <a:schemeClr val="lt1"/>
                </a:solidFill>
                <a:latin typeface="Barlow Semi Condensed"/>
                <a:ea typeface="Barlow Semi Condensed"/>
                <a:cs typeface="Barlow Semi Condensed"/>
                <a:sym typeface="Barlow Semi Condensed"/>
              </a:rPr>
              <a:t>Modifiers</a:t>
            </a:r>
            <a:r>
              <a:rPr i="1" lang="en" sz="1200">
                <a:solidFill>
                  <a:schemeClr val="lt1"/>
                </a:solidFill>
                <a:latin typeface="Barlow Semi Condensed"/>
                <a:ea typeface="Barlow Semi Condensed"/>
                <a:cs typeface="Barlow Semi Condensed"/>
                <a:sym typeface="Barlow Semi Condensed"/>
              </a:rPr>
              <a:t>:</a:t>
            </a:r>
            <a:endParaRPr i="1" sz="1200">
              <a:solidFill>
                <a:schemeClr val="lt1"/>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E06666"/>
                </a:solidFill>
                <a:latin typeface="Barlow Semi Condensed"/>
                <a:ea typeface="Barlow Semi Condensed"/>
                <a:cs typeface="Barlow Semi Condensed"/>
                <a:sym typeface="Barlow Semi Condensed"/>
                <a:hlinkClick r:id="rId23">
                  <a:extLst>
                    <a:ext uri="{A12FA001-AC4F-418D-AE19-62706E023703}">
                      <ahyp:hlinkClr val="tx"/>
                    </a:ext>
                  </a:extLst>
                </a:hlinkClick>
              </a:rPr>
              <a:t>insert</a:t>
            </a:r>
            <a:endParaRPr i="1" sz="1150" u="sng">
              <a:solidFill>
                <a:srgbClr val="E06666"/>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24">
                  <a:extLst>
                    <a:ext uri="{A12FA001-AC4F-418D-AE19-62706E023703}">
                      <ahyp:hlinkClr val="tx"/>
                    </a:ext>
                  </a:extLst>
                </a:hlinkClick>
              </a:rPr>
              <a:t>erase</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25">
                  <a:extLst>
                    <a:ext uri="{A12FA001-AC4F-418D-AE19-62706E023703}">
                      <ahyp:hlinkClr val="tx"/>
                    </a:ext>
                  </a:extLst>
                </a:hlinkClick>
              </a:rPr>
              <a:t>swap</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26">
                  <a:extLst>
                    <a:ext uri="{A12FA001-AC4F-418D-AE19-62706E023703}">
                      <ahyp:hlinkClr val="tx"/>
                    </a:ext>
                  </a:extLst>
                </a:hlinkClick>
              </a:rPr>
              <a:t>clear</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27">
                  <a:extLst>
                    <a:ext uri="{A12FA001-AC4F-418D-AE19-62706E023703}">
                      <ahyp:hlinkClr val="tx"/>
                    </a:ext>
                  </a:extLst>
                </a:hlinkClick>
              </a:rPr>
              <a:t>emplace </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200"/>
              </a:spcAft>
              <a:buNone/>
            </a:pPr>
            <a:r>
              <a:rPr b="1" i="1" lang="en" sz="1200" u="sng">
                <a:solidFill>
                  <a:srgbClr val="00FFFF"/>
                </a:solidFill>
                <a:latin typeface="Barlow Semi Condensed"/>
                <a:ea typeface="Barlow Semi Condensed"/>
                <a:cs typeface="Barlow Semi Condensed"/>
                <a:sym typeface="Barlow Semi Condensed"/>
                <a:hlinkClick r:id="rId28">
                  <a:extLst>
                    <a:ext uri="{A12FA001-AC4F-418D-AE19-62706E023703}">
                      <ahyp:hlinkClr val="tx"/>
                    </a:ext>
                  </a:extLst>
                </a:hlinkClick>
              </a:rPr>
              <a:t>emplace_hint</a:t>
            </a:r>
            <a:r>
              <a:rPr b="1" i="1" lang="en" sz="1200">
                <a:solidFill>
                  <a:srgbClr val="00FFFF"/>
                </a:solidFill>
                <a:uFill>
                  <a:noFill/>
                </a:uFill>
                <a:latin typeface="Barlow Semi Condensed"/>
                <a:ea typeface="Barlow Semi Condensed"/>
                <a:cs typeface="Barlow Semi Condensed"/>
                <a:sym typeface="Barlow Semi Condensed"/>
                <a:hlinkClick r:id="rId29">
                  <a:extLst>
                    <a:ext uri="{A12FA001-AC4F-418D-AE19-62706E023703}">
                      <ahyp:hlinkClr val="tx"/>
                    </a:ext>
                  </a:extLst>
                </a:hlinkClick>
              </a:rPr>
              <a:t> </a:t>
            </a:r>
            <a:endParaRPr sz="1700">
              <a:solidFill>
                <a:srgbClr val="00FFFF"/>
              </a:solidFill>
            </a:endParaRPr>
          </a:p>
        </p:txBody>
      </p:sp>
      <p:sp>
        <p:nvSpPr>
          <p:cNvPr id="229" name="Google Shape;229;p29"/>
          <p:cNvSpPr txBox="1"/>
          <p:nvPr/>
        </p:nvSpPr>
        <p:spPr>
          <a:xfrm>
            <a:off x="5881700" y="2552413"/>
            <a:ext cx="1203000" cy="81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sz="1200">
                <a:solidFill>
                  <a:schemeClr val="lt1"/>
                </a:solidFill>
                <a:latin typeface="Barlow Semi Condensed"/>
                <a:ea typeface="Barlow Semi Condensed"/>
                <a:cs typeface="Barlow Semi Condensed"/>
                <a:sym typeface="Barlow Semi Condensed"/>
              </a:rPr>
              <a:t>Element access</a:t>
            </a:r>
            <a:r>
              <a:rPr i="1" lang="en" sz="1200">
                <a:solidFill>
                  <a:schemeClr val="lt1"/>
                </a:solidFill>
                <a:latin typeface="Barlow Semi Condensed"/>
                <a:ea typeface="Barlow Semi Condensed"/>
                <a:cs typeface="Barlow Semi Condensed"/>
                <a:sym typeface="Barlow Semi Condensed"/>
              </a:rPr>
              <a:t>:</a:t>
            </a:r>
            <a:endParaRPr i="1" sz="1200">
              <a:solidFill>
                <a:schemeClr val="lt1"/>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E06666"/>
                </a:solidFill>
                <a:latin typeface="Barlow Semi Condensed"/>
                <a:ea typeface="Barlow Semi Condensed"/>
                <a:cs typeface="Barlow Semi Condensed"/>
                <a:sym typeface="Barlow Semi Condensed"/>
                <a:hlinkClick r:id="rId30">
                  <a:extLst>
                    <a:ext uri="{A12FA001-AC4F-418D-AE19-62706E023703}">
                      <ahyp:hlinkClr val="tx"/>
                    </a:ext>
                  </a:extLst>
                </a:hlinkClick>
              </a:rPr>
              <a:t>operator[]</a:t>
            </a:r>
            <a:endParaRPr i="1" sz="1150" u="sng">
              <a:solidFill>
                <a:srgbClr val="E06666"/>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200"/>
              </a:spcAft>
              <a:buNone/>
            </a:pPr>
            <a:r>
              <a:rPr b="1" i="1" lang="en" sz="1200" u="sng">
                <a:solidFill>
                  <a:srgbClr val="E06666"/>
                </a:solidFill>
                <a:latin typeface="Barlow Semi Condensed"/>
                <a:ea typeface="Barlow Semi Condensed"/>
                <a:cs typeface="Barlow Semi Condensed"/>
                <a:sym typeface="Barlow Semi Condensed"/>
                <a:hlinkClick r:id="rId31">
                  <a:extLst>
                    <a:ext uri="{A12FA001-AC4F-418D-AE19-62706E023703}">
                      <ahyp:hlinkClr val="tx"/>
                    </a:ext>
                  </a:extLst>
                </a:hlinkClick>
              </a:rPr>
              <a:t>at </a:t>
            </a:r>
            <a:endParaRPr sz="1700" u="sng">
              <a:solidFill>
                <a:srgbClr val="E06666"/>
              </a:solidFill>
            </a:endParaRPr>
          </a:p>
        </p:txBody>
      </p:sp>
      <p:sp>
        <p:nvSpPr>
          <p:cNvPr id="230" name="Google Shape;230;p29"/>
          <p:cNvSpPr txBox="1"/>
          <p:nvPr/>
        </p:nvSpPr>
        <p:spPr>
          <a:xfrm>
            <a:off x="7084700" y="2552413"/>
            <a:ext cx="1072800" cy="81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i="1" lang="en" sz="1200">
                <a:solidFill>
                  <a:schemeClr val="lt1"/>
                </a:solidFill>
                <a:latin typeface="Barlow Semi Condensed"/>
                <a:ea typeface="Barlow Semi Condensed"/>
                <a:cs typeface="Barlow Semi Condensed"/>
                <a:sym typeface="Barlow Semi Condensed"/>
              </a:rPr>
              <a:t>Observers</a:t>
            </a:r>
            <a:r>
              <a:rPr i="1" lang="en" sz="1200">
                <a:solidFill>
                  <a:schemeClr val="lt1"/>
                </a:solidFill>
                <a:latin typeface="Barlow Semi Condensed"/>
                <a:ea typeface="Barlow Semi Condensed"/>
                <a:cs typeface="Barlow Semi Condensed"/>
                <a:sym typeface="Barlow Semi Condensed"/>
              </a:rPr>
              <a:t>:</a:t>
            </a:r>
            <a:endParaRPr i="1" sz="1200">
              <a:solidFill>
                <a:schemeClr val="lt1"/>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0"/>
              </a:spcAft>
              <a:buClr>
                <a:schemeClr val="dk1"/>
              </a:buClr>
              <a:buSzPts val="1100"/>
              <a:buFont typeface="Arial"/>
              <a:buNone/>
            </a:pPr>
            <a:r>
              <a:rPr b="1" i="1" lang="en" sz="1200" u="sng">
                <a:solidFill>
                  <a:srgbClr val="00FFFF"/>
                </a:solidFill>
                <a:latin typeface="Barlow Semi Condensed"/>
                <a:ea typeface="Barlow Semi Condensed"/>
                <a:cs typeface="Barlow Semi Condensed"/>
                <a:sym typeface="Barlow Semi Condensed"/>
                <a:hlinkClick r:id="rId32">
                  <a:extLst>
                    <a:ext uri="{A12FA001-AC4F-418D-AE19-62706E023703}">
                      <ahyp:hlinkClr val="tx"/>
                    </a:ext>
                  </a:extLst>
                </a:hlinkClick>
              </a:rPr>
              <a:t>key_comp</a:t>
            </a:r>
            <a:endParaRPr i="1" sz="1150" u="sng">
              <a:solidFill>
                <a:srgbClr val="00FFFF"/>
              </a:solidFill>
              <a:latin typeface="Barlow Semi Condensed"/>
              <a:ea typeface="Barlow Semi Condensed"/>
              <a:cs typeface="Barlow Semi Condensed"/>
              <a:sym typeface="Barlow Semi Condensed"/>
            </a:endParaRPr>
          </a:p>
          <a:p>
            <a:pPr indent="0" lvl="0" marL="50800" marR="50800" rtl="0" algn="l">
              <a:lnSpc>
                <a:spcPct val="115000"/>
              </a:lnSpc>
              <a:spcBef>
                <a:spcPts val="200"/>
              </a:spcBef>
              <a:spcAft>
                <a:spcPts val="200"/>
              </a:spcAft>
              <a:buNone/>
            </a:pPr>
            <a:r>
              <a:rPr b="1" i="1" lang="en" sz="1200" u="sng">
                <a:solidFill>
                  <a:srgbClr val="00FFFF"/>
                </a:solidFill>
                <a:latin typeface="Barlow Semi Condensed"/>
                <a:ea typeface="Barlow Semi Condensed"/>
                <a:cs typeface="Barlow Semi Condensed"/>
                <a:sym typeface="Barlow Semi Condensed"/>
                <a:hlinkClick r:id="rId33">
                  <a:extLst>
                    <a:ext uri="{A12FA001-AC4F-418D-AE19-62706E023703}">
                      <ahyp:hlinkClr val="tx"/>
                    </a:ext>
                  </a:extLst>
                </a:hlinkClick>
              </a:rPr>
              <a:t>value_comp</a:t>
            </a:r>
            <a:endParaRPr sz="1700" u="sng">
              <a:solidFill>
                <a:srgbClr val="00FFFF"/>
              </a:solidFill>
            </a:endParaRPr>
          </a:p>
        </p:txBody>
      </p:sp>
      <p:sp>
        <p:nvSpPr>
          <p:cNvPr id="231" name="Google Shape;231;p29"/>
          <p:cNvSpPr/>
          <p:nvPr/>
        </p:nvSpPr>
        <p:spPr>
          <a:xfrm>
            <a:off x="6243724" y="4202201"/>
            <a:ext cx="1260151" cy="415150"/>
          </a:xfrm>
          <a:prstGeom prst="rect">
            <a:avLst/>
          </a:prstGeom>
        </p:spPr>
        <p:txBody>
          <a:bodyPr>
            <a:prstTxWarp prst="textPlain"/>
          </a:bodyPr>
          <a:lstStyle/>
          <a:p>
            <a:pPr lvl="0" algn="ctr"/>
            <a:r>
              <a:rPr b="1" i="1">
                <a:ln>
                  <a:noFill/>
                </a:ln>
                <a:solidFill>
                  <a:srgbClr val="FFFFFF"/>
                </a:solidFill>
                <a:latin typeface="Barlow Semi Condensed"/>
              </a:rPr>
              <a:t>O(logN)</a:t>
            </a: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35" name="Shape 235"/>
        <p:cNvGrpSpPr/>
        <p:nvPr/>
      </p:nvGrpSpPr>
      <p:grpSpPr>
        <a:xfrm>
          <a:off x="0" y="0"/>
          <a:ext cx="0" cy="0"/>
          <a:chOff x="0" y="0"/>
          <a:chExt cx="0" cy="0"/>
        </a:xfrm>
      </p:grpSpPr>
      <p:sp>
        <p:nvSpPr>
          <p:cNvPr id="236" name="Google Shape;236;p30"/>
          <p:cNvSpPr/>
          <p:nvPr/>
        </p:nvSpPr>
        <p:spPr>
          <a:xfrm>
            <a:off x="1177822" y="264250"/>
            <a:ext cx="6788384" cy="572222"/>
          </a:xfrm>
          <a:prstGeom prst="rect">
            <a:avLst/>
          </a:prstGeom>
        </p:spPr>
        <p:txBody>
          <a:bodyPr>
            <a:prstTxWarp prst="textPlain"/>
          </a:bodyPr>
          <a:lstStyle/>
          <a:p>
            <a:pPr lvl="0" algn="ctr"/>
            <a:r>
              <a:rPr b="1" i="1">
                <a:ln>
                  <a:noFill/>
                </a:ln>
                <a:solidFill>
                  <a:srgbClr val="FFFFFF"/>
                </a:solidFill>
                <a:latin typeface="Barlow Semi Condensed"/>
              </a:rPr>
              <a:t>BINARY SEARCH TREE</a:t>
            </a:r>
          </a:p>
        </p:txBody>
      </p:sp>
      <p:cxnSp>
        <p:nvCxnSpPr>
          <p:cNvPr id="237" name="Google Shape;237;p30"/>
          <p:cNvCxnSpPr>
            <a:endCxn id="238" idx="0"/>
          </p:cNvCxnSpPr>
          <p:nvPr/>
        </p:nvCxnSpPr>
        <p:spPr>
          <a:xfrm>
            <a:off x="4572000" y="1487113"/>
            <a:ext cx="0" cy="292500"/>
          </a:xfrm>
          <a:prstGeom prst="straightConnector1">
            <a:avLst/>
          </a:prstGeom>
          <a:noFill/>
          <a:ln cap="flat" cmpd="sng" w="28575">
            <a:solidFill>
              <a:schemeClr val="lt1"/>
            </a:solidFill>
            <a:prstDash val="solid"/>
            <a:round/>
            <a:headEnd len="med" w="med" type="none"/>
            <a:tailEnd len="med" w="med" type="triangle"/>
          </a:ln>
        </p:spPr>
      </p:cxnSp>
      <p:sp>
        <p:nvSpPr>
          <p:cNvPr id="239" name="Google Shape;239;p30"/>
          <p:cNvSpPr/>
          <p:nvPr/>
        </p:nvSpPr>
        <p:spPr>
          <a:xfrm>
            <a:off x="4188787" y="1177325"/>
            <a:ext cx="766458" cy="261449"/>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240" name="Google Shape;240;p30"/>
          <p:cNvCxnSpPr>
            <a:stCxn id="238" idx="3"/>
            <a:endCxn id="241" idx="7"/>
          </p:cNvCxnSpPr>
          <p:nvPr/>
        </p:nvCxnSpPr>
        <p:spPr>
          <a:xfrm flipH="1">
            <a:off x="2495935" y="2436678"/>
            <a:ext cx="1803900" cy="477300"/>
          </a:xfrm>
          <a:prstGeom prst="straightConnector1">
            <a:avLst/>
          </a:prstGeom>
          <a:noFill/>
          <a:ln cap="flat" cmpd="sng" w="28575">
            <a:solidFill>
              <a:schemeClr val="lt1"/>
            </a:solidFill>
            <a:prstDash val="solid"/>
            <a:round/>
            <a:headEnd len="med" w="med" type="none"/>
            <a:tailEnd len="med" w="med" type="triangle"/>
          </a:ln>
        </p:spPr>
      </p:cxnSp>
      <p:cxnSp>
        <p:nvCxnSpPr>
          <p:cNvPr id="242" name="Google Shape;242;p30"/>
          <p:cNvCxnSpPr>
            <a:stCxn id="238" idx="5"/>
            <a:endCxn id="243" idx="1"/>
          </p:cNvCxnSpPr>
          <p:nvPr/>
        </p:nvCxnSpPr>
        <p:spPr>
          <a:xfrm>
            <a:off x="4844165" y="2436678"/>
            <a:ext cx="1803900" cy="477300"/>
          </a:xfrm>
          <a:prstGeom prst="straightConnector1">
            <a:avLst/>
          </a:prstGeom>
          <a:noFill/>
          <a:ln cap="flat" cmpd="sng" w="28575">
            <a:solidFill>
              <a:schemeClr val="lt1"/>
            </a:solidFill>
            <a:prstDash val="solid"/>
            <a:round/>
            <a:headEnd len="med" w="med" type="none"/>
            <a:tailEnd len="med" w="med" type="triangle"/>
          </a:ln>
        </p:spPr>
      </p:cxnSp>
      <p:cxnSp>
        <p:nvCxnSpPr>
          <p:cNvPr id="244" name="Google Shape;244;p30"/>
          <p:cNvCxnSpPr>
            <a:stCxn id="241" idx="3"/>
            <a:endCxn id="245" idx="7"/>
          </p:cNvCxnSpPr>
          <p:nvPr/>
        </p:nvCxnSpPr>
        <p:spPr>
          <a:xfrm flipH="1">
            <a:off x="1334235" y="3458428"/>
            <a:ext cx="617400" cy="700800"/>
          </a:xfrm>
          <a:prstGeom prst="straightConnector1">
            <a:avLst/>
          </a:prstGeom>
          <a:noFill/>
          <a:ln cap="flat" cmpd="sng" w="28575">
            <a:solidFill>
              <a:schemeClr val="lt1"/>
            </a:solidFill>
            <a:prstDash val="solid"/>
            <a:round/>
            <a:headEnd len="med" w="med" type="none"/>
            <a:tailEnd len="med" w="med" type="triangle"/>
          </a:ln>
        </p:spPr>
      </p:cxnSp>
      <p:cxnSp>
        <p:nvCxnSpPr>
          <p:cNvPr id="246" name="Google Shape;246;p30"/>
          <p:cNvCxnSpPr>
            <a:stCxn id="241" idx="5"/>
            <a:endCxn id="247" idx="1"/>
          </p:cNvCxnSpPr>
          <p:nvPr/>
        </p:nvCxnSpPr>
        <p:spPr>
          <a:xfrm>
            <a:off x="2495965" y="3458428"/>
            <a:ext cx="574800" cy="700800"/>
          </a:xfrm>
          <a:prstGeom prst="straightConnector1">
            <a:avLst/>
          </a:prstGeom>
          <a:noFill/>
          <a:ln cap="flat" cmpd="sng" w="28575">
            <a:solidFill>
              <a:schemeClr val="lt1"/>
            </a:solidFill>
            <a:prstDash val="solid"/>
            <a:round/>
            <a:headEnd len="med" w="med" type="none"/>
            <a:tailEnd len="med" w="med" type="triangle"/>
          </a:ln>
        </p:spPr>
      </p:cxnSp>
      <p:cxnSp>
        <p:nvCxnSpPr>
          <p:cNvPr id="248" name="Google Shape;248;p30"/>
          <p:cNvCxnSpPr>
            <a:stCxn id="243" idx="3"/>
            <a:endCxn id="249" idx="7"/>
          </p:cNvCxnSpPr>
          <p:nvPr/>
        </p:nvCxnSpPr>
        <p:spPr>
          <a:xfrm flipH="1">
            <a:off x="6073235" y="3458428"/>
            <a:ext cx="574800" cy="700800"/>
          </a:xfrm>
          <a:prstGeom prst="straightConnector1">
            <a:avLst/>
          </a:prstGeom>
          <a:noFill/>
          <a:ln cap="flat" cmpd="sng" w="28575">
            <a:solidFill>
              <a:schemeClr val="lt1"/>
            </a:solidFill>
            <a:prstDash val="solid"/>
            <a:round/>
            <a:headEnd len="med" w="med" type="none"/>
            <a:tailEnd len="med" w="med" type="triangle"/>
          </a:ln>
        </p:spPr>
      </p:cxnSp>
      <p:cxnSp>
        <p:nvCxnSpPr>
          <p:cNvPr id="250" name="Google Shape;250;p30"/>
          <p:cNvCxnSpPr>
            <a:stCxn id="243" idx="5"/>
            <a:endCxn id="251" idx="1"/>
          </p:cNvCxnSpPr>
          <p:nvPr/>
        </p:nvCxnSpPr>
        <p:spPr>
          <a:xfrm>
            <a:off x="7192365" y="3458428"/>
            <a:ext cx="617400" cy="700800"/>
          </a:xfrm>
          <a:prstGeom prst="straightConnector1">
            <a:avLst/>
          </a:prstGeom>
          <a:noFill/>
          <a:ln cap="flat" cmpd="sng" w="28575">
            <a:solidFill>
              <a:schemeClr val="lt1"/>
            </a:solidFill>
            <a:prstDash val="solid"/>
            <a:round/>
            <a:headEnd len="med" w="med" type="none"/>
            <a:tailEnd len="med" w="med" type="triangle"/>
          </a:ln>
        </p:spPr>
      </p:cxnSp>
      <p:sp>
        <p:nvSpPr>
          <p:cNvPr id="245" name="Google Shape;245;p30"/>
          <p:cNvSpPr/>
          <p:nvPr/>
        </p:nvSpPr>
        <p:spPr>
          <a:xfrm>
            <a:off x="677225"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7</a:t>
            </a:r>
            <a:endParaRPr b="1" i="1" sz="2600">
              <a:solidFill>
                <a:srgbClr val="00FFFF"/>
              </a:solidFill>
              <a:latin typeface="Barlow Semi Condensed"/>
              <a:ea typeface="Barlow Semi Condensed"/>
              <a:cs typeface="Barlow Semi Condensed"/>
              <a:sym typeface="Barlow Semi Condensed"/>
            </a:endParaRPr>
          </a:p>
        </p:txBody>
      </p:sp>
      <p:sp>
        <p:nvSpPr>
          <p:cNvPr id="247" name="Google Shape;247;p30"/>
          <p:cNvSpPr/>
          <p:nvPr/>
        </p:nvSpPr>
        <p:spPr>
          <a:xfrm>
            <a:off x="2957975"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41</a:t>
            </a:r>
            <a:endParaRPr b="1" i="1" sz="2600">
              <a:solidFill>
                <a:srgbClr val="00FFFF"/>
              </a:solidFill>
              <a:latin typeface="Barlow Semi Condensed"/>
              <a:ea typeface="Barlow Semi Condensed"/>
              <a:cs typeface="Barlow Semi Condensed"/>
              <a:sym typeface="Barlow Semi Condensed"/>
            </a:endParaRPr>
          </a:p>
        </p:txBody>
      </p:sp>
      <p:sp>
        <p:nvSpPr>
          <p:cNvPr id="249" name="Google Shape;249;p30"/>
          <p:cNvSpPr/>
          <p:nvPr/>
        </p:nvSpPr>
        <p:spPr>
          <a:xfrm>
            <a:off x="5416200"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66</a:t>
            </a:r>
            <a:endParaRPr b="1" i="1" sz="2600">
              <a:solidFill>
                <a:srgbClr val="00FFFF"/>
              </a:solidFill>
              <a:latin typeface="Barlow Semi Condensed"/>
              <a:ea typeface="Barlow Semi Condensed"/>
              <a:cs typeface="Barlow Semi Condensed"/>
              <a:sym typeface="Barlow Semi Condensed"/>
            </a:endParaRPr>
          </a:p>
        </p:txBody>
      </p:sp>
      <p:sp>
        <p:nvSpPr>
          <p:cNvPr id="251" name="Google Shape;251;p30"/>
          <p:cNvSpPr/>
          <p:nvPr/>
        </p:nvSpPr>
        <p:spPr>
          <a:xfrm>
            <a:off x="7696950"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91</a:t>
            </a:r>
            <a:endParaRPr b="1" i="1" sz="2600">
              <a:solidFill>
                <a:srgbClr val="00FFFF"/>
              </a:solidFill>
              <a:latin typeface="Barlow Semi Condensed"/>
              <a:ea typeface="Barlow Semi Condensed"/>
              <a:cs typeface="Barlow Semi Condensed"/>
              <a:sym typeface="Barlow Semi Condensed"/>
            </a:endParaRPr>
          </a:p>
        </p:txBody>
      </p:sp>
      <p:sp>
        <p:nvSpPr>
          <p:cNvPr id="241" name="Google Shape;241;p30"/>
          <p:cNvSpPr/>
          <p:nvPr/>
        </p:nvSpPr>
        <p:spPr>
          <a:xfrm>
            <a:off x="1838900" y="28013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33</a:t>
            </a:r>
            <a:endParaRPr b="1" i="1" sz="2600">
              <a:solidFill>
                <a:srgbClr val="00FFFF"/>
              </a:solidFill>
              <a:latin typeface="Barlow Semi Condensed"/>
              <a:ea typeface="Barlow Semi Condensed"/>
              <a:cs typeface="Barlow Semi Condensed"/>
              <a:sym typeface="Barlow Semi Condensed"/>
            </a:endParaRPr>
          </a:p>
        </p:txBody>
      </p:sp>
      <p:sp>
        <p:nvSpPr>
          <p:cNvPr id="243" name="Google Shape;243;p30"/>
          <p:cNvSpPr/>
          <p:nvPr/>
        </p:nvSpPr>
        <p:spPr>
          <a:xfrm>
            <a:off x="6535300" y="28013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89</a:t>
            </a:r>
            <a:endParaRPr b="1" i="1" sz="2600">
              <a:solidFill>
                <a:srgbClr val="00FFFF"/>
              </a:solidFill>
              <a:latin typeface="Barlow Semi Condensed"/>
              <a:ea typeface="Barlow Semi Condensed"/>
              <a:cs typeface="Barlow Semi Condensed"/>
              <a:sym typeface="Barlow Semi Condensed"/>
            </a:endParaRPr>
          </a:p>
        </p:txBody>
      </p:sp>
      <p:sp>
        <p:nvSpPr>
          <p:cNvPr id="238" name="Google Shape;238;p30"/>
          <p:cNvSpPr/>
          <p:nvPr/>
        </p:nvSpPr>
        <p:spPr>
          <a:xfrm>
            <a:off x="4187100" y="177961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50</a:t>
            </a:r>
            <a:endParaRPr b="1" i="1" sz="2600">
              <a:solidFill>
                <a:srgbClr val="00FFFF"/>
              </a:solidFill>
              <a:latin typeface="Barlow Semi Condensed"/>
              <a:ea typeface="Barlow Semi Condensed"/>
              <a:cs typeface="Barlow Semi Condensed"/>
              <a:sym typeface="Barlow Semi Condensed"/>
            </a:endParaRPr>
          </a:p>
        </p:txBody>
      </p:sp>
      <p:sp>
        <p:nvSpPr>
          <p:cNvPr id="252" name="Google Shape;252;p30"/>
          <p:cNvSpPr/>
          <p:nvPr/>
        </p:nvSpPr>
        <p:spPr>
          <a:xfrm>
            <a:off x="991363" y="1487113"/>
            <a:ext cx="1723200" cy="292500"/>
          </a:xfrm>
          <a:prstGeom prst="parallelogram">
            <a:avLst>
              <a:gd fmla="val 98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lt1"/>
                </a:solidFill>
                <a:latin typeface="Barlow Semi Condensed"/>
                <a:ea typeface="Barlow Semi Condensed"/>
                <a:cs typeface="Barlow Semi Condensed"/>
                <a:sym typeface="Barlow Semi Condensed"/>
              </a:rPr>
              <a:t>LEFT SIDE </a:t>
            </a:r>
            <a:r>
              <a:rPr b="1" i="1" lang="en" sz="1200">
                <a:solidFill>
                  <a:srgbClr val="EA9999"/>
                </a:solidFill>
                <a:latin typeface="Barlow Semi Condensed"/>
                <a:ea typeface="Barlow Semi Condensed"/>
                <a:cs typeface="Barlow Semi Condensed"/>
                <a:sym typeface="Barlow Semi Condensed"/>
              </a:rPr>
              <a:t>SMALLER</a:t>
            </a:r>
            <a:endParaRPr b="1" i="1" sz="1200">
              <a:solidFill>
                <a:srgbClr val="EA9999"/>
              </a:solidFill>
              <a:latin typeface="Barlow Semi Condensed"/>
              <a:ea typeface="Barlow Semi Condensed"/>
              <a:cs typeface="Barlow Semi Condensed"/>
              <a:sym typeface="Barlow Semi Condensed"/>
            </a:endParaRPr>
          </a:p>
        </p:txBody>
      </p:sp>
      <p:sp>
        <p:nvSpPr>
          <p:cNvPr id="253" name="Google Shape;253;p30"/>
          <p:cNvSpPr/>
          <p:nvPr/>
        </p:nvSpPr>
        <p:spPr>
          <a:xfrm>
            <a:off x="6429463" y="1487113"/>
            <a:ext cx="1723200" cy="292500"/>
          </a:xfrm>
          <a:prstGeom prst="parallelogram">
            <a:avLst>
              <a:gd fmla="val 9835"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chemeClr val="lt1"/>
                </a:solidFill>
                <a:latin typeface="Barlow Semi Condensed"/>
                <a:ea typeface="Barlow Semi Condensed"/>
                <a:cs typeface="Barlow Semi Condensed"/>
                <a:sym typeface="Barlow Semi Condensed"/>
              </a:rPr>
              <a:t>RIGHT</a:t>
            </a:r>
            <a:r>
              <a:rPr b="1" i="1" lang="en" sz="1200">
                <a:solidFill>
                  <a:schemeClr val="lt1"/>
                </a:solidFill>
                <a:latin typeface="Barlow Semi Condensed"/>
                <a:ea typeface="Barlow Semi Condensed"/>
                <a:cs typeface="Barlow Semi Condensed"/>
                <a:sym typeface="Barlow Semi Condensed"/>
              </a:rPr>
              <a:t> SIDE </a:t>
            </a:r>
            <a:r>
              <a:rPr b="1" i="1" lang="en" sz="1200">
                <a:solidFill>
                  <a:srgbClr val="B6D7A8"/>
                </a:solidFill>
                <a:latin typeface="Barlow Semi Condensed"/>
                <a:ea typeface="Barlow Semi Condensed"/>
                <a:cs typeface="Barlow Semi Condensed"/>
                <a:sym typeface="Barlow Semi Condensed"/>
              </a:rPr>
              <a:t>LARGER</a:t>
            </a:r>
            <a:endParaRPr b="1" i="1" sz="1200">
              <a:solidFill>
                <a:srgbClr val="B6D7A8"/>
              </a:solidFill>
              <a:latin typeface="Barlow Semi Condensed"/>
              <a:ea typeface="Barlow Semi Condensed"/>
              <a:cs typeface="Barlow Semi Condensed"/>
              <a:sym typeface="Barlow Semi Condense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57" name="Shape 257"/>
        <p:cNvGrpSpPr/>
        <p:nvPr/>
      </p:nvGrpSpPr>
      <p:grpSpPr>
        <a:xfrm>
          <a:off x="0" y="0"/>
          <a:ext cx="0" cy="0"/>
          <a:chOff x="0" y="0"/>
          <a:chExt cx="0" cy="0"/>
        </a:xfrm>
      </p:grpSpPr>
      <p:sp>
        <p:nvSpPr>
          <p:cNvPr id="258" name="Google Shape;258;p31"/>
          <p:cNvSpPr txBox="1"/>
          <p:nvPr/>
        </p:nvSpPr>
        <p:spPr>
          <a:xfrm>
            <a:off x="1602750" y="835950"/>
            <a:ext cx="5938500" cy="3471600"/>
          </a:xfrm>
          <a:prstGeom prst="rect">
            <a:avLst/>
          </a:prstGeom>
          <a:noFill/>
          <a:ln>
            <a:noFill/>
          </a:ln>
        </p:spPr>
        <p:txBody>
          <a:bodyPr anchorCtr="0" anchor="t" bIns="91425" lIns="91425" spcFirstLastPara="1" rIns="91425" wrap="square" tIns="91425">
            <a:spAutoFit/>
          </a:bodyPr>
          <a:lstStyle/>
          <a:p>
            <a:pPr indent="-857250" lvl="0" marL="914400" rtl="0" algn="just">
              <a:lnSpc>
                <a:spcPct val="115000"/>
              </a:lnSpc>
              <a:spcBef>
                <a:spcPts val="0"/>
              </a:spcBef>
              <a:spcAft>
                <a:spcPts val="0"/>
              </a:spcAft>
              <a:buClr>
                <a:schemeClr val="dk1"/>
              </a:buClr>
              <a:buSzPts val="1100"/>
              <a:buFont typeface="Arial"/>
              <a:buNone/>
            </a:pPr>
            <a:r>
              <a:rPr b="1" lang="en" sz="1900">
                <a:solidFill>
                  <a:schemeClr val="lt1"/>
                </a:solidFill>
                <a:highlight>
                  <a:srgbClr val="38761D"/>
                </a:highlight>
                <a:latin typeface="Roboto Mono"/>
                <a:ea typeface="Roboto Mono"/>
                <a:cs typeface="Roboto Mono"/>
                <a:sym typeface="Roboto Mono"/>
              </a:rPr>
              <a:t> </a:t>
            </a:r>
            <a:r>
              <a:rPr b="1" lang="en" sz="1900" u="sng">
                <a:solidFill>
                  <a:srgbClr val="00FFFF"/>
                </a:solidFill>
                <a:highlight>
                  <a:srgbClr val="38761D"/>
                </a:highlight>
                <a:latin typeface="Roboto Mono"/>
                <a:ea typeface="Roboto Mono"/>
                <a:cs typeface="Roboto Mono"/>
                <a:sym typeface="Roboto Mono"/>
                <a:hlinkClick r:id="rId3">
                  <a:extLst>
                    <a:ext uri="{A12FA001-AC4F-418D-AE19-62706E023703}">
                      <ahyp:hlinkClr val="tx"/>
                    </a:ext>
                  </a:extLst>
                </a:hlinkClick>
              </a:rPr>
              <a:t>Binary Search Tree</a:t>
            </a:r>
            <a:r>
              <a:rPr b="1" lang="en" sz="1900">
                <a:solidFill>
                  <a:schemeClr val="lt1"/>
                </a:solidFill>
                <a:highlight>
                  <a:srgbClr val="38761D"/>
                </a:highlight>
                <a:latin typeface="Roboto Mono"/>
                <a:ea typeface="Roboto Mono"/>
                <a:cs typeface="Roboto Mono"/>
                <a:sym typeface="Roboto Mono"/>
              </a:rPr>
              <a:t> </a:t>
            </a:r>
            <a:r>
              <a:rPr b="1" lang="en">
                <a:solidFill>
                  <a:schemeClr val="lt1"/>
                </a:solidFill>
                <a:latin typeface="Roboto Mono"/>
                <a:ea typeface="Roboto Mono"/>
                <a:cs typeface="Roboto Mono"/>
                <a:sym typeface="Roboto Mono"/>
              </a:rPr>
              <a:t> Reference Doc for</a:t>
            </a:r>
            <a:endParaRPr b="1">
              <a:solidFill>
                <a:schemeClr val="lt1"/>
              </a:solidFill>
              <a:latin typeface="Roboto Mono"/>
              <a:ea typeface="Roboto Mono"/>
              <a:cs typeface="Roboto Mono"/>
              <a:sym typeface="Roboto Mono"/>
            </a:endParaRPr>
          </a:p>
          <a:p>
            <a:pPr indent="-857250" lvl="0" marL="914400" rtl="0" algn="just">
              <a:lnSpc>
                <a:spcPct val="115000"/>
              </a:lnSpc>
              <a:spcBef>
                <a:spcPts val="0"/>
              </a:spcBef>
              <a:spcAft>
                <a:spcPts val="0"/>
              </a:spcAft>
              <a:buClr>
                <a:schemeClr val="dk1"/>
              </a:buClr>
              <a:buSzPts val="1100"/>
              <a:buFont typeface="Arial"/>
              <a:buNone/>
            </a:pPr>
            <a:r>
              <a:rPr b="1" lang="en">
                <a:solidFill>
                  <a:schemeClr val="lt1"/>
                </a:solidFill>
                <a:latin typeface="Roboto Mono"/>
                <a:ea typeface="Roboto Mono"/>
                <a:cs typeface="Roboto Mono"/>
                <a:sym typeface="Roboto Mono"/>
              </a:rPr>
              <a:t>Project 5 - mymap</a:t>
            </a:r>
            <a:endParaRPr b="1">
              <a:solidFill>
                <a:srgbClr val="00FFFF"/>
              </a:solidFill>
              <a:latin typeface="Roboto Mono"/>
              <a:ea typeface="Roboto Mono"/>
              <a:cs typeface="Roboto Mono"/>
              <a:sym typeface="Roboto Mono"/>
            </a:endParaRPr>
          </a:p>
          <a:p>
            <a:pPr indent="-857250" lvl="0" marL="914400" rtl="0" algn="just">
              <a:lnSpc>
                <a:spcPct val="115000"/>
              </a:lnSpc>
              <a:spcBef>
                <a:spcPts val="0"/>
              </a:spcBef>
              <a:spcAft>
                <a:spcPts val="0"/>
              </a:spcAft>
              <a:buClr>
                <a:schemeClr val="dk1"/>
              </a:buClr>
              <a:buSzPts val="1100"/>
              <a:buFont typeface="Arial"/>
              <a:buNone/>
            </a:pPr>
            <a:r>
              <a:rPr b="1" lang="en">
                <a:solidFill>
                  <a:schemeClr val="lt1"/>
                </a:solidFill>
                <a:latin typeface="Roboto Mono"/>
                <a:ea typeface="Roboto Mono"/>
                <a:cs typeface="Roboto Mono"/>
                <a:sym typeface="Roboto Mono"/>
              </a:rPr>
              <a:t>CS 251 Fall 2021</a:t>
            </a:r>
            <a:endParaRPr b="1">
              <a:solidFill>
                <a:schemeClr val="lt1"/>
              </a:solidFill>
              <a:latin typeface="Roboto Mono"/>
              <a:ea typeface="Roboto Mono"/>
              <a:cs typeface="Roboto Mono"/>
              <a:sym typeface="Roboto Mono"/>
            </a:endParaRPr>
          </a:p>
          <a:p>
            <a:pPr indent="-857250" lvl="0" marL="914400" rtl="0" algn="just">
              <a:lnSpc>
                <a:spcPct val="115000"/>
              </a:lnSpc>
              <a:spcBef>
                <a:spcPts val="0"/>
              </a:spcBef>
              <a:spcAft>
                <a:spcPts val="0"/>
              </a:spcAft>
              <a:buClr>
                <a:schemeClr val="dk1"/>
              </a:buClr>
              <a:buSzPts val="1100"/>
              <a:buFont typeface="Arial"/>
              <a:buNone/>
            </a:pPr>
            <a:r>
              <a:t/>
            </a:r>
            <a:endParaRPr b="1" sz="1000">
              <a:solidFill>
                <a:schemeClr val="lt1"/>
              </a:solidFill>
              <a:latin typeface="Roboto Mono"/>
              <a:ea typeface="Roboto Mono"/>
              <a:cs typeface="Roboto Mono"/>
              <a:sym typeface="Roboto Mono"/>
            </a:endParaRPr>
          </a:p>
          <a:p>
            <a:pPr indent="-857250" lvl="0" marL="914400" rtl="0" algn="just">
              <a:lnSpc>
                <a:spcPct val="115000"/>
              </a:lnSpc>
              <a:spcBef>
                <a:spcPts val="0"/>
              </a:spcBef>
              <a:spcAft>
                <a:spcPts val="0"/>
              </a:spcAft>
              <a:buClr>
                <a:schemeClr val="dk1"/>
              </a:buClr>
              <a:buSzPts val="1100"/>
              <a:buFont typeface="Arial"/>
              <a:buNone/>
            </a:pPr>
            <a:r>
              <a:rPr b="1" lang="en" sz="1000">
                <a:solidFill>
                  <a:srgbClr val="E06666"/>
                </a:solidFill>
                <a:latin typeface="Roboto Mono"/>
                <a:ea typeface="Roboto Mono"/>
                <a:cs typeface="Roboto Mono"/>
                <a:sym typeface="Roboto Mono"/>
              </a:rPr>
              <a:t>WARNING</a:t>
            </a:r>
            <a:r>
              <a:rPr lang="en" sz="1000">
                <a:solidFill>
                  <a:schemeClr val="lt1"/>
                </a:solidFill>
                <a:latin typeface="Roboto Mono"/>
                <a:ea typeface="Roboto Mono"/>
                <a:cs typeface="Roboto Mono"/>
                <a:sym typeface="Roboto Mono"/>
              </a:rPr>
              <a:t>:	</a:t>
            </a:r>
            <a:r>
              <a:rPr lang="en" sz="1000">
                <a:solidFill>
                  <a:schemeClr val="lt1"/>
                </a:solidFill>
                <a:highlight>
                  <a:srgbClr val="990000"/>
                </a:highlight>
                <a:latin typeface="Roboto Mono"/>
                <a:ea typeface="Roboto Mono"/>
                <a:cs typeface="Roboto Mono"/>
                <a:sym typeface="Roboto Mono"/>
              </a:rPr>
              <a:t>This is simply a reference. Copy-pasting and then changing variable names simply won’t cut it and will most likely get you even more confused. Instead, go through this BST class slowly and try to understand how it works. How do the recursive functions work? When do you need prev pointers? Diagram it. Once you have a good understanding, you’re ready to take on Milestone 1.</a:t>
            </a:r>
            <a:endParaRPr sz="1000">
              <a:solidFill>
                <a:schemeClr val="lt1"/>
              </a:solidFill>
              <a:highlight>
                <a:srgbClr val="990000"/>
              </a:highlight>
              <a:latin typeface="Roboto Mono"/>
              <a:ea typeface="Roboto Mono"/>
              <a:cs typeface="Roboto Mono"/>
              <a:sym typeface="Roboto Mono"/>
            </a:endParaRPr>
          </a:p>
          <a:p>
            <a:pPr indent="-857250" lvl="0" marL="914400" rtl="0" algn="just">
              <a:lnSpc>
                <a:spcPct val="115000"/>
              </a:lnSpc>
              <a:spcBef>
                <a:spcPts val="0"/>
              </a:spcBef>
              <a:spcAft>
                <a:spcPts val="0"/>
              </a:spcAft>
              <a:buClr>
                <a:schemeClr val="dk1"/>
              </a:buClr>
              <a:buSzPts val="1100"/>
              <a:buFont typeface="Arial"/>
              <a:buNone/>
            </a:pPr>
            <a:r>
              <a:t/>
            </a:r>
            <a:endParaRPr sz="1000">
              <a:solidFill>
                <a:schemeClr val="lt1"/>
              </a:solidFill>
              <a:highlight>
                <a:srgbClr val="F4CCCC"/>
              </a:highlight>
              <a:latin typeface="Roboto Mono"/>
              <a:ea typeface="Roboto Mono"/>
              <a:cs typeface="Roboto Mono"/>
              <a:sym typeface="Roboto Mono"/>
            </a:endParaRPr>
          </a:p>
          <a:p>
            <a:pPr indent="-857250" lvl="0" marL="914400" rtl="0" algn="just">
              <a:lnSpc>
                <a:spcPct val="115000"/>
              </a:lnSpc>
              <a:spcBef>
                <a:spcPts val="0"/>
              </a:spcBef>
              <a:spcAft>
                <a:spcPts val="0"/>
              </a:spcAft>
              <a:buClr>
                <a:schemeClr val="dk1"/>
              </a:buClr>
              <a:buSzPts val="1100"/>
              <a:buFont typeface="Arial"/>
              <a:buNone/>
            </a:pPr>
            <a:r>
              <a:rPr b="1" lang="en" sz="1000">
                <a:solidFill>
                  <a:srgbClr val="F6B26B"/>
                </a:solidFill>
                <a:latin typeface="Roboto Mono"/>
                <a:ea typeface="Roboto Mono"/>
                <a:cs typeface="Roboto Mono"/>
                <a:sym typeface="Roboto Mono"/>
              </a:rPr>
              <a:t>NOTES</a:t>
            </a:r>
            <a:r>
              <a:rPr lang="en" sz="1000">
                <a:solidFill>
                  <a:schemeClr val="lt1"/>
                </a:solidFill>
                <a:latin typeface="Roboto Mono"/>
                <a:ea typeface="Roboto Mono"/>
                <a:cs typeface="Roboto Mono"/>
                <a:sym typeface="Roboto Mono"/>
              </a:rPr>
              <a:t>:	</a:t>
            </a:r>
            <a:r>
              <a:rPr lang="en" sz="1000">
                <a:solidFill>
                  <a:schemeClr val="lt1"/>
                </a:solidFill>
                <a:highlight>
                  <a:srgbClr val="B45F06"/>
                </a:highlight>
                <a:latin typeface="Roboto Mono"/>
                <a:ea typeface="Roboto Mono"/>
                <a:cs typeface="Roboto Mono"/>
                <a:sym typeface="Roboto Mono"/>
              </a:rPr>
              <a:t>Relevant stuff highlighted in orange.</a:t>
            </a:r>
            <a:endParaRPr sz="1000">
              <a:solidFill>
                <a:schemeClr val="lt1"/>
              </a:solidFill>
              <a:highlight>
                <a:srgbClr val="B45F06"/>
              </a:highlight>
              <a:latin typeface="Roboto Mono"/>
              <a:ea typeface="Roboto Mono"/>
              <a:cs typeface="Roboto Mono"/>
              <a:sym typeface="Roboto Mono"/>
            </a:endParaRPr>
          </a:p>
          <a:p>
            <a:pPr indent="-857250" lvl="0" marL="914400" rtl="0" algn="just">
              <a:lnSpc>
                <a:spcPct val="115000"/>
              </a:lnSpc>
              <a:spcBef>
                <a:spcPts val="0"/>
              </a:spcBef>
              <a:spcAft>
                <a:spcPts val="0"/>
              </a:spcAft>
              <a:buClr>
                <a:schemeClr val="dk1"/>
              </a:buClr>
              <a:buSzPts val="1100"/>
              <a:buFont typeface="Arial"/>
              <a:buNone/>
            </a:pPr>
            <a:r>
              <a:rPr lang="en" sz="1000">
                <a:solidFill>
                  <a:schemeClr val="lt1"/>
                </a:solidFill>
                <a:highlight>
                  <a:srgbClr val="B45F06"/>
                </a:highlight>
                <a:latin typeface="Roboto Mono"/>
                <a:ea typeface="Roboto Mono"/>
                <a:cs typeface="Roboto Mono"/>
                <a:sym typeface="Roboto Mono"/>
              </a:rPr>
              <a:t>	We made additional comments that will be in</a:t>
            </a:r>
            <a:r>
              <a:rPr lang="en" sz="1000">
                <a:solidFill>
                  <a:schemeClr val="lt1"/>
                </a:solidFill>
                <a:latin typeface="Roboto Mono"/>
                <a:ea typeface="Roboto Mono"/>
                <a:cs typeface="Roboto Mono"/>
                <a:sym typeface="Roboto Mono"/>
              </a:rPr>
              <a:t> </a:t>
            </a:r>
            <a:r>
              <a:rPr b="1" lang="en" sz="1000">
                <a:solidFill>
                  <a:srgbClr val="F6B26B"/>
                </a:solidFill>
                <a:latin typeface="Roboto Mono"/>
                <a:ea typeface="Roboto Mono"/>
                <a:cs typeface="Roboto Mono"/>
                <a:sym typeface="Roboto Mono"/>
              </a:rPr>
              <a:t>## bold orange</a:t>
            </a:r>
            <a:endParaRPr b="1" sz="1000">
              <a:solidFill>
                <a:srgbClr val="F6B26B"/>
              </a:solidFill>
              <a:latin typeface="Roboto Mono"/>
              <a:ea typeface="Roboto Mono"/>
              <a:cs typeface="Roboto Mono"/>
              <a:sym typeface="Roboto Mono"/>
            </a:endParaRPr>
          </a:p>
          <a:p>
            <a:pPr indent="0" lvl="0" marL="0" rtl="0" algn="just">
              <a:lnSpc>
                <a:spcPct val="115000"/>
              </a:lnSpc>
              <a:spcBef>
                <a:spcPts val="0"/>
              </a:spcBef>
              <a:spcAft>
                <a:spcPts val="0"/>
              </a:spcAft>
              <a:buClr>
                <a:schemeClr val="dk1"/>
              </a:buClr>
              <a:buSzPts val="1100"/>
              <a:buFont typeface="Arial"/>
              <a:buNone/>
            </a:pPr>
            <a:r>
              <a:t/>
            </a:r>
            <a:endParaRPr sz="1000">
              <a:solidFill>
                <a:schemeClr val="lt1"/>
              </a:solidFill>
              <a:latin typeface="Roboto Mono"/>
              <a:ea typeface="Roboto Mono"/>
              <a:cs typeface="Roboto Mono"/>
              <a:sym typeface="Roboto Mono"/>
            </a:endParaRPr>
          </a:p>
          <a:p>
            <a:pPr indent="57150" lvl="0" marL="0" rtl="0" algn="just">
              <a:lnSpc>
                <a:spcPct val="115000"/>
              </a:lnSpc>
              <a:spcBef>
                <a:spcPts val="0"/>
              </a:spcBef>
              <a:spcAft>
                <a:spcPts val="0"/>
              </a:spcAft>
              <a:buClr>
                <a:schemeClr val="dk1"/>
              </a:buClr>
              <a:buSzPts val="1100"/>
              <a:buFont typeface="Arial"/>
              <a:buNone/>
            </a:pPr>
            <a:r>
              <a:rPr b="1" lang="en" sz="1000">
                <a:solidFill>
                  <a:srgbClr val="6D9EEB"/>
                </a:solidFill>
                <a:latin typeface="Roboto Mono"/>
                <a:ea typeface="Roboto Mono"/>
                <a:cs typeface="Roboto Mono"/>
                <a:sym typeface="Roboto Mono"/>
              </a:rPr>
              <a:t>JUMPSTART</a:t>
            </a:r>
            <a:r>
              <a:rPr lang="en" sz="1000">
                <a:solidFill>
                  <a:schemeClr val="lt1"/>
                </a:solidFill>
                <a:latin typeface="Roboto Mono"/>
                <a:ea typeface="Roboto Mono"/>
                <a:cs typeface="Roboto Mono"/>
                <a:sym typeface="Roboto Mono"/>
              </a:rPr>
              <a:t>:	</a:t>
            </a:r>
            <a:r>
              <a:rPr lang="en" sz="1000">
                <a:solidFill>
                  <a:schemeClr val="lt1"/>
                </a:solidFill>
                <a:highlight>
                  <a:srgbClr val="1155CC"/>
                </a:highlight>
                <a:latin typeface="Roboto Mono"/>
                <a:ea typeface="Roboto Mono"/>
                <a:cs typeface="Roboto Mono"/>
                <a:sym typeface="Roboto Mono"/>
              </a:rPr>
              <a:t>Raka Primardika</a:t>
            </a:r>
            <a:endParaRPr sz="1000">
              <a:solidFill>
                <a:schemeClr val="lt1"/>
              </a:solidFill>
              <a:highlight>
                <a:srgbClr val="1155CC"/>
              </a:highlight>
              <a:latin typeface="Roboto Mono"/>
              <a:ea typeface="Roboto Mono"/>
              <a:cs typeface="Roboto Mono"/>
              <a:sym typeface="Roboto Mono"/>
            </a:endParaRPr>
          </a:p>
          <a:p>
            <a:pPr indent="0" lvl="0" marL="0" rtl="0" algn="just">
              <a:lnSpc>
                <a:spcPct val="115000"/>
              </a:lnSpc>
              <a:spcBef>
                <a:spcPts val="0"/>
              </a:spcBef>
              <a:spcAft>
                <a:spcPts val="0"/>
              </a:spcAft>
              <a:buClr>
                <a:schemeClr val="dk1"/>
              </a:buClr>
              <a:buSzPts val="1100"/>
              <a:buFont typeface="Arial"/>
              <a:buNone/>
            </a:pPr>
            <a:r>
              <a:rPr lang="en" sz="1000">
                <a:solidFill>
                  <a:schemeClr val="lt1"/>
                </a:solidFill>
                <a:highlight>
                  <a:srgbClr val="1155CC"/>
                </a:highlight>
                <a:latin typeface="Roboto Mono"/>
                <a:ea typeface="Roboto Mono"/>
                <a:cs typeface="Roboto Mono"/>
                <a:sym typeface="Roboto Mono"/>
              </a:rPr>
              <a:t>		Leeza Andryushchenko</a:t>
            </a:r>
            <a:endParaRPr>
              <a:solidFill>
                <a:schemeClr val="lt1"/>
              </a:solidFill>
              <a:highlight>
                <a:srgbClr val="1155CC"/>
              </a:highlight>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0" name="Shape 80"/>
        <p:cNvGrpSpPr/>
        <p:nvPr/>
      </p:nvGrpSpPr>
      <p:grpSpPr>
        <a:xfrm>
          <a:off x="0" y="0"/>
          <a:ext cx="0" cy="0"/>
          <a:chOff x="0" y="0"/>
          <a:chExt cx="0" cy="0"/>
        </a:xfrm>
      </p:grpSpPr>
      <p:sp>
        <p:nvSpPr>
          <p:cNvPr id="81" name="Google Shape;81;p14"/>
          <p:cNvSpPr/>
          <p:nvPr/>
        </p:nvSpPr>
        <p:spPr>
          <a:xfrm>
            <a:off x="1365338" y="1432050"/>
            <a:ext cx="6413320" cy="402601"/>
          </a:xfrm>
          <a:prstGeom prst="rect">
            <a:avLst/>
          </a:prstGeom>
        </p:spPr>
        <p:txBody>
          <a:bodyPr>
            <a:prstTxWarp prst="textPlain"/>
          </a:bodyPr>
          <a:lstStyle/>
          <a:p>
            <a:pPr lvl="0" algn="ctr"/>
            <a:r>
              <a:rPr b="1" i="1">
                <a:ln>
                  <a:noFill/>
                </a:ln>
                <a:solidFill>
                  <a:srgbClr val="FFFFFF"/>
                </a:solidFill>
                <a:latin typeface="Barlow Semi Condensed"/>
              </a:rPr>
              <a:t>JUMPSTART RECORDING LINK</a:t>
            </a:r>
          </a:p>
        </p:txBody>
      </p:sp>
      <p:sp>
        <p:nvSpPr>
          <p:cNvPr id="82" name="Google Shape;82;p14"/>
          <p:cNvSpPr/>
          <p:nvPr/>
        </p:nvSpPr>
        <p:spPr>
          <a:xfrm>
            <a:off x="2833000" y="2949550"/>
            <a:ext cx="3478012" cy="318796"/>
          </a:xfrm>
          <a:prstGeom prst="rect">
            <a:avLst/>
          </a:prstGeom>
        </p:spPr>
        <p:txBody>
          <a:bodyPr>
            <a:prstTxWarp prst="textPlain"/>
          </a:bodyPr>
          <a:lstStyle/>
          <a:p>
            <a:pPr lvl="0" algn="ctr"/>
            <a:r>
              <a:rPr b="1" i="1">
                <a:ln>
                  <a:noFill/>
                </a:ln>
                <a:solidFill>
                  <a:srgbClr val="FFFFFF"/>
                </a:solidFill>
                <a:latin typeface="Barlow Semi Condensed"/>
              </a:rPr>
              <a:t>we have annotations</a:t>
            </a:r>
          </a:p>
        </p:txBody>
      </p:sp>
      <p:sp>
        <p:nvSpPr>
          <p:cNvPr id="83" name="Google Shape;83;p14"/>
          <p:cNvSpPr/>
          <p:nvPr/>
        </p:nvSpPr>
        <p:spPr>
          <a:xfrm>
            <a:off x="2652425" y="3392650"/>
            <a:ext cx="3839162" cy="318796"/>
          </a:xfrm>
          <a:prstGeom prst="rect">
            <a:avLst/>
          </a:prstGeom>
        </p:spPr>
        <p:txBody>
          <a:bodyPr>
            <a:prstTxWarp prst="textPlain"/>
          </a:bodyPr>
          <a:lstStyle/>
          <a:p>
            <a:pPr lvl="0" algn="ctr"/>
            <a:r>
              <a:rPr b="1" i="1">
                <a:ln>
                  <a:noFill/>
                </a:ln>
                <a:solidFill>
                  <a:srgbClr val="FFFFFF"/>
                </a:solidFill>
                <a:latin typeface="Barlow Semi Condensed"/>
              </a:rPr>
              <a:t>that aren't in the slides</a:t>
            </a:r>
          </a:p>
        </p:txBody>
      </p:sp>
      <p:sp>
        <p:nvSpPr>
          <p:cNvPr id="84" name="Google Shape;84;p14"/>
          <p:cNvSpPr/>
          <p:nvPr/>
        </p:nvSpPr>
        <p:spPr>
          <a:xfrm>
            <a:off x="2772000" y="2166050"/>
            <a:ext cx="3600000" cy="452100"/>
          </a:xfrm>
          <a:prstGeom prst="roundRect">
            <a:avLst>
              <a:gd fmla="val 16667" name="adj"/>
            </a:avLst>
          </a:prstGeom>
          <a:solidFill>
            <a:srgbClr val="666666"/>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rgbClr val="00FFFF"/>
                </a:solidFill>
                <a:latin typeface="Barlow Semi Condensed"/>
                <a:ea typeface="Barlow Semi Condensed"/>
                <a:cs typeface="Barlow Semi Condensed"/>
                <a:sym typeface="Barlow Semi Condensed"/>
                <a:hlinkClick r:id="rId3">
                  <a:extLst>
                    <a:ext uri="{A12FA001-AC4F-418D-AE19-62706E023703}">
                      <ahyp:hlinkClr val="tx"/>
                    </a:ext>
                  </a:extLst>
                </a:hlinkClick>
              </a:rPr>
              <a:t>https://uic.zoom.us/rec/share/K61rREde2WJ7jNA15lACHgG2khy8sIMLD10BugeGasG5EGXJwDPYbE-Ff579CNcf.TDWjhtcMlmkYaoLe</a:t>
            </a:r>
            <a:endParaRPr sz="1000">
              <a:solidFill>
                <a:srgbClr val="00FFFF"/>
              </a:solidFill>
              <a:latin typeface="Barlow Semi Condensed"/>
              <a:ea typeface="Barlow Semi Condensed"/>
              <a:cs typeface="Barlow Semi Condensed"/>
              <a:sym typeface="Barlow Semi Condense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2" name="Shape 262"/>
        <p:cNvGrpSpPr/>
        <p:nvPr/>
      </p:nvGrpSpPr>
      <p:grpSpPr>
        <a:xfrm>
          <a:off x="0" y="0"/>
          <a:ext cx="0" cy="0"/>
          <a:chOff x="0" y="0"/>
          <a:chExt cx="0" cy="0"/>
        </a:xfrm>
      </p:grpSpPr>
      <p:sp>
        <p:nvSpPr>
          <p:cNvPr id="263" name="Google Shape;263;p32"/>
          <p:cNvSpPr/>
          <p:nvPr/>
        </p:nvSpPr>
        <p:spPr>
          <a:xfrm>
            <a:off x="2555550" y="1812350"/>
            <a:ext cx="4032900" cy="2195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rgbClr val="9B2393"/>
                </a:solidFill>
                <a:latin typeface="Roboto Mono"/>
                <a:ea typeface="Roboto Mono"/>
                <a:cs typeface="Roboto Mono"/>
                <a:sym typeface="Roboto Mono"/>
              </a:rPr>
              <a:t>struct</a:t>
            </a:r>
            <a:r>
              <a:rPr lang="en" sz="1000">
                <a:solidFill>
                  <a:srgbClr val="9B2393"/>
                </a:solidFill>
                <a:latin typeface="Roboto Mono"/>
                <a:ea typeface="Roboto Mono"/>
                <a:cs typeface="Roboto Mono"/>
                <a:sym typeface="Roboto Mono"/>
              </a:rPr>
              <a:t> </a:t>
            </a:r>
            <a:r>
              <a:rPr lang="en" sz="1000">
                <a:solidFill>
                  <a:srgbClr val="0B4F79"/>
                </a:solidFill>
                <a:latin typeface="Roboto Mono"/>
                <a:ea typeface="Roboto Mono"/>
                <a:cs typeface="Roboto Mono"/>
                <a:sym typeface="Roboto Mono"/>
              </a:rPr>
              <a:t>NODE</a:t>
            </a:r>
            <a:r>
              <a:rPr lang="en" sz="1000">
                <a:solidFill>
                  <a:srgbClr val="9B2393"/>
                </a:solidFill>
                <a:latin typeface="Roboto Mono"/>
                <a:ea typeface="Roboto Mono"/>
                <a:cs typeface="Roboto Mono"/>
                <a:sym typeface="Roboto Mono"/>
              </a:rPr>
              <a:t> {</a:t>
            </a:r>
            <a:endParaRPr sz="1000">
              <a:solidFill>
                <a:srgbClr val="9B2393"/>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keyType key;  </a:t>
            </a:r>
            <a:r>
              <a:rPr lang="en" sz="1000">
                <a:solidFill>
                  <a:srgbClr val="5D6C79"/>
                </a:solidFill>
                <a:latin typeface="Roboto Mono"/>
                <a:ea typeface="Roboto Mono"/>
                <a:cs typeface="Roboto Mono"/>
                <a:sym typeface="Roboto Mono"/>
              </a:rPr>
              <a:t>// used to build BST</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valueType value;  </a:t>
            </a:r>
            <a:r>
              <a:rPr lang="en" sz="1000">
                <a:solidFill>
                  <a:srgbClr val="5D6C79"/>
                </a:solidFill>
                <a:latin typeface="Roboto Mono"/>
                <a:ea typeface="Roboto Mono"/>
                <a:cs typeface="Roboto Mono"/>
                <a:sym typeface="Roboto Mono"/>
              </a:rPr>
              <a:t>// stored data for the map</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    NODE* left;  // links to left child</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    NODE* right;  // links to right child</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    </a:t>
            </a:r>
            <a:r>
              <a:rPr b="1" lang="en" sz="1000">
                <a:solidFill>
                  <a:srgbClr val="9B2393"/>
                </a:solidFill>
                <a:latin typeface="Roboto Mono"/>
                <a:ea typeface="Roboto Mono"/>
                <a:cs typeface="Roboto Mono"/>
                <a:sym typeface="Roboto Mono"/>
              </a:rPr>
              <a:t>int</a:t>
            </a:r>
            <a:r>
              <a:rPr lang="en" sz="1000">
                <a:solidFill>
                  <a:srgbClr val="5D6C79"/>
                </a:solidFill>
                <a:latin typeface="Roboto Mono"/>
                <a:ea typeface="Roboto Mono"/>
                <a:cs typeface="Roboto Mono"/>
                <a:sym typeface="Roboto Mono"/>
              </a:rPr>
              <a:t> nL;  // number of nodes in left subtree</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    </a:t>
            </a:r>
            <a:r>
              <a:rPr b="1" lang="en" sz="1000">
                <a:solidFill>
                  <a:srgbClr val="9B2393"/>
                </a:solidFill>
                <a:latin typeface="Roboto Mono"/>
                <a:ea typeface="Roboto Mono"/>
                <a:cs typeface="Roboto Mono"/>
                <a:sym typeface="Roboto Mono"/>
              </a:rPr>
              <a:t>int</a:t>
            </a:r>
            <a:r>
              <a:rPr lang="en" sz="1000">
                <a:solidFill>
                  <a:srgbClr val="5D6C79"/>
                </a:solidFill>
                <a:latin typeface="Roboto Mono"/>
                <a:ea typeface="Roboto Mono"/>
                <a:cs typeface="Roboto Mono"/>
                <a:sym typeface="Roboto Mono"/>
              </a:rPr>
              <a:t> nR;  // number of nodes in right subtree</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b="1" lang="en" sz="1000">
                <a:solidFill>
                  <a:srgbClr val="9B2393"/>
                </a:solidFill>
                <a:latin typeface="Roboto Mono"/>
                <a:ea typeface="Roboto Mono"/>
                <a:cs typeface="Roboto Mono"/>
                <a:sym typeface="Roboto Mono"/>
              </a:rPr>
              <a:t>bool</a:t>
            </a:r>
            <a:r>
              <a:rPr lang="en" sz="1000">
                <a:solidFill>
                  <a:schemeClr val="dk1"/>
                </a:solidFill>
                <a:latin typeface="Roboto Mono"/>
                <a:ea typeface="Roboto Mono"/>
                <a:cs typeface="Roboto Mono"/>
                <a:sym typeface="Roboto Mono"/>
              </a:rPr>
              <a:t> isThreaded;  </a:t>
            </a:r>
            <a:r>
              <a:rPr lang="en" sz="1000">
                <a:solidFill>
                  <a:srgbClr val="5D6C79"/>
                </a:solidFill>
                <a:latin typeface="Roboto Mono"/>
                <a:ea typeface="Roboto Mono"/>
                <a:cs typeface="Roboto Mono"/>
                <a:sym typeface="Roboto Mono"/>
              </a:rPr>
              <a:t>// marks threaded node</a:t>
            </a:r>
            <a:endParaRPr sz="10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NODE* root;  // pointer to root node of the BST</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000">
                <a:solidFill>
                  <a:srgbClr val="9B2393"/>
                </a:solidFill>
                <a:latin typeface="Roboto Mono"/>
                <a:ea typeface="Roboto Mono"/>
                <a:cs typeface="Roboto Mono"/>
                <a:sym typeface="Roboto Mono"/>
              </a:rPr>
              <a:t>int</a:t>
            </a:r>
            <a:r>
              <a:rPr lang="en" sz="1000">
                <a:solidFill>
                  <a:srgbClr val="5D6C79"/>
                </a:solidFill>
                <a:latin typeface="Roboto Mono"/>
                <a:ea typeface="Roboto Mono"/>
                <a:cs typeface="Roboto Mono"/>
                <a:sym typeface="Roboto Mono"/>
              </a:rPr>
              <a:t> size;  // # of key/value pairs in the mymap</a:t>
            </a:r>
            <a:endParaRPr sz="1000">
              <a:latin typeface="Roboto Mono"/>
              <a:ea typeface="Roboto Mono"/>
              <a:cs typeface="Roboto Mono"/>
              <a:sym typeface="Roboto Mono"/>
            </a:endParaRPr>
          </a:p>
        </p:txBody>
      </p:sp>
      <p:sp>
        <p:nvSpPr>
          <p:cNvPr id="264" name="Google Shape;264;p32"/>
          <p:cNvSpPr/>
          <p:nvPr/>
        </p:nvSpPr>
        <p:spPr>
          <a:xfrm>
            <a:off x="1168849" y="1136050"/>
            <a:ext cx="6806309" cy="548174"/>
          </a:xfrm>
          <a:prstGeom prst="rect">
            <a:avLst/>
          </a:prstGeom>
        </p:spPr>
        <p:txBody>
          <a:bodyPr>
            <a:prstTxWarp prst="textPlain"/>
          </a:bodyPr>
          <a:lstStyle/>
          <a:p>
            <a:pPr lvl="0" algn="ctr"/>
            <a:r>
              <a:rPr b="1" i="1">
                <a:ln>
                  <a:noFill/>
                </a:ln>
                <a:solidFill>
                  <a:srgbClr val="FFFFFF"/>
                </a:solidFill>
                <a:latin typeface="Barlow Semi Condensed"/>
              </a:rPr>
              <a:t>mymap&lt;keyType,valueType&gt;</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68" name="Shape 268"/>
        <p:cNvGrpSpPr/>
        <p:nvPr/>
      </p:nvGrpSpPr>
      <p:grpSpPr>
        <a:xfrm>
          <a:off x="0" y="0"/>
          <a:ext cx="0" cy="0"/>
          <a:chOff x="0" y="0"/>
          <a:chExt cx="0" cy="0"/>
        </a:xfrm>
      </p:grpSpPr>
      <p:sp>
        <p:nvSpPr>
          <p:cNvPr id="269" name="Google Shape;269;p33"/>
          <p:cNvSpPr/>
          <p:nvPr/>
        </p:nvSpPr>
        <p:spPr>
          <a:xfrm>
            <a:off x="588525" y="46130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70" name="Google Shape;270;p33"/>
          <p:cNvSpPr/>
          <p:nvPr/>
        </p:nvSpPr>
        <p:spPr>
          <a:xfrm>
            <a:off x="1668250" y="392000"/>
            <a:ext cx="159516"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a:t>
            </a:r>
          </a:p>
        </p:txBody>
      </p:sp>
      <p:sp>
        <p:nvSpPr>
          <p:cNvPr id="271" name="Google Shape;271;p33"/>
          <p:cNvSpPr/>
          <p:nvPr/>
        </p:nvSpPr>
        <p:spPr>
          <a:xfrm>
            <a:off x="588525" y="102135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72" name="Google Shape;272;p33"/>
          <p:cNvSpPr/>
          <p:nvPr/>
        </p:nvSpPr>
        <p:spPr>
          <a:xfrm>
            <a:off x="1668250" y="952050"/>
            <a:ext cx="291932"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2</a:t>
            </a:r>
          </a:p>
        </p:txBody>
      </p:sp>
      <p:sp>
        <p:nvSpPr>
          <p:cNvPr id="273" name="Google Shape;273;p33"/>
          <p:cNvSpPr/>
          <p:nvPr/>
        </p:nvSpPr>
        <p:spPr>
          <a:xfrm>
            <a:off x="588525" y="158632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74" name="Google Shape;274;p33"/>
          <p:cNvSpPr/>
          <p:nvPr/>
        </p:nvSpPr>
        <p:spPr>
          <a:xfrm>
            <a:off x="1668250" y="1517025"/>
            <a:ext cx="287621"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3</a:t>
            </a:r>
          </a:p>
        </p:txBody>
      </p:sp>
      <p:sp>
        <p:nvSpPr>
          <p:cNvPr id="275" name="Google Shape;275;p33"/>
          <p:cNvSpPr/>
          <p:nvPr/>
        </p:nvSpPr>
        <p:spPr>
          <a:xfrm>
            <a:off x="588525" y="21463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76" name="Google Shape;276;p33"/>
          <p:cNvSpPr/>
          <p:nvPr/>
        </p:nvSpPr>
        <p:spPr>
          <a:xfrm>
            <a:off x="1668250" y="2077075"/>
            <a:ext cx="301786"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4</a:t>
            </a:r>
          </a:p>
        </p:txBody>
      </p:sp>
      <p:sp>
        <p:nvSpPr>
          <p:cNvPr id="277" name="Google Shape;277;p33"/>
          <p:cNvSpPr/>
          <p:nvPr/>
        </p:nvSpPr>
        <p:spPr>
          <a:xfrm>
            <a:off x="588525" y="270150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78" name="Google Shape;278;p33"/>
          <p:cNvSpPr/>
          <p:nvPr/>
        </p:nvSpPr>
        <p:spPr>
          <a:xfrm>
            <a:off x="1668250" y="2632200"/>
            <a:ext cx="281462" cy="435411"/>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5</a:t>
            </a:r>
          </a:p>
        </p:txBody>
      </p:sp>
      <p:sp>
        <p:nvSpPr>
          <p:cNvPr id="279" name="Google Shape;279;p33"/>
          <p:cNvSpPr/>
          <p:nvPr/>
        </p:nvSpPr>
        <p:spPr>
          <a:xfrm>
            <a:off x="588525" y="325662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80" name="Google Shape;280;p33"/>
          <p:cNvSpPr/>
          <p:nvPr/>
        </p:nvSpPr>
        <p:spPr>
          <a:xfrm>
            <a:off x="1668250" y="3187325"/>
            <a:ext cx="270376" cy="440338"/>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6</a:t>
            </a:r>
          </a:p>
        </p:txBody>
      </p:sp>
      <p:sp>
        <p:nvSpPr>
          <p:cNvPr id="281" name="Google Shape;281;p33"/>
          <p:cNvSpPr/>
          <p:nvPr/>
        </p:nvSpPr>
        <p:spPr>
          <a:xfrm>
            <a:off x="588525" y="381670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82" name="Google Shape;282;p33"/>
          <p:cNvSpPr/>
          <p:nvPr/>
        </p:nvSpPr>
        <p:spPr>
          <a:xfrm>
            <a:off x="1668250" y="3747400"/>
            <a:ext cx="264833"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7</a:t>
            </a:r>
          </a:p>
        </p:txBody>
      </p:sp>
      <p:sp>
        <p:nvSpPr>
          <p:cNvPr id="283" name="Google Shape;283;p33"/>
          <p:cNvSpPr/>
          <p:nvPr/>
        </p:nvSpPr>
        <p:spPr>
          <a:xfrm>
            <a:off x="588525" y="43767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84" name="Google Shape;284;p33"/>
          <p:cNvSpPr/>
          <p:nvPr/>
        </p:nvSpPr>
        <p:spPr>
          <a:xfrm>
            <a:off x="1668250" y="4307475"/>
            <a:ext cx="275919" cy="444033"/>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8</a:t>
            </a:r>
          </a:p>
        </p:txBody>
      </p:sp>
      <p:sp>
        <p:nvSpPr>
          <p:cNvPr id="285" name="Google Shape;285;p33"/>
          <p:cNvSpPr/>
          <p:nvPr/>
        </p:nvSpPr>
        <p:spPr>
          <a:xfrm>
            <a:off x="4756550" y="46130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86" name="Google Shape;286;p33"/>
          <p:cNvSpPr/>
          <p:nvPr/>
        </p:nvSpPr>
        <p:spPr>
          <a:xfrm>
            <a:off x="5836275" y="392000"/>
            <a:ext cx="270376" cy="440338"/>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9</a:t>
            </a:r>
          </a:p>
        </p:txBody>
      </p:sp>
      <p:sp>
        <p:nvSpPr>
          <p:cNvPr id="287" name="Google Shape;287;p33"/>
          <p:cNvSpPr/>
          <p:nvPr/>
        </p:nvSpPr>
        <p:spPr>
          <a:xfrm>
            <a:off x="4756550" y="102135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88" name="Google Shape;288;p33"/>
          <p:cNvSpPr/>
          <p:nvPr/>
        </p:nvSpPr>
        <p:spPr>
          <a:xfrm>
            <a:off x="5836275" y="952050"/>
            <a:ext cx="455143" cy="444033"/>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10</a:t>
            </a:r>
          </a:p>
        </p:txBody>
      </p:sp>
      <p:sp>
        <p:nvSpPr>
          <p:cNvPr id="289" name="Google Shape;289;p33"/>
          <p:cNvSpPr/>
          <p:nvPr/>
        </p:nvSpPr>
        <p:spPr>
          <a:xfrm>
            <a:off x="4756550" y="158632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90" name="Google Shape;290;p33"/>
          <p:cNvSpPr/>
          <p:nvPr/>
        </p:nvSpPr>
        <p:spPr>
          <a:xfrm>
            <a:off x="5836275" y="1517025"/>
            <a:ext cx="349210"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11</a:t>
            </a:r>
          </a:p>
        </p:txBody>
      </p:sp>
      <p:sp>
        <p:nvSpPr>
          <p:cNvPr id="291" name="Google Shape;291;p33"/>
          <p:cNvSpPr/>
          <p:nvPr/>
        </p:nvSpPr>
        <p:spPr>
          <a:xfrm>
            <a:off x="4756550" y="21463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92" name="Google Shape;292;p33"/>
          <p:cNvSpPr/>
          <p:nvPr/>
        </p:nvSpPr>
        <p:spPr>
          <a:xfrm>
            <a:off x="5836275" y="2077075"/>
            <a:ext cx="448984"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12</a:t>
            </a:r>
          </a:p>
        </p:txBody>
      </p:sp>
      <p:sp>
        <p:nvSpPr>
          <p:cNvPr id="293" name="Google Shape;293;p33"/>
          <p:cNvSpPr/>
          <p:nvPr/>
        </p:nvSpPr>
        <p:spPr>
          <a:xfrm>
            <a:off x="4756550" y="270150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94" name="Google Shape;294;p33"/>
          <p:cNvSpPr/>
          <p:nvPr/>
        </p:nvSpPr>
        <p:spPr>
          <a:xfrm>
            <a:off x="5836275" y="2632200"/>
            <a:ext cx="453295"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13</a:t>
            </a:r>
          </a:p>
        </p:txBody>
      </p:sp>
      <p:sp>
        <p:nvSpPr>
          <p:cNvPr id="295" name="Google Shape;295;p33"/>
          <p:cNvSpPr/>
          <p:nvPr/>
        </p:nvSpPr>
        <p:spPr>
          <a:xfrm>
            <a:off x="4756550" y="325662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96" name="Google Shape;296;p33"/>
          <p:cNvSpPr/>
          <p:nvPr/>
        </p:nvSpPr>
        <p:spPr>
          <a:xfrm>
            <a:off x="5836275" y="3187325"/>
            <a:ext cx="463765"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14</a:t>
            </a:r>
          </a:p>
        </p:txBody>
      </p:sp>
      <p:sp>
        <p:nvSpPr>
          <p:cNvPr id="297" name="Google Shape;297;p33"/>
          <p:cNvSpPr/>
          <p:nvPr/>
        </p:nvSpPr>
        <p:spPr>
          <a:xfrm>
            <a:off x="4756550" y="381670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298" name="Google Shape;298;p33"/>
          <p:cNvSpPr/>
          <p:nvPr/>
        </p:nvSpPr>
        <p:spPr>
          <a:xfrm>
            <a:off x="5836275" y="3747400"/>
            <a:ext cx="452063" cy="435411"/>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15</a:t>
            </a:r>
          </a:p>
        </p:txBody>
      </p:sp>
      <p:sp>
        <p:nvSpPr>
          <p:cNvPr id="299" name="Google Shape;299;p33"/>
          <p:cNvSpPr/>
          <p:nvPr/>
        </p:nvSpPr>
        <p:spPr>
          <a:xfrm>
            <a:off x="4756550" y="43767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300" name="Google Shape;300;p33"/>
          <p:cNvSpPr/>
          <p:nvPr/>
        </p:nvSpPr>
        <p:spPr>
          <a:xfrm>
            <a:off x="5836275" y="4307475"/>
            <a:ext cx="442209" cy="440338"/>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16</a:t>
            </a:r>
          </a:p>
        </p:txBody>
      </p:sp>
      <p:sp>
        <p:nvSpPr>
          <p:cNvPr id="301" name="Google Shape;301;p33"/>
          <p:cNvSpPr/>
          <p:nvPr/>
        </p:nvSpPr>
        <p:spPr>
          <a:xfrm>
            <a:off x="2154063" y="481350"/>
            <a:ext cx="1984200" cy="285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 Default Constructor</a:t>
            </a:r>
            <a:endParaRPr sz="1000">
              <a:latin typeface="Roboto Mono"/>
              <a:ea typeface="Roboto Mono"/>
              <a:cs typeface="Roboto Mono"/>
              <a:sym typeface="Roboto Mono"/>
            </a:endParaRPr>
          </a:p>
        </p:txBody>
      </p:sp>
      <p:sp>
        <p:nvSpPr>
          <p:cNvPr id="302" name="Google Shape;302;p33"/>
          <p:cNvSpPr/>
          <p:nvPr/>
        </p:nvSpPr>
        <p:spPr>
          <a:xfrm>
            <a:off x="2154063" y="1041400"/>
            <a:ext cx="1984200" cy="285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put(key, value)</a:t>
            </a:r>
            <a:endParaRPr sz="1000">
              <a:latin typeface="Roboto Mono"/>
              <a:ea typeface="Roboto Mono"/>
              <a:cs typeface="Roboto Mono"/>
              <a:sym typeface="Roboto Mono"/>
            </a:endParaRPr>
          </a:p>
        </p:txBody>
      </p:sp>
      <p:sp>
        <p:nvSpPr>
          <p:cNvPr id="303" name="Google Shape;303;p33"/>
          <p:cNvSpPr/>
          <p:nvPr/>
        </p:nvSpPr>
        <p:spPr>
          <a:xfrm>
            <a:off x="2154063" y="1601438"/>
            <a:ext cx="1984200" cy="285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Size</a:t>
            </a: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304" name="Google Shape;304;p33"/>
          <p:cNvSpPr/>
          <p:nvPr/>
        </p:nvSpPr>
        <p:spPr>
          <a:xfrm>
            <a:off x="2154063" y="2168875"/>
            <a:ext cx="1984200" cy="285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contains</a:t>
            </a:r>
            <a:r>
              <a:rPr lang="en" sz="1000">
                <a:latin typeface="Roboto Mono"/>
                <a:ea typeface="Roboto Mono"/>
                <a:cs typeface="Roboto Mono"/>
                <a:sym typeface="Roboto Mono"/>
              </a:rPr>
              <a:t>(key)</a:t>
            </a:r>
            <a:endParaRPr sz="1000">
              <a:latin typeface="Roboto Mono"/>
              <a:ea typeface="Roboto Mono"/>
              <a:cs typeface="Roboto Mono"/>
              <a:sym typeface="Roboto Mono"/>
            </a:endParaRPr>
          </a:p>
        </p:txBody>
      </p:sp>
      <p:sp>
        <p:nvSpPr>
          <p:cNvPr id="305" name="Google Shape;305;p33"/>
          <p:cNvSpPr/>
          <p:nvPr/>
        </p:nvSpPr>
        <p:spPr>
          <a:xfrm>
            <a:off x="2154063" y="2736300"/>
            <a:ext cx="1984200" cy="285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get</a:t>
            </a:r>
            <a:r>
              <a:rPr lang="en" sz="1000">
                <a:latin typeface="Roboto Mono"/>
                <a:ea typeface="Roboto Mono"/>
                <a:cs typeface="Roboto Mono"/>
                <a:sym typeface="Roboto Mono"/>
              </a:rPr>
              <a:t>(key)</a:t>
            </a:r>
            <a:endParaRPr sz="1000">
              <a:latin typeface="Roboto Mono"/>
              <a:ea typeface="Roboto Mono"/>
              <a:cs typeface="Roboto Mono"/>
              <a:sym typeface="Roboto Mono"/>
            </a:endParaRPr>
          </a:p>
        </p:txBody>
      </p:sp>
      <p:sp>
        <p:nvSpPr>
          <p:cNvPr id="306" name="Google Shape;306;p33"/>
          <p:cNvSpPr/>
          <p:nvPr/>
        </p:nvSpPr>
        <p:spPr>
          <a:xfrm>
            <a:off x="2154063" y="3296350"/>
            <a:ext cx="1984200" cy="285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toString</a:t>
            </a: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307" name="Google Shape;307;p33"/>
          <p:cNvSpPr/>
          <p:nvPr/>
        </p:nvSpPr>
        <p:spPr>
          <a:xfrm>
            <a:off x="2154063" y="3836750"/>
            <a:ext cx="1984200" cy="285000"/>
          </a:xfrm>
          <a:prstGeom prst="rect">
            <a:avLst/>
          </a:prstGeom>
          <a:solidFill>
            <a:srgbClr val="F4CC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operator[]</a:t>
            </a:r>
            <a:endParaRPr sz="1000">
              <a:latin typeface="Roboto Mono"/>
              <a:ea typeface="Roboto Mono"/>
              <a:cs typeface="Roboto Mono"/>
              <a:sym typeface="Roboto Mono"/>
            </a:endParaRPr>
          </a:p>
        </p:txBody>
      </p:sp>
      <p:sp>
        <p:nvSpPr>
          <p:cNvPr id="308" name="Google Shape;308;p33"/>
          <p:cNvSpPr/>
          <p:nvPr/>
        </p:nvSpPr>
        <p:spPr>
          <a:xfrm>
            <a:off x="2154063" y="4377150"/>
            <a:ext cx="1984200" cy="285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operator++</a:t>
            </a:r>
            <a:endParaRPr sz="1000">
              <a:latin typeface="Roboto Mono"/>
              <a:ea typeface="Roboto Mono"/>
              <a:cs typeface="Roboto Mono"/>
              <a:sym typeface="Roboto Mono"/>
            </a:endParaRPr>
          </a:p>
        </p:txBody>
      </p:sp>
      <p:sp>
        <p:nvSpPr>
          <p:cNvPr id="309" name="Google Shape;309;p33"/>
          <p:cNvSpPr/>
          <p:nvPr/>
        </p:nvSpPr>
        <p:spPr>
          <a:xfrm>
            <a:off x="6571263" y="481350"/>
            <a:ext cx="1984200" cy="285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begin()</a:t>
            </a:r>
            <a:endParaRPr sz="1000">
              <a:latin typeface="Roboto Mono"/>
              <a:ea typeface="Roboto Mono"/>
              <a:cs typeface="Roboto Mono"/>
              <a:sym typeface="Roboto Mono"/>
            </a:endParaRPr>
          </a:p>
        </p:txBody>
      </p:sp>
      <p:sp>
        <p:nvSpPr>
          <p:cNvPr id="310" name="Google Shape;310;p33"/>
          <p:cNvSpPr/>
          <p:nvPr/>
        </p:nvSpPr>
        <p:spPr>
          <a:xfrm>
            <a:off x="6571263" y="1041400"/>
            <a:ext cx="1984200" cy="285000"/>
          </a:xfrm>
          <a:prstGeom prst="rect">
            <a:avLst/>
          </a:prstGeom>
          <a:solidFill>
            <a:srgbClr val="FFF2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end()</a:t>
            </a:r>
            <a:endParaRPr sz="1000">
              <a:latin typeface="Roboto Mono"/>
              <a:ea typeface="Roboto Mono"/>
              <a:cs typeface="Roboto Mono"/>
              <a:sym typeface="Roboto Mono"/>
            </a:endParaRPr>
          </a:p>
        </p:txBody>
      </p:sp>
      <p:sp>
        <p:nvSpPr>
          <p:cNvPr id="311" name="Google Shape;311;p33"/>
          <p:cNvSpPr/>
          <p:nvPr/>
        </p:nvSpPr>
        <p:spPr>
          <a:xfrm>
            <a:off x="6571263" y="1601438"/>
            <a:ext cx="1984200" cy="285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clear()</a:t>
            </a:r>
            <a:endParaRPr sz="1000">
              <a:latin typeface="Roboto Mono"/>
              <a:ea typeface="Roboto Mono"/>
              <a:cs typeface="Roboto Mono"/>
              <a:sym typeface="Roboto Mono"/>
            </a:endParaRPr>
          </a:p>
        </p:txBody>
      </p:sp>
      <p:sp>
        <p:nvSpPr>
          <p:cNvPr id="312" name="Google Shape;312;p33"/>
          <p:cNvSpPr/>
          <p:nvPr/>
        </p:nvSpPr>
        <p:spPr>
          <a:xfrm>
            <a:off x="6571263" y="2168875"/>
            <a:ext cx="1984200" cy="285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operator=</a:t>
            </a:r>
            <a:endParaRPr sz="1000">
              <a:latin typeface="Roboto Mono"/>
              <a:ea typeface="Roboto Mono"/>
              <a:cs typeface="Roboto Mono"/>
              <a:sym typeface="Roboto Mono"/>
            </a:endParaRPr>
          </a:p>
        </p:txBody>
      </p:sp>
      <p:sp>
        <p:nvSpPr>
          <p:cNvPr id="313" name="Google Shape;313;p33"/>
          <p:cNvSpPr/>
          <p:nvPr/>
        </p:nvSpPr>
        <p:spPr>
          <a:xfrm>
            <a:off x="6571263" y="2736300"/>
            <a:ext cx="1984200" cy="285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 Copy Constructor</a:t>
            </a:r>
            <a:endParaRPr sz="1000">
              <a:latin typeface="Roboto Mono"/>
              <a:ea typeface="Roboto Mono"/>
              <a:cs typeface="Roboto Mono"/>
              <a:sym typeface="Roboto Mono"/>
            </a:endParaRPr>
          </a:p>
        </p:txBody>
      </p:sp>
      <p:sp>
        <p:nvSpPr>
          <p:cNvPr id="314" name="Google Shape;314;p33"/>
          <p:cNvSpPr/>
          <p:nvPr/>
        </p:nvSpPr>
        <p:spPr>
          <a:xfrm>
            <a:off x="6571263" y="3296350"/>
            <a:ext cx="1984200" cy="285000"/>
          </a:xfrm>
          <a:prstGeom prst="rect">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 Destructor</a:t>
            </a:r>
            <a:endParaRPr sz="1000">
              <a:latin typeface="Roboto Mono"/>
              <a:ea typeface="Roboto Mono"/>
              <a:cs typeface="Roboto Mono"/>
              <a:sym typeface="Roboto Mono"/>
            </a:endParaRPr>
          </a:p>
        </p:txBody>
      </p:sp>
      <p:sp>
        <p:nvSpPr>
          <p:cNvPr id="315" name="Google Shape;315;p33"/>
          <p:cNvSpPr/>
          <p:nvPr/>
        </p:nvSpPr>
        <p:spPr>
          <a:xfrm>
            <a:off x="6571263" y="3836750"/>
            <a:ext cx="1984200" cy="2850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toVector()</a:t>
            </a:r>
            <a:endParaRPr sz="1000">
              <a:latin typeface="Roboto Mono"/>
              <a:ea typeface="Roboto Mono"/>
              <a:cs typeface="Roboto Mono"/>
              <a:sym typeface="Roboto Mono"/>
            </a:endParaRPr>
          </a:p>
        </p:txBody>
      </p:sp>
      <p:sp>
        <p:nvSpPr>
          <p:cNvPr id="316" name="Google Shape;316;p33"/>
          <p:cNvSpPr/>
          <p:nvPr/>
        </p:nvSpPr>
        <p:spPr>
          <a:xfrm>
            <a:off x="6571263" y="4377150"/>
            <a:ext cx="1984200" cy="285000"/>
          </a:xfrm>
          <a:prstGeom prst="rect">
            <a:avLst/>
          </a:prstGeom>
          <a:solidFill>
            <a:srgbClr val="D0E0E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checkBalance()</a:t>
            </a:r>
            <a:endParaRPr sz="1000">
              <a:latin typeface="Roboto Mono"/>
              <a:ea typeface="Roboto Mono"/>
              <a:cs typeface="Roboto Mono"/>
              <a:sym typeface="Roboto Mon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20" name="Shape 320"/>
        <p:cNvGrpSpPr/>
        <p:nvPr/>
      </p:nvGrpSpPr>
      <p:grpSpPr>
        <a:xfrm>
          <a:off x="0" y="0"/>
          <a:ext cx="0" cy="0"/>
          <a:chOff x="0" y="0"/>
          <a:chExt cx="0" cy="0"/>
        </a:xfrm>
      </p:grpSpPr>
      <p:sp>
        <p:nvSpPr>
          <p:cNvPr id="321" name="Google Shape;321;p34"/>
          <p:cNvSpPr/>
          <p:nvPr/>
        </p:nvSpPr>
        <p:spPr>
          <a:xfrm>
            <a:off x="0" y="0"/>
            <a:ext cx="9144000" cy="1028700"/>
          </a:xfrm>
          <a:prstGeom prst="rect">
            <a:avLst/>
          </a:prstGeom>
          <a:solidFill>
            <a:srgbClr val="66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34"/>
          <p:cNvSpPr/>
          <p:nvPr/>
        </p:nvSpPr>
        <p:spPr>
          <a:xfrm>
            <a:off x="0" y="1028700"/>
            <a:ext cx="9144000" cy="1028700"/>
          </a:xfrm>
          <a:prstGeom prst="rect">
            <a:avLst/>
          </a:prstGeom>
          <a:solidFill>
            <a:srgbClr val="783F0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4"/>
          <p:cNvSpPr/>
          <p:nvPr/>
        </p:nvSpPr>
        <p:spPr>
          <a:xfrm>
            <a:off x="0" y="2057400"/>
            <a:ext cx="9144000" cy="1028700"/>
          </a:xfrm>
          <a:prstGeom prst="rect">
            <a:avLst/>
          </a:prstGeom>
          <a:solidFill>
            <a:srgbClr val="7F6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4"/>
          <p:cNvSpPr/>
          <p:nvPr/>
        </p:nvSpPr>
        <p:spPr>
          <a:xfrm>
            <a:off x="0" y="3086100"/>
            <a:ext cx="9144000" cy="1028700"/>
          </a:xfrm>
          <a:prstGeom prst="rect">
            <a:avLst/>
          </a:prstGeom>
          <a:solidFill>
            <a:srgbClr val="274E1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34"/>
          <p:cNvSpPr/>
          <p:nvPr/>
        </p:nvSpPr>
        <p:spPr>
          <a:xfrm>
            <a:off x="0" y="4114800"/>
            <a:ext cx="9144000" cy="1028700"/>
          </a:xfrm>
          <a:prstGeom prst="rect">
            <a:avLst/>
          </a:prstGeom>
          <a:solidFill>
            <a:srgbClr val="0C343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4"/>
          <p:cNvSpPr/>
          <p:nvPr/>
        </p:nvSpPr>
        <p:spPr>
          <a:xfrm>
            <a:off x="928400" y="308888"/>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27" name="Google Shape;327;p34"/>
          <p:cNvSpPr/>
          <p:nvPr/>
        </p:nvSpPr>
        <p:spPr>
          <a:xfrm>
            <a:off x="2776226" y="229688"/>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328" name="Google Shape;328;p34"/>
          <p:cNvSpPr/>
          <p:nvPr/>
        </p:nvSpPr>
        <p:spPr>
          <a:xfrm>
            <a:off x="3854550" y="288450"/>
            <a:ext cx="4303446" cy="446325"/>
          </a:xfrm>
          <a:prstGeom prst="rect">
            <a:avLst/>
          </a:prstGeom>
        </p:spPr>
        <p:txBody>
          <a:bodyPr>
            <a:prstTxWarp prst="textPlain"/>
          </a:bodyPr>
          <a:lstStyle/>
          <a:p>
            <a:pPr lvl="0" algn="ctr"/>
            <a:r>
              <a:rPr b="1" i="1">
                <a:ln>
                  <a:noFill/>
                </a:ln>
                <a:solidFill>
                  <a:srgbClr val="FFFFFF"/>
                </a:solidFill>
                <a:latin typeface="Barlow Semi Condensed"/>
              </a:rPr>
              <a:t>BASIC FUNCTIONS</a:t>
            </a:r>
          </a:p>
        </p:txBody>
      </p:sp>
      <p:sp>
        <p:nvSpPr>
          <p:cNvPr id="329" name="Google Shape;329;p34"/>
          <p:cNvSpPr/>
          <p:nvPr/>
        </p:nvSpPr>
        <p:spPr>
          <a:xfrm>
            <a:off x="928400" y="1331088"/>
            <a:ext cx="1969200" cy="4113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30" name="Google Shape;330;p34"/>
          <p:cNvSpPr/>
          <p:nvPr/>
        </p:nvSpPr>
        <p:spPr>
          <a:xfrm>
            <a:off x="2776226" y="1251888"/>
            <a:ext cx="385776" cy="576220"/>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2</a:t>
            </a:r>
          </a:p>
        </p:txBody>
      </p:sp>
      <p:sp>
        <p:nvSpPr>
          <p:cNvPr id="331" name="Google Shape;331;p34"/>
          <p:cNvSpPr/>
          <p:nvPr/>
        </p:nvSpPr>
        <p:spPr>
          <a:xfrm>
            <a:off x="4627088" y="1317463"/>
            <a:ext cx="2758364" cy="445703"/>
          </a:xfrm>
          <a:prstGeom prst="rect">
            <a:avLst/>
          </a:prstGeom>
        </p:spPr>
        <p:txBody>
          <a:bodyPr>
            <a:prstTxWarp prst="textPlain"/>
          </a:bodyPr>
          <a:lstStyle/>
          <a:p>
            <a:pPr lvl="0" algn="ctr"/>
            <a:r>
              <a:rPr b="1" i="1">
                <a:ln>
                  <a:noFill/>
                </a:ln>
                <a:solidFill>
                  <a:srgbClr val="FFFFFF"/>
                </a:solidFill>
                <a:latin typeface="Barlow Semi Condensed"/>
              </a:rPr>
              <a:t>THREADING</a:t>
            </a:r>
          </a:p>
        </p:txBody>
      </p:sp>
      <p:sp>
        <p:nvSpPr>
          <p:cNvPr id="332" name="Google Shape;332;p34"/>
          <p:cNvSpPr/>
          <p:nvPr/>
        </p:nvSpPr>
        <p:spPr>
          <a:xfrm>
            <a:off x="928400" y="3391750"/>
            <a:ext cx="1969200" cy="4113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33" name="Google Shape;333;p34"/>
          <p:cNvSpPr/>
          <p:nvPr/>
        </p:nvSpPr>
        <p:spPr>
          <a:xfrm>
            <a:off x="2776226" y="3312550"/>
            <a:ext cx="398798" cy="56970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4</a:t>
            </a:r>
          </a:p>
        </p:txBody>
      </p:sp>
      <p:sp>
        <p:nvSpPr>
          <p:cNvPr id="334" name="Google Shape;334;p34"/>
          <p:cNvSpPr/>
          <p:nvPr/>
        </p:nvSpPr>
        <p:spPr>
          <a:xfrm>
            <a:off x="3928938" y="3374550"/>
            <a:ext cx="4154665" cy="446325"/>
          </a:xfrm>
          <a:prstGeom prst="rect">
            <a:avLst/>
          </a:prstGeom>
        </p:spPr>
        <p:txBody>
          <a:bodyPr>
            <a:prstTxWarp prst="textPlain"/>
          </a:bodyPr>
          <a:lstStyle/>
          <a:p>
            <a:pPr lvl="0" algn="ctr"/>
            <a:r>
              <a:rPr b="1" i="1">
                <a:ln>
                  <a:noFill/>
                </a:ln>
                <a:solidFill>
                  <a:srgbClr val="FFFFFF"/>
                </a:solidFill>
                <a:latin typeface="Barlow Semi Condensed"/>
              </a:rPr>
              <a:t>COPY AND CLEAR</a:t>
            </a:r>
          </a:p>
        </p:txBody>
      </p:sp>
      <p:sp>
        <p:nvSpPr>
          <p:cNvPr id="335" name="Google Shape;335;p34"/>
          <p:cNvSpPr/>
          <p:nvPr/>
        </p:nvSpPr>
        <p:spPr>
          <a:xfrm>
            <a:off x="928413" y="2359788"/>
            <a:ext cx="1969200" cy="411300"/>
          </a:xfrm>
          <a:prstGeom prst="parallelogram">
            <a:avLst>
              <a:gd fmla="val 11476"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36" name="Google Shape;336;p34"/>
          <p:cNvSpPr/>
          <p:nvPr/>
        </p:nvSpPr>
        <p:spPr>
          <a:xfrm>
            <a:off x="2776238" y="2280588"/>
            <a:ext cx="380078" cy="576220"/>
          </a:xfrm>
          <a:prstGeom prst="rect">
            <a:avLst/>
          </a:prstGeom>
        </p:spPr>
        <p:txBody>
          <a:bodyPr>
            <a:prstTxWarp prst="textPlain"/>
          </a:bodyPr>
          <a:lstStyle/>
          <a:p>
            <a:pPr lvl="0" algn="ctr"/>
            <a:r>
              <a:rPr b="1" i="1">
                <a:ln cap="flat" cmpd="sng" w="19050">
                  <a:solidFill>
                    <a:srgbClr val="FFFF00"/>
                  </a:solidFill>
                  <a:prstDash val="solid"/>
                  <a:round/>
                  <a:headEnd len="sm" w="sm" type="none"/>
                  <a:tailEnd len="sm" w="sm" type="none"/>
                </a:ln>
                <a:noFill/>
                <a:latin typeface="Barlow Semi Condensed"/>
              </a:rPr>
              <a:t>3</a:t>
            </a:r>
          </a:p>
        </p:txBody>
      </p:sp>
      <p:sp>
        <p:nvSpPr>
          <p:cNvPr id="337" name="Google Shape;337;p34"/>
          <p:cNvSpPr/>
          <p:nvPr/>
        </p:nvSpPr>
        <p:spPr>
          <a:xfrm>
            <a:off x="3915563" y="2345863"/>
            <a:ext cx="4181433" cy="446325"/>
          </a:xfrm>
          <a:prstGeom prst="rect">
            <a:avLst/>
          </a:prstGeom>
        </p:spPr>
        <p:txBody>
          <a:bodyPr>
            <a:prstTxWarp prst="textPlain"/>
          </a:bodyPr>
          <a:lstStyle/>
          <a:p>
            <a:pPr lvl="0" algn="ctr"/>
            <a:r>
              <a:rPr b="1" i="1">
                <a:ln>
                  <a:noFill/>
                </a:ln>
                <a:solidFill>
                  <a:srgbClr val="FFFFFF"/>
                </a:solidFill>
                <a:latin typeface="Barlow Semi Condensed"/>
              </a:rPr>
              <a:t>FOR-EACH LOOPS</a:t>
            </a:r>
          </a:p>
        </p:txBody>
      </p:sp>
      <p:sp>
        <p:nvSpPr>
          <p:cNvPr id="338" name="Google Shape;338;p34"/>
          <p:cNvSpPr/>
          <p:nvPr/>
        </p:nvSpPr>
        <p:spPr>
          <a:xfrm>
            <a:off x="928400" y="4417588"/>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39" name="Google Shape;339;p34"/>
          <p:cNvSpPr/>
          <p:nvPr/>
        </p:nvSpPr>
        <p:spPr>
          <a:xfrm>
            <a:off x="2776226" y="4338388"/>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sp>
        <p:nvSpPr>
          <p:cNvPr id="340" name="Google Shape;340;p34"/>
          <p:cNvSpPr/>
          <p:nvPr/>
        </p:nvSpPr>
        <p:spPr>
          <a:xfrm>
            <a:off x="3796975" y="4403238"/>
            <a:ext cx="4418611" cy="445703"/>
          </a:xfrm>
          <a:prstGeom prst="rect">
            <a:avLst/>
          </a:prstGeom>
        </p:spPr>
        <p:txBody>
          <a:bodyPr>
            <a:prstTxWarp prst="textPlain"/>
          </a:bodyPr>
          <a:lstStyle/>
          <a:p>
            <a:pPr lvl="0" algn="ctr"/>
            <a:r>
              <a:rPr b="1" i="1">
                <a:ln>
                  <a:noFill/>
                </a:ln>
                <a:solidFill>
                  <a:srgbClr val="FFFFFF"/>
                </a:solidFill>
                <a:latin typeface="Barlow Semi Condensed"/>
              </a:rPr>
              <a:t>A BALANCING ACT</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660000"/>
        </a:solidFill>
      </p:bgPr>
    </p:bg>
    <p:spTree>
      <p:nvGrpSpPr>
        <p:cNvPr id="344" name="Shape 344"/>
        <p:cNvGrpSpPr/>
        <p:nvPr/>
      </p:nvGrpSpPr>
      <p:grpSpPr>
        <a:xfrm>
          <a:off x="0" y="0"/>
          <a:ext cx="0" cy="0"/>
          <a:chOff x="0" y="0"/>
          <a:chExt cx="0" cy="0"/>
        </a:xfrm>
      </p:grpSpPr>
      <p:sp>
        <p:nvSpPr>
          <p:cNvPr id="345" name="Google Shape;345;p35"/>
          <p:cNvSpPr/>
          <p:nvPr/>
        </p:nvSpPr>
        <p:spPr>
          <a:xfrm>
            <a:off x="3542688" y="2053688"/>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46" name="Google Shape;346;p35"/>
          <p:cNvSpPr/>
          <p:nvPr/>
        </p:nvSpPr>
        <p:spPr>
          <a:xfrm>
            <a:off x="5390513" y="1974488"/>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347" name="Google Shape;347;p35"/>
          <p:cNvSpPr/>
          <p:nvPr/>
        </p:nvSpPr>
        <p:spPr>
          <a:xfrm>
            <a:off x="2420275" y="2739963"/>
            <a:ext cx="4303446" cy="446325"/>
          </a:xfrm>
          <a:prstGeom prst="rect">
            <a:avLst/>
          </a:prstGeom>
        </p:spPr>
        <p:txBody>
          <a:bodyPr>
            <a:prstTxWarp prst="textPlain"/>
          </a:bodyPr>
          <a:lstStyle/>
          <a:p>
            <a:pPr lvl="0" algn="ctr"/>
            <a:r>
              <a:rPr b="1" i="1">
                <a:ln>
                  <a:noFill/>
                </a:ln>
                <a:solidFill>
                  <a:srgbClr val="FFFFFF"/>
                </a:solidFill>
                <a:latin typeface="Barlow Semi Condensed"/>
              </a:rPr>
              <a:t>BASIC FUNCTIONS</a:t>
            </a: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51" name="Shape 351"/>
        <p:cNvGrpSpPr/>
        <p:nvPr/>
      </p:nvGrpSpPr>
      <p:grpSpPr>
        <a:xfrm>
          <a:off x="0" y="0"/>
          <a:ext cx="0" cy="0"/>
          <a:chOff x="0" y="0"/>
          <a:chExt cx="0" cy="0"/>
        </a:xfrm>
      </p:grpSpPr>
      <p:sp>
        <p:nvSpPr>
          <p:cNvPr id="352" name="Google Shape;352;p36"/>
          <p:cNvSpPr/>
          <p:nvPr/>
        </p:nvSpPr>
        <p:spPr>
          <a:xfrm>
            <a:off x="370900" y="276425"/>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53" name="Google Shape;353;p36"/>
          <p:cNvSpPr/>
          <p:nvPr/>
        </p:nvSpPr>
        <p:spPr>
          <a:xfrm>
            <a:off x="2218726" y="197225"/>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354" name="Google Shape;354;p36"/>
          <p:cNvSpPr/>
          <p:nvPr/>
        </p:nvSpPr>
        <p:spPr>
          <a:xfrm>
            <a:off x="968951" y="1627769"/>
            <a:ext cx="7206093" cy="647175"/>
          </a:xfrm>
          <a:prstGeom prst="rect">
            <a:avLst/>
          </a:prstGeom>
        </p:spPr>
        <p:txBody>
          <a:bodyPr>
            <a:prstTxWarp prst="textPlain"/>
          </a:bodyPr>
          <a:lstStyle/>
          <a:p>
            <a:pPr lvl="0" algn="ctr"/>
            <a:r>
              <a:rPr b="1" i="1">
                <a:ln>
                  <a:noFill/>
                </a:ln>
                <a:solidFill>
                  <a:srgbClr val="FFFFFF"/>
                </a:solidFill>
                <a:latin typeface="Barlow Semi Condensed"/>
              </a:rPr>
              <a:t>WEEK 8 LECTURES!!!</a:t>
            </a:r>
          </a:p>
        </p:txBody>
      </p:sp>
      <p:sp>
        <p:nvSpPr>
          <p:cNvPr id="355" name="Google Shape;355;p36"/>
          <p:cNvSpPr/>
          <p:nvPr/>
        </p:nvSpPr>
        <p:spPr>
          <a:xfrm>
            <a:off x="3579888" y="32028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 Default Constructor</a:t>
            </a:r>
            <a:endParaRPr sz="1000">
              <a:latin typeface="Roboto Mono"/>
              <a:ea typeface="Roboto Mono"/>
              <a:cs typeface="Roboto Mono"/>
              <a:sym typeface="Roboto Mono"/>
            </a:endParaRPr>
          </a:p>
        </p:txBody>
      </p:sp>
      <p:sp>
        <p:nvSpPr>
          <p:cNvPr id="356" name="Google Shape;356;p36"/>
          <p:cNvSpPr/>
          <p:nvPr/>
        </p:nvSpPr>
        <p:spPr>
          <a:xfrm>
            <a:off x="3579888" y="26624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put(key, value)</a:t>
            </a:r>
            <a:endParaRPr sz="1000">
              <a:latin typeface="Roboto Mono"/>
              <a:ea typeface="Roboto Mono"/>
              <a:cs typeface="Roboto Mono"/>
              <a:sym typeface="Roboto Mono"/>
            </a:endParaRPr>
          </a:p>
        </p:txBody>
      </p:sp>
      <p:sp>
        <p:nvSpPr>
          <p:cNvPr id="357" name="Google Shape;357;p36"/>
          <p:cNvSpPr/>
          <p:nvPr/>
        </p:nvSpPr>
        <p:spPr>
          <a:xfrm>
            <a:off x="5919838" y="2662463"/>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Size()</a:t>
            </a:r>
            <a:endParaRPr sz="1000">
              <a:latin typeface="Roboto Mono"/>
              <a:ea typeface="Roboto Mono"/>
              <a:cs typeface="Roboto Mono"/>
              <a:sym typeface="Roboto Mono"/>
            </a:endParaRPr>
          </a:p>
        </p:txBody>
      </p:sp>
      <p:sp>
        <p:nvSpPr>
          <p:cNvPr id="358" name="Google Shape;358;p36"/>
          <p:cNvSpPr/>
          <p:nvPr/>
        </p:nvSpPr>
        <p:spPr>
          <a:xfrm>
            <a:off x="3579888" y="37432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contains(key)</a:t>
            </a:r>
            <a:endParaRPr sz="1000">
              <a:latin typeface="Roboto Mono"/>
              <a:ea typeface="Roboto Mono"/>
              <a:cs typeface="Roboto Mono"/>
              <a:sym typeface="Roboto Mono"/>
            </a:endParaRPr>
          </a:p>
        </p:txBody>
      </p:sp>
      <p:sp>
        <p:nvSpPr>
          <p:cNvPr id="359" name="Google Shape;359;p36"/>
          <p:cNvSpPr/>
          <p:nvPr/>
        </p:nvSpPr>
        <p:spPr>
          <a:xfrm>
            <a:off x="5919838" y="32028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get(key)</a:t>
            </a:r>
            <a:endParaRPr sz="1000">
              <a:latin typeface="Roboto Mono"/>
              <a:ea typeface="Roboto Mono"/>
              <a:cs typeface="Roboto Mono"/>
              <a:sym typeface="Roboto Mono"/>
            </a:endParaRPr>
          </a:p>
        </p:txBody>
      </p:sp>
      <p:sp>
        <p:nvSpPr>
          <p:cNvPr id="360" name="Google Shape;360;p36"/>
          <p:cNvSpPr/>
          <p:nvPr/>
        </p:nvSpPr>
        <p:spPr>
          <a:xfrm>
            <a:off x="1239938" y="26624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toString()</a:t>
            </a:r>
            <a:endParaRPr sz="1000">
              <a:latin typeface="Roboto Mono"/>
              <a:ea typeface="Roboto Mono"/>
              <a:cs typeface="Roboto Mono"/>
              <a:sym typeface="Roboto Mono"/>
            </a:endParaRPr>
          </a:p>
        </p:txBody>
      </p:sp>
      <p:sp>
        <p:nvSpPr>
          <p:cNvPr id="361" name="Google Shape;361;p36"/>
          <p:cNvSpPr/>
          <p:nvPr/>
        </p:nvSpPr>
        <p:spPr>
          <a:xfrm>
            <a:off x="1239938" y="32028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operator[]</a:t>
            </a:r>
            <a:endParaRPr sz="1000">
              <a:latin typeface="Roboto Mono"/>
              <a:ea typeface="Roboto Mono"/>
              <a:cs typeface="Roboto Mono"/>
              <a:sym typeface="Roboto Mon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65" name="Shape 365"/>
        <p:cNvGrpSpPr/>
        <p:nvPr/>
      </p:nvGrpSpPr>
      <p:grpSpPr>
        <a:xfrm>
          <a:off x="0" y="0"/>
          <a:ext cx="0" cy="0"/>
          <a:chOff x="0" y="0"/>
          <a:chExt cx="0" cy="0"/>
        </a:xfrm>
      </p:grpSpPr>
      <p:sp>
        <p:nvSpPr>
          <p:cNvPr id="366" name="Google Shape;366;p37"/>
          <p:cNvSpPr/>
          <p:nvPr/>
        </p:nvSpPr>
        <p:spPr>
          <a:xfrm>
            <a:off x="370900" y="276425"/>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67" name="Google Shape;367;p37"/>
          <p:cNvSpPr/>
          <p:nvPr/>
        </p:nvSpPr>
        <p:spPr>
          <a:xfrm>
            <a:off x="2218726" y="197225"/>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368" name="Google Shape;368;p37"/>
          <p:cNvSpPr/>
          <p:nvPr/>
        </p:nvSpPr>
        <p:spPr>
          <a:xfrm>
            <a:off x="3697073" y="290911"/>
            <a:ext cx="1749869" cy="382323"/>
          </a:xfrm>
          <a:prstGeom prst="rect">
            <a:avLst/>
          </a:prstGeom>
        </p:spPr>
        <p:txBody>
          <a:bodyPr>
            <a:prstTxWarp prst="textPlain"/>
          </a:bodyPr>
          <a:lstStyle/>
          <a:p>
            <a:pPr lvl="0" algn="ctr"/>
            <a:r>
              <a:rPr b="1" i="1">
                <a:ln>
                  <a:noFill/>
                </a:ln>
                <a:solidFill>
                  <a:srgbClr val="FFFFFF"/>
                </a:solidFill>
                <a:latin typeface="Barlow Semi Condensed"/>
              </a:rPr>
              <a:t>TESTING</a:t>
            </a:r>
          </a:p>
        </p:txBody>
      </p:sp>
      <p:sp>
        <p:nvSpPr>
          <p:cNvPr id="369" name="Google Shape;369;p37"/>
          <p:cNvSpPr/>
          <p:nvPr/>
        </p:nvSpPr>
        <p:spPr>
          <a:xfrm>
            <a:off x="2418349" y="913750"/>
            <a:ext cx="4307324" cy="318942"/>
          </a:xfrm>
          <a:prstGeom prst="rect">
            <a:avLst/>
          </a:prstGeom>
        </p:spPr>
        <p:txBody>
          <a:bodyPr>
            <a:prstTxWarp prst="textPlain"/>
          </a:bodyPr>
          <a:lstStyle/>
          <a:p>
            <a:pPr lvl="0" algn="ctr"/>
            <a:r>
              <a:rPr b="1" i="1">
                <a:ln>
                  <a:noFill/>
                </a:ln>
                <a:solidFill>
                  <a:schemeClr val="lt1"/>
                </a:solidFill>
                <a:latin typeface="Barlow Semi Condensed"/>
              </a:rPr>
              <a:t>easy, compare with the C++ map</a:t>
            </a:r>
          </a:p>
        </p:txBody>
      </p:sp>
      <p:sp>
        <p:nvSpPr>
          <p:cNvPr id="370" name="Google Shape;370;p37"/>
          <p:cNvSpPr/>
          <p:nvPr/>
        </p:nvSpPr>
        <p:spPr>
          <a:xfrm>
            <a:off x="667275" y="1338425"/>
            <a:ext cx="2521800" cy="312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latin typeface="Roboto Mono"/>
                <a:ea typeface="Roboto Mono"/>
                <a:cs typeface="Roboto Mono"/>
                <a:sym typeface="Roboto Mono"/>
              </a:rPr>
              <a:t>TEST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mymap&lt;TYPE1, TYPE2&gt; </a:t>
            </a:r>
            <a:r>
              <a:rPr b="1" lang="en" sz="1000">
                <a:latin typeface="Roboto Mono"/>
                <a:ea typeface="Roboto Mono"/>
                <a:cs typeface="Roboto Mono"/>
                <a:sym typeface="Roboto Mono"/>
              </a:rPr>
              <a:t>testMe</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map&lt;TYPE1, TYPE2&gt; </a:t>
            </a:r>
            <a:r>
              <a:rPr b="1" lang="en" sz="1000">
                <a:latin typeface="Roboto Mono"/>
                <a:ea typeface="Roboto Mono"/>
                <a:cs typeface="Roboto Mono"/>
                <a:sym typeface="Roboto Mono"/>
              </a:rPr>
              <a:t>correct</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b="1" lang="en" sz="1000">
                <a:latin typeface="Roboto Mono"/>
                <a:ea typeface="Roboto Mono"/>
                <a:cs typeface="Roboto Mono"/>
                <a:sym typeface="Roboto Mono"/>
              </a:rPr>
              <a:t>testMe</a:t>
            </a:r>
            <a:r>
              <a:rPr lang="en" sz="1000">
                <a:latin typeface="Roboto Mono"/>
                <a:ea typeface="Roboto Mono"/>
                <a:cs typeface="Roboto Mono"/>
                <a:sym typeface="Roboto Mono"/>
              </a:rPr>
              <a:t>.put(val1, val2);</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b="1" lang="en" sz="1000">
                <a:latin typeface="Roboto Mono"/>
                <a:ea typeface="Roboto Mono"/>
                <a:cs typeface="Roboto Mono"/>
                <a:sym typeface="Roboto Mono"/>
              </a:rPr>
              <a:t>correct</a:t>
            </a:r>
            <a:r>
              <a:rPr lang="en" sz="1000">
                <a:latin typeface="Roboto Mono"/>
                <a:ea typeface="Roboto Mono"/>
                <a:cs typeface="Roboto Mono"/>
                <a:sym typeface="Roboto Mono"/>
              </a:rPr>
              <a:t>.emplace(</a:t>
            </a:r>
            <a:endParaRPr sz="1000">
              <a:latin typeface="Roboto Mono"/>
              <a:ea typeface="Roboto Mono"/>
              <a:cs typeface="Roboto Mono"/>
              <a:sym typeface="Roboto Mono"/>
            </a:endParaRPr>
          </a:p>
          <a:p>
            <a:pPr indent="0" lvl="0" marL="457200" rtl="0" algn="just">
              <a:spcBef>
                <a:spcPts val="0"/>
              </a:spcBef>
              <a:spcAft>
                <a:spcPts val="0"/>
              </a:spcAft>
              <a:buNone/>
            </a:pPr>
            <a:r>
              <a:rPr lang="en" sz="1000">
                <a:latin typeface="Roboto Mono"/>
                <a:ea typeface="Roboto Mono"/>
                <a:cs typeface="Roboto Mono"/>
                <a:sym typeface="Roboto Mono"/>
              </a:rPr>
              <a:t>pair&lt;TYPE1,TYPE2&gt;(val1, val2));</a:t>
            </a:r>
            <a:endParaRPr sz="1000">
              <a:latin typeface="Roboto Mono"/>
              <a:ea typeface="Roboto Mono"/>
              <a:cs typeface="Roboto Mono"/>
              <a:sym typeface="Roboto Mono"/>
            </a:endParaRPr>
          </a:p>
          <a:p>
            <a:pPr indent="0" lvl="0" marL="0" rtl="0" algn="just">
              <a:spcBef>
                <a:spcPts val="0"/>
              </a:spcBef>
              <a:spcAft>
                <a:spcPts val="0"/>
              </a:spcAft>
              <a:buNone/>
            </a:pPr>
            <a:r>
              <a:rPr lang="en" sz="1000">
                <a:solidFill>
                  <a:srgbClr val="999999"/>
                </a:solidFill>
                <a:latin typeface="Roboto Mono"/>
                <a:ea typeface="Roboto Mono"/>
                <a:cs typeface="Roboto Mono"/>
                <a:sym typeface="Roboto Mono"/>
              </a:rPr>
              <a:t>   // check if key exists:</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EXPECT_EQ(true,</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b="1" lang="en" sz="1000">
                <a:latin typeface="Roboto Mono"/>
                <a:ea typeface="Roboto Mono"/>
                <a:cs typeface="Roboto Mono"/>
                <a:sym typeface="Roboto Mono"/>
              </a:rPr>
              <a:t>testMe</a:t>
            </a:r>
            <a:r>
              <a:rPr lang="en" sz="1000">
                <a:latin typeface="Roboto Mono"/>
                <a:ea typeface="Roboto Mono"/>
                <a:cs typeface="Roboto Mono"/>
                <a:sym typeface="Roboto Mono"/>
              </a:rPr>
              <a:t>.contains(val1));</a:t>
            </a:r>
            <a:endParaRPr sz="1000">
              <a:latin typeface="Roboto Mono"/>
              <a:ea typeface="Roboto Mono"/>
              <a:cs typeface="Roboto Mono"/>
              <a:sym typeface="Roboto Mono"/>
            </a:endParaRPr>
          </a:p>
          <a:p>
            <a:pPr indent="0" lvl="0" marL="0" rtl="0" algn="just">
              <a:spcBef>
                <a:spcPts val="0"/>
              </a:spcBef>
              <a:spcAft>
                <a:spcPts val="0"/>
              </a:spcAft>
              <a:buNone/>
            </a:pPr>
            <a:r>
              <a:rPr lang="en" sz="1000">
                <a:solidFill>
                  <a:srgbClr val="999999"/>
                </a:solidFill>
                <a:latin typeface="Roboto Mono"/>
                <a:ea typeface="Roboto Mono"/>
                <a:cs typeface="Roboto Mono"/>
                <a:sym typeface="Roboto Mono"/>
              </a:rPr>
              <a:t>   // check the values:</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EXPECT_EQ</a:t>
            </a:r>
            <a:r>
              <a:rPr lang="en" sz="1000">
                <a:latin typeface="Roboto Mono"/>
                <a:ea typeface="Roboto Mono"/>
                <a:cs typeface="Roboto Mono"/>
                <a:sym typeface="Roboto Mono"/>
              </a:rPr>
              <a:t>(</a:t>
            </a:r>
            <a:r>
              <a:rPr b="1" lang="en" sz="1000">
                <a:latin typeface="Roboto Mono"/>
                <a:ea typeface="Roboto Mono"/>
                <a:cs typeface="Roboto Mono"/>
                <a:sym typeface="Roboto Mono"/>
              </a:rPr>
              <a:t>testMe</a:t>
            </a:r>
            <a:r>
              <a:rPr lang="en" sz="1000">
                <a:latin typeface="Roboto Mono"/>
                <a:ea typeface="Roboto Mono"/>
                <a:cs typeface="Roboto Mono"/>
                <a:sym typeface="Roboto Mono"/>
              </a:rPr>
              <a:t>.get(val1),</a:t>
            </a:r>
            <a:endParaRPr sz="1000">
              <a:latin typeface="Roboto Mono"/>
              <a:ea typeface="Roboto Mono"/>
              <a:cs typeface="Roboto Mono"/>
              <a:sym typeface="Roboto Mono"/>
            </a:endParaRPr>
          </a:p>
          <a:p>
            <a:pPr indent="457200" lvl="0" marL="0" rtl="0" algn="just">
              <a:spcBef>
                <a:spcPts val="0"/>
              </a:spcBef>
              <a:spcAft>
                <a:spcPts val="0"/>
              </a:spcAft>
              <a:buNone/>
            </a:pPr>
            <a:r>
              <a:rPr b="1" lang="en" sz="1000">
                <a:latin typeface="Roboto Mono"/>
                <a:ea typeface="Roboto Mono"/>
                <a:cs typeface="Roboto Mono"/>
                <a:sym typeface="Roboto Mono"/>
              </a:rPr>
              <a:t>correct</a:t>
            </a:r>
            <a:r>
              <a:rPr lang="en" sz="1000">
                <a:latin typeface="Roboto Mono"/>
                <a:ea typeface="Roboto Mono"/>
                <a:cs typeface="Roboto Mono"/>
                <a:sym typeface="Roboto Mono"/>
              </a:rPr>
              <a:t>[val]);</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EXPECT_EQ</a:t>
            </a:r>
            <a:r>
              <a:rPr lang="en" sz="1000">
                <a:latin typeface="Roboto Mono"/>
                <a:ea typeface="Roboto Mono"/>
                <a:cs typeface="Roboto Mono"/>
                <a:sym typeface="Roboto Mono"/>
              </a:rPr>
              <a:t>(</a:t>
            </a:r>
            <a:r>
              <a:rPr b="1" lang="en" sz="1000">
                <a:latin typeface="Roboto Mono"/>
                <a:ea typeface="Roboto Mono"/>
                <a:cs typeface="Roboto Mono"/>
                <a:sym typeface="Roboto Mono"/>
              </a:rPr>
              <a:t>testMe</a:t>
            </a:r>
            <a:r>
              <a:rPr lang="en" sz="1000">
                <a:latin typeface="Roboto Mono"/>
                <a:ea typeface="Roboto Mono"/>
                <a:cs typeface="Roboto Mono"/>
                <a:sym typeface="Roboto Mono"/>
              </a:rPr>
              <a:t>[val1],</a:t>
            </a:r>
            <a:endParaRPr sz="1000">
              <a:latin typeface="Roboto Mono"/>
              <a:ea typeface="Roboto Mono"/>
              <a:cs typeface="Roboto Mono"/>
              <a:sym typeface="Roboto Mono"/>
            </a:endParaRPr>
          </a:p>
          <a:p>
            <a:pPr indent="457200" lvl="0" marL="0" rtl="0" algn="just">
              <a:spcBef>
                <a:spcPts val="0"/>
              </a:spcBef>
              <a:spcAft>
                <a:spcPts val="0"/>
              </a:spcAft>
              <a:buNone/>
            </a:pPr>
            <a:r>
              <a:rPr b="1" lang="en" sz="1000">
                <a:latin typeface="Roboto Mono"/>
                <a:ea typeface="Roboto Mono"/>
                <a:cs typeface="Roboto Mono"/>
                <a:sym typeface="Roboto Mono"/>
              </a:rPr>
              <a:t>correct</a:t>
            </a:r>
            <a:r>
              <a:rPr lang="en" sz="1000">
                <a:latin typeface="Roboto Mono"/>
                <a:ea typeface="Roboto Mono"/>
                <a:cs typeface="Roboto Mono"/>
                <a:sym typeface="Roboto Mono"/>
              </a:rPr>
              <a:t>[val1]);</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None/>
            </a:pPr>
            <a:r>
              <a:rPr lang="en" sz="1000">
                <a:solidFill>
                  <a:srgbClr val="999999"/>
                </a:solidFill>
                <a:latin typeface="Roboto Mono"/>
                <a:ea typeface="Roboto Mono"/>
                <a:cs typeface="Roboto Mono"/>
                <a:sym typeface="Roboto Mono"/>
              </a:rPr>
              <a:t>  // try to make this test</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None/>
            </a:pPr>
            <a:r>
              <a:rPr lang="en" sz="1000">
                <a:solidFill>
                  <a:srgbClr val="999999"/>
                </a:solidFill>
                <a:latin typeface="Roboto Mono"/>
                <a:ea typeface="Roboto Mono"/>
                <a:cs typeface="Roboto Mono"/>
                <a:sym typeface="Roboto Mono"/>
              </a:rPr>
              <a:t>  // repetitive using loops</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371" name="Google Shape;371;p37"/>
          <p:cNvSpPr/>
          <p:nvPr/>
        </p:nvSpPr>
        <p:spPr>
          <a:xfrm>
            <a:off x="3320614" y="1338425"/>
            <a:ext cx="2521800" cy="312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TEST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mymap&lt;TYPE1, TYPE2&gt; </a:t>
            </a:r>
            <a:r>
              <a:rPr b="1" lang="en" sz="1000">
                <a:solidFill>
                  <a:schemeClr val="dk1"/>
                </a:solidFill>
                <a:latin typeface="Roboto Mono"/>
                <a:ea typeface="Roboto Mono"/>
                <a:cs typeface="Roboto Mono"/>
                <a:sym typeface="Roboto Mono"/>
              </a:rPr>
              <a:t>test</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stringstream </a:t>
            </a:r>
            <a:r>
              <a:rPr b="1" lang="en" sz="1000">
                <a:solidFill>
                  <a:schemeClr val="dk1"/>
                </a:solidFill>
                <a:latin typeface="Roboto Mono"/>
                <a:ea typeface="Roboto Mono"/>
                <a:cs typeface="Roboto Mono"/>
                <a:sym typeface="Roboto Mono"/>
              </a:rPr>
              <a:t>dump()</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int n = 30;</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rgbClr val="999999"/>
                </a:solidFill>
                <a:latin typeface="Roboto Mono"/>
                <a:ea typeface="Roboto Mono"/>
                <a:cs typeface="Roboto Mono"/>
                <a:sym typeface="Roboto Mono"/>
              </a:rPr>
              <a:t>   // add some values:</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for(int i = n; i &gt; 0; i--)</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rgbClr val="999999"/>
                </a:solidFill>
                <a:latin typeface="Roboto Mono"/>
                <a:ea typeface="Roboto Mono"/>
                <a:cs typeface="Roboto Mono"/>
                <a:sym typeface="Roboto Mono"/>
              </a:rPr>
              <a:t>	// put values</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b="1" lang="en" sz="1000">
                <a:solidFill>
                  <a:schemeClr val="dk1"/>
                </a:solidFill>
                <a:latin typeface="Roboto Mono"/>
                <a:ea typeface="Roboto Mono"/>
                <a:cs typeface="Roboto Mono"/>
                <a:sym typeface="Roboto Mono"/>
              </a:rPr>
              <a:t>test</a:t>
            </a:r>
            <a:r>
              <a:rPr lang="en" sz="1000">
                <a:solidFill>
                  <a:schemeClr val="dk1"/>
                </a:solidFill>
                <a:latin typeface="Roboto Mono"/>
                <a:ea typeface="Roboto Mono"/>
                <a:cs typeface="Roboto Mono"/>
                <a:sym typeface="Roboto Mono"/>
              </a:rPr>
              <a:t>.put(</a:t>
            </a:r>
            <a:r>
              <a:rPr b="1" lang="en" sz="1000">
                <a:solidFill>
                  <a:schemeClr val="dk1"/>
                </a:solidFill>
                <a:latin typeface="Roboto Mono"/>
                <a:ea typeface="Roboto Mono"/>
                <a:cs typeface="Roboto Mono"/>
                <a:sym typeface="Roboto Mono"/>
              </a:rPr>
              <a:t>i</a:t>
            </a:r>
            <a:r>
              <a:rPr lang="en" sz="1000">
                <a:solidFill>
                  <a:schemeClr val="dk1"/>
                </a:solidFill>
                <a:latin typeface="Roboto Mono"/>
                <a:ea typeface="Roboto Mono"/>
                <a:cs typeface="Roboto Mono"/>
                <a:sym typeface="Roboto Mono"/>
              </a:rPr>
              <a:t>, </a:t>
            </a:r>
            <a:r>
              <a:rPr b="1" lang="en" sz="1000">
                <a:solidFill>
                  <a:schemeClr val="dk1"/>
                </a:solidFill>
                <a:latin typeface="Roboto Mono"/>
                <a:ea typeface="Roboto Mono"/>
                <a:cs typeface="Roboto Mono"/>
                <a:sym typeface="Roboto Mono"/>
              </a:rPr>
              <a:t>i</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rgbClr val="999999"/>
                </a:solidFill>
                <a:latin typeface="Roboto Mono"/>
                <a:ea typeface="Roboto Mono"/>
                <a:cs typeface="Roboto Mono"/>
                <a:sym typeface="Roboto Mono"/>
              </a:rPr>
              <a:t>	// build stringstream:</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b="1" lang="en" sz="1000">
                <a:solidFill>
                  <a:schemeClr val="dk1"/>
                </a:solidFill>
                <a:latin typeface="Roboto Mono"/>
                <a:ea typeface="Roboto Mono"/>
                <a:cs typeface="Roboto Mono"/>
                <a:sym typeface="Roboto Mono"/>
              </a:rPr>
              <a:t>dump </a:t>
            </a:r>
            <a:r>
              <a:rPr lang="en" sz="1000">
                <a:solidFill>
                  <a:schemeClr val="dk1"/>
                </a:solidFill>
                <a:latin typeface="Roboto Mono"/>
                <a:ea typeface="Roboto Mono"/>
                <a:cs typeface="Roboto Mono"/>
                <a:sym typeface="Roboto Mono"/>
              </a:rPr>
              <a:t>&lt;&lt; “key: “ &lt;&lt; </a:t>
            </a:r>
            <a:r>
              <a:rPr b="1" lang="en" sz="1000">
                <a:solidFill>
                  <a:schemeClr val="dk1"/>
                </a:solidFill>
                <a:latin typeface="Roboto Mono"/>
                <a:ea typeface="Roboto Mono"/>
                <a:cs typeface="Roboto Mono"/>
                <a:sym typeface="Roboto Mono"/>
              </a:rPr>
              <a:t>i</a:t>
            </a:r>
            <a:endParaRPr sz="1000">
              <a:solidFill>
                <a:schemeClr val="dk1"/>
              </a:solidFill>
              <a:latin typeface="Roboto Mono"/>
              <a:ea typeface="Roboto Mono"/>
              <a:cs typeface="Roboto Mono"/>
              <a:sym typeface="Roboto Mono"/>
            </a:endParaRPr>
          </a:p>
          <a:p>
            <a:pPr indent="45720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&lt;&lt; “ ” &lt;&lt; “value: “ &lt;&lt;</a:t>
            </a:r>
            <a:endParaRPr sz="1000">
              <a:solidFill>
                <a:schemeClr val="dk1"/>
              </a:solidFill>
              <a:latin typeface="Roboto Mono"/>
              <a:ea typeface="Roboto Mono"/>
              <a:cs typeface="Roboto Mono"/>
              <a:sym typeface="Roboto Mono"/>
            </a:endParaRPr>
          </a:p>
          <a:p>
            <a:pPr indent="0" lvl="0" marL="457200" rtl="0" algn="just">
              <a:spcBef>
                <a:spcPts val="0"/>
              </a:spcBef>
              <a:spcAft>
                <a:spcPts val="0"/>
              </a:spcAft>
              <a:buClr>
                <a:schemeClr val="dk1"/>
              </a:buClr>
              <a:buSzPts val="1100"/>
              <a:buFont typeface="Arial"/>
              <a:buNone/>
            </a:pPr>
            <a:r>
              <a:rPr b="1" lang="en" sz="1000">
                <a:solidFill>
                  <a:schemeClr val="dk1"/>
                </a:solidFill>
                <a:latin typeface="Roboto Mono"/>
                <a:ea typeface="Roboto Mono"/>
                <a:cs typeface="Roboto Mono"/>
                <a:sym typeface="Roboto Mono"/>
              </a:rPr>
              <a:t>i</a:t>
            </a:r>
            <a:r>
              <a:rPr lang="en" sz="1000">
                <a:solidFill>
                  <a:schemeClr val="dk1"/>
                </a:solidFill>
                <a:latin typeface="Roboto Mono"/>
                <a:ea typeface="Roboto Mono"/>
                <a:cs typeface="Roboto Mono"/>
                <a:sym typeface="Roboto Mono"/>
              </a:rPr>
              <a:t> &lt;&lt; “\n”;</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rgbClr val="999999"/>
                </a:solidFill>
                <a:latin typeface="Roboto Mono"/>
                <a:ea typeface="Roboto Mono"/>
                <a:cs typeface="Roboto Mono"/>
                <a:sym typeface="Roboto Mono"/>
              </a:rPr>
              <a:t>   // test toString output</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ASSERT_EQ(</a:t>
            </a:r>
            <a:r>
              <a:rPr b="1" lang="en" sz="1000">
                <a:solidFill>
                  <a:schemeClr val="dk1"/>
                </a:solidFill>
                <a:latin typeface="Roboto Mono"/>
                <a:ea typeface="Roboto Mono"/>
                <a:cs typeface="Roboto Mono"/>
                <a:sym typeface="Roboto Mono"/>
              </a:rPr>
              <a:t>dump.</a:t>
            </a:r>
            <a:r>
              <a:rPr lang="en" sz="1000">
                <a:solidFill>
                  <a:schemeClr val="dk1"/>
                </a:solidFill>
                <a:latin typeface="Roboto Mono"/>
                <a:ea typeface="Roboto Mono"/>
                <a:cs typeface="Roboto Mono"/>
                <a:sym typeface="Roboto Mono"/>
              </a:rPr>
              <a:t>str(),</a:t>
            </a:r>
            <a:endParaRPr sz="1000">
              <a:solidFill>
                <a:schemeClr val="dk1"/>
              </a:solidFill>
              <a:latin typeface="Roboto Mono"/>
              <a:ea typeface="Roboto Mono"/>
              <a:cs typeface="Roboto Mono"/>
              <a:sym typeface="Roboto Mono"/>
            </a:endParaRPr>
          </a:p>
          <a:p>
            <a:pPr indent="457200" lvl="0" marL="0" rtl="0" algn="just">
              <a:spcBef>
                <a:spcPts val="0"/>
              </a:spcBef>
              <a:spcAft>
                <a:spcPts val="0"/>
              </a:spcAft>
              <a:buClr>
                <a:schemeClr val="dk1"/>
              </a:buClr>
              <a:buSzPts val="1100"/>
              <a:buFont typeface="Arial"/>
              <a:buNone/>
            </a:pPr>
            <a:r>
              <a:rPr b="1" lang="en" sz="1000">
                <a:solidFill>
                  <a:schemeClr val="dk1"/>
                </a:solidFill>
                <a:latin typeface="Roboto Mono"/>
                <a:ea typeface="Roboto Mono"/>
                <a:cs typeface="Roboto Mono"/>
                <a:sym typeface="Roboto Mono"/>
              </a:rPr>
              <a:t>test</a:t>
            </a:r>
            <a:r>
              <a:rPr lang="en" sz="1000">
                <a:solidFill>
                  <a:schemeClr val="dk1"/>
                </a:solidFill>
                <a:latin typeface="Roboto Mono"/>
                <a:ea typeface="Roboto Mono"/>
                <a:cs typeface="Roboto Mono"/>
                <a:sym typeface="Roboto Mono"/>
              </a:rPr>
              <a:t>.toString());</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372" name="Google Shape;372;p37"/>
          <p:cNvSpPr/>
          <p:nvPr/>
        </p:nvSpPr>
        <p:spPr>
          <a:xfrm>
            <a:off x="5954949" y="1338425"/>
            <a:ext cx="2521800" cy="31275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TEST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lang="en" sz="1000">
                <a:solidFill>
                  <a:srgbClr val="999999"/>
                </a:solidFill>
                <a:latin typeface="Roboto Mono"/>
                <a:ea typeface="Roboto Mono"/>
                <a:cs typeface="Roboto Mono"/>
                <a:sym typeface="Roboto Mono"/>
              </a:rPr>
              <a:t>// from project pdf:</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mymap&lt;int, int&gt; </a:t>
            </a:r>
            <a:r>
              <a:rPr b="1" lang="en" sz="1000">
                <a:solidFill>
                  <a:schemeClr val="dk1"/>
                </a:solidFill>
                <a:latin typeface="Roboto Mono"/>
                <a:ea typeface="Roboto Mono"/>
                <a:cs typeface="Roboto Mono"/>
                <a:sym typeface="Roboto Mono"/>
              </a:rPr>
              <a:t>test</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map&lt;int, int&gt; </a:t>
            </a:r>
            <a:r>
              <a:rPr b="1" lang="en" sz="1000">
                <a:solidFill>
                  <a:schemeClr val="dk1"/>
                </a:solidFill>
                <a:latin typeface="Roboto Mono"/>
                <a:ea typeface="Roboto Mono"/>
                <a:cs typeface="Roboto Mono"/>
                <a:sym typeface="Roboto Mono"/>
              </a:rPr>
              <a:t>correct</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int seed = 1000000;</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for(int i = 0; i &lt; 10000;</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i++)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rgbClr val="999999"/>
                </a:solidFill>
                <a:latin typeface="Roboto Mono"/>
                <a:ea typeface="Roboto Mono"/>
                <a:cs typeface="Roboto Mono"/>
                <a:sym typeface="Roboto Mono"/>
              </a:rPr>
              <a:t>	// randomize key and val</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int k = randInt(seed);</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int v = randInt(seed);</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b="1" lang="en" sz="1000">
                <a:solidFill>
                  <a:schemeClr val="dk1"/>
                </a:solidFill>
                <a:latin typeface="Roboto Mono"/>
                <a:ea typeface="Roboto Mono"/>
                <a:cs typeface="Roboto Mono"/>
                <a:sym typeface="Roboto Mono"/>
              </a:rPr>
              <a:t>test</a:t>
            </a:r>
            <a:r>
              <a:rPr lang="en" sz="1000">
                <a:solidFill>
                  <a:schemeClr val="dk1"/>
                </a:solidFill>
                <a:latin typeface="Roboto Mono"/>
                <a:ea typeface="Roboto Mono"/>
                <a:cs typeface="Roboto Mono"/>
                <a:sym typeface="Roboto Mono"/>
              </a:rPr>
              <a:t>.put(k, v);</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b="1" lang="en" sz="1000">
                <a:solidFill>
                  <a:schemeClr val="dk1"/>
                </a:solidFill>
                <a:latin typeface="Roboto Mono"/>
                <a:ea typeface="Roboto Mono"/>
                <a:cs typeface="Roboto Mono"/>
                <a:sym typeface="Roboto Mono"/>
              </a:rPr>
              <a:t>correct</a:t>
            </a:r>
            <a:r>
              <a:rPr lang="en" sz="1000">
                <a:solidFill>
                  <a:schemeClr val="dk1"/>
                </a:solidFill>
                <a:latin typeface="Roboto Mono"/>
                <a:ea typeface="Roboto Mono"/>
                <a:cs typeface="Roboto Mono"/>
                <a:sym typeface="Roboto Mono"/>
              </a:rPr>
              <a:t>[k] = v;</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EXPECT_EQ(</a:t>
            </a:r>
            <a:r>
              <a:rPr b="1" lang="en" sz="1000">
                <a:solidFill>
                  <a:schemeClr val="dk1"/>
                </a:solidFill>
                <a:latin typeface="Roboto Mono"/>
                <a:ea typeface="Roboto Mono"/>
                <a:cs typeface="Roboto Mono"/>
                <a:sym typeface="Roboto Mono"/>
              </a:rPr>
              <a:t>test</a:t>
            </a:r>
            <a:r>
              <a:rPr lang="en" sz="1000">
                <a:solidFill>
                  <a:schemeClr val="dk1"/>
                </a:solidFill>
                <a:latin typeface="Roboto Mono"/>
                <a:ea typeface="Roboto Mono"/>
                <a:cs typeface="Roboto Mono"/>
                <a:sym typeface="Roboto Mono"/>
              </a:rPr>
              <a:t>.size(),</a:t>
            </a:r>
            <a:endParaRPr sz="1000">
              <a:solidFill>
                <a:schemeClr val="dk1"/>
              </a:solidFill>
              <a:latin typeface="Roboto Mono"/>
              <a:ea typeface="Roboto Mono"/>
              <a:cs typeface="Roboto Mono"/>
              <a:sym typeface="Roboto Mono"/>
            </a:endParaRPr>
          </a:p>
          <a:p>
            <a:pPr indent="457200" lvl="0" marL="0" rtl="0" algn="just">
              <a:spcBef>
                <a:spcPts val="0"/>
              </a:spcBef>
              <a:spcAft>
                <a:spcPts val="0"/>
              </a:spcAft>
              <a:buClr>
                <a:schemeClr val="dk1"/>
              </a:buClr>
              <a:buSzPts val="1100"/>
              <a:buFont typeface="Arial"/>
              <a:buNone/>
            </a:pPr>
            <a:r>
              <a:rPr b="1" lang="en" sz="1000">
                <a:solidFill>
                  <a:schemeClr val="dk1"/>
                </a:solidFill>
                <a:latin typeface="Roboto Mono"/>
                <a:ea typeface="Roboto Mono"/>
                <a:cs typeface="Roboto Mono"/>
                <a:sym typeface="Roboto Mono"/>
              </a:rPr>
              <a:t>correct</a:t>
            </a:r>
            <a:r>
              <a:rPr lang="en" sz="1000">
                <a:solidFill>
                  <a:schemeClr val="dk1"/>
                </a:solidFill>
                <a:latin typeface="Roboto Mono"/>
                <a:ea typeface="Roboto Mono"/>
                <a:cs typeface="Roboto Mono"/>
                <a:sym typeface="Roboto Mono"/>
              </a:rPr>
              <a:t>.size());</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lang="en" sz="1000">
                <a:solidFill>
                  <a:srgbClr val="999999"/>
                </a:solidFill>
                <a:latin typeface="Roboto Mono"/>
                <a:ea typeface="Roboto Mono"/>
                <a:cs typeface="Roboto Mono"/>
                <a:sym typeface="Roboto Mono"/>
              </a:rPr>
              <a:t>// after this point test</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rgbClr val="999999"/>
                </a:solidFill>
                <a:latin typeface="Roboto Mono"/>
                <a:ea typeface="Roboto Mono"/>
                <a:cs typeface="Roboto Mono"/>
                <a:sym typeface="Roboto Mono"/>
              </a:rPr>
              <a:t>   // test inserts and string</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rgbClr val="999999"/>
                </a:solidFill>
                <a:latin typeface="Roboto Mono"/>
                <a:ea typeface="Roboto Mono"/>
                <a:cs typeface="Roboto Mono"/>
                <a:sym typeface="Roboto Mono"/>
              </a:rPr>
              <a:t>   // like in first 2 tests</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373" name="Google Shape;373;p37"/>
          <p:cNvSpPr/>
          <p:nvPr/>
        </p:nvSpPr>
        <p:spPr>
          <a:xfrm>
            <a:off x="6456612" y="4696575"/>
            <a:ext cx="1505031" cy="260776"/>
          </a:xfrm>
          <a:prstGeom prst="rect">
            <a:avLst/>
          </a:prstGeom>
        </p:spPr>
        <p:txBody>
          <a:bodyPr>
            <a:prstTxWarp prst="textPlain"/>
          </a:bodyPr>
          <a:lstStyle/>
          <a:p>
            <a:pPr lvl="0" algn="ctr"/>
            <a:r>
              <a:rPr b="1" i="1">
                <a:ln>
                  <a:noFill/>
                </a:ln>
                <a:solidFill>
                  <a:schemeClr val="lt1"/>
                </a:solidFill>
                <a:latin typeface="Barlow Semi Condensed"/>
              </a:rPr>
              <a:t>stress testing</a:t>
            </a:r>
          </a:p>
        </p:txBody>
      </p:sp>
      <p:sp>
        <p:nvSpPr>
          <p:cNvPr id="374" name="Google Shape;374;p37"/>
          <p:cNvSpPr/>
          <p:nvPr/>
        </p:nvSpPr>
        <p:spPr>
          <a:xfrm>
            <a:off x="3866225" y="4696575"/>
            <a:ext cx="1417174" cy="260776"/>
          </a:xfrm>
          <a:prstGeom prst="rect">
            <a:avLst/>
          </a:prstGeom>
        </p:spPr>
        <p:txBody>
          <a:bodyPr>
            <a:prstTxWarp prst="textPlain"/>
          </a:bodyPr>
          <a:lstStyle/>
          <a:p>
            <a:pPr lvl="0" algn="ctr"/>
            <a:r>
              <a:rPr b="1" i="1">
                <a:ln>
                  <a:noFill/>
                </a:ln>
                <a:solidFill>
                  <a:schemeClr val="lt1"/>
                </a:solidFill>
                <a:latin typeface="Barlow Semi Condensed"/>
              </a:rPr>
              <a:t>stringstream</a:t>
            </a:r>
          </a:p>
        </p:txBody>
      </p:sp>
      <p:sp>
        <p:nvSpPr>
          <p:cNvPr id="375" name="Google Shape;375;p37"/>
          <p:cNvSpPr/>
          <p:nvPr/>
        </p:nvSpPr>
        <p:spPr>
          <a:xfrm>
            <a:off x="1539112" y="4752813"/>
            <a:ext cx="764687" cy="148295"/>
          </a:xfrm>
          <a:prstGeom prst="rect">
            <a:avLst/>
          </a:prstGeom>
        </p:spPr>
        <p:txBody>
          <a:bodyPr>
            <a:prstTxWarp prst="textPlain"/>
          </a:bodyPr>
          <a:lstStyle/>
          <a:p>
            <a:pPr lvl="0" algn="ctr"/>
            <a:r>
              <a:rPr b="1" i="1">
                <a:ln>
                  <a:noFill/>
                </a:ln>
                <a:solidFill>
                  <a:schemeClr val="lt1"/>
                </a:solidFill>
                <a:latin typeface="Barlow Semi Condensed"/>
              </a:rPr>
              <a:t>access</a:t>
            </a:r>
          </a:p>
        </p:txBody>
      </p:sp>
      <p:sp>
        <p:nvSpPr>
          <p:cNvPr id="376" name="Google Shape;376;p37"/>
          <p:cNvSpPr/>
          <p:nvPr/>
        </p:nvSpPr>
        <p:spPr>
          <a:xfrm>
            <a:off x="1217450" y="4254963"/>
            <a:ext cx="6728146" cy="441613"/>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solidFill>
                  <a:srgbClr val="FFFFFF"/>
                </a:solidFill>
                <a:latin typeface="Barlow Semi Condensed"/>
              </a:rPr>
              <a:t>COPY-PASTING WON'T WORK</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80" name="Shape 380"/>
        <p:cNvGrpSpPr/>
        <p:nvPr/>
      </p:nvGrpSpPr>
      <p:grpSpPr>
        <a:xfrm>
          <a:off x="0" y="0"/>
          <a:ext cx="0" cy="0"/>
          <a:chOff x="0" y="0"/>
          <a:chExt cx="0" cy="0"/>
        </a:xfrm>
      </p:grpSpPr>
      <p:sp>
        <p:nvSpPr>
          <p:cNvPr id="381" name="Google Shape;381;p38"/>
          <p:cNvSpPr/>
          <p:nvPr/>
        </p:nvSpPr>
        <p:spPr>
          <a:xfrm>
            <a:off x="370900" y="276425"/>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82" name="Google Shape;382;p38"/>
          <p:cNvSpPr/>
          <p:nvPr/>
        </p:nvSpPr>
        <p:spPr>
          <a:xfrm>
            <a:off x="2218726" y="197225"/>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383" name="Google Shape;383;p38"/>
          <p:cNvSpPr/>
          <p:nvPr/>
        </p:nvSpPr>
        <p:spPr>
          <a:xfrm>
            <a:off x="3106338" y="335813"/>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384" name="Google Shape;384;p38"/>
          <p:cNvSpPr/>
          <p:nvPr/>
        </p:nvSpPr>
        <p:spPr>
          <a:xfrm>
            <a:off x="4186063" y="266512"/>
            <a:ext cx="159516"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a:t>
            </a:r>
          </a:p>
        </p:txBody>
      </p:sp>
      <p:sp>
        <p:nvSpPr>
          <p:cNvPr id="385" name="Google Shape;385;p38"/>
          <p:cNvSpPr/>
          <p:nvPr/>
        </p:nvSpPr>
        <p:spPr>
          <a:xfrm>
            <a:off x="4670313" y="33335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386" name="Google Shape;386;p38"/>
          <p:cNvSpPr/>
          <p:nvPr/>
        </p:nvSpPr>
        <p:spPr>
          <a:xfrm>
            <a:off x="5750038" y="264050"/>
            <a:ext cx="287621"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3</a:t>
            </a:r>
          </a:p>
        </p:txBody>
      </p:sp>
      <p:sp>
        <p:nvSpPr>
          <p:cNvPr id="387" name="Google Shape;387;p38"/>
          <p:cNvSpPr/>
          <p:nvPr/>
        </p:nvSpPr>
        <p:spPr>
          <a:xfrm>
            <a:off x="2519925" y="10792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 Default Constructor</a:t>
            </a:r>
            <a:endParaRPr sz="1000">
              <a:latin typeface="Roboto Mono"/>
              <a:ea typeface="Roboto Mono"/>
              <a:cs typeface="Roboto Mono"/>
              <a:sym typeface="Roboto Mono"/>
            </a:endParaRPr>
          </a:p>
        </p:txBody>
      </p:sp>
      <p:sp>
        <p:nvSpPr>
          <p:cNvPr id="388" name="Google Shape;388;p38"/>
          <p:cNvSpPr/>
          <p:nvPr/>
        </p:nvSpPr>
        <p:spPr>
          <a:xfrm>
            <a:off x="4639850" y="1079263"/>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Size()</a:t>
            </a:r>
            <a:endParaRPr sz="1000">
              <a:latin typeface="Roboto Mono"/>
              <a:ea typeface="Roboto Mono"/>
              <a:cs typeface="Roboto Mono"/>
              <a:sym typeface="Roboto Mono"/>
            </a:endParaRPr>
          </a:p>
        </p:txBody>
      </p:sp>
      <p:sp>
        <p:nvSpPr>
          <p:cNvPr id="389" name="Google Shape;389;p38"/>
          <p:cNvSpPr/>
          <p:nvPr/>
        </p:nvSpPr>
        <p:spPr>
          <a:xfrm>
            <a:off x="2372248" y="4105899"/>
            <a:ext cx="4399502" cy="382856"/>
          </a:xfrm>
          <a:prstGeom prst="rect">
            <a:avLst/>
          </a:prstGeom>
        </p:spPr>
        <p:txBody>
          <a:bodyPr>
            <a:prstTxWarp prst="textPlain"/>
          </a:bodyPr>
          <a:lstStyle/>
          <a:p>
            <a:pPr lvl="0" algn="ctr"/>
            <a:r>
              <a:rPr b="1" i="1">
                <a:ln>
                  <a:noFill/>
                </a:ln>
                <a:solidFill>
                  <a:srgbClr val="FFFFFF"/>
                </a:solidFill>
                <a:latin typeface="Barlow Semi Condensed"/>
              </a:rPr>
              <a:t>YOU KNOW THE DRILL</a:t>
            </a:r>
          </a:p>
        </p:txBody>
      </p:sp>
      <p:sp>
        <p:nvSpPr>
          <p:cNvPr id="390" name="Google Shape;390;p38"/>
          <p:cNvSpPr/>
          <p:nvPr/>
        </p:nvSpPr>
        <p:spPr>
          <a:xfrm>
            <a:off x="2555550" y="1785375"/>
            <a:ext cx="4032900" cy="2195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b="1" lang="en" sz="1000">
                <a:solidFill>
                  <a:srgbClr val="9B2393"/>
                </a:solidFill>
                <a:latin typeface="Roboto Mono"/>
                <a:ea typeface="Roboto Mono"/>
                <a:cs typeface="Roboto Mono"/>
                <a:sym typeface="Roboto Mono"/>
              </a:rPr>
              <a:t>struct</a:t>
            </a:r>
            <a:r>
              <a:rPr lang="en" sz="1000">
                <a:solidFill>
                  <a:srgbClr val="9B2393"/>
                </a:solidFill>
                <a:latin typeface="Roboto Mono"/>
                <a:ea typeface="Roboto Mono"/>
                <a:cs typeface="Roboto Mono"/>
                <a:sym typeface="Roboto Mono"/>
              </a:rPr>
              <a:t> </a:t>
            </a:r>
            <a:r>
              <a:rPr lang="en" sz="1000">
                <a:solidFill>
                  <a:srgbClr val="0B4F79"/>
                </a:solidFill>
                <a:latin typeface="Roboto Mono"/>
                <a:ea typeface="Roboto Mono"/>
                <a:cs typeface="Roboto Mono"/>
                <a:sym typeface="Roboto Mono"/>
              </a:rPr>
              <a:t>NODE</a:t>
            </a:r>
            <a:r>
              <a:rPr lang="en" sz="1000">
                <a:solidFill>
                  <a:srgbClr val="9B2393"/>
                </a:solidFill>
                <a:latin typeface="Roboto Mono"/>
                <a:ea typeface="Roboto Mono"/>
                <a:cs typeface="Roboto Mono"/>
                <a:sym typeface="Roboto Mono"/>
              </a:rPr>
              <a:t> {</a:t>
            </a:r>
            <a:endParaRPr sz="1000">
              <a:solidFill>
                <a:srgbClr val="9B2393"/>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keyType key;  </a:t>
            </a:r>
            <a:r>
              <a:rPr lang="en" sz="1000">
                <a:solidFill>
                  <a:srgbClr val="5D6C79"/>
                </a:solidFill>
                <a:latin typeface="Roboto Mono"/>
                <a:ea typeface="Roboto Mono"/>
                <a:cs typeface="Roboto Mono"/>
                <a:sym typeface="Roboto Mono"/>
              </a:rPr>
              <a:t>// used to build BST</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valueType value;  </a:t>
            </a:r>
            <a:r>
              <a:rPr lang="en" sz="1000">
                <a:solidFill>
                  <a:srgbClr val="5D6C79"/>
                </a:solidFill>
                <a:latin typeface="Roboto Mono"/>
                <a:ea typeface="Roboto Mono"/>
                <a:cs typeface="Roboto Mono"/>
                <a:sym typeface="Roboto Mono"/>
              </a:rPr>
              <a:t>// stored data for the map</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    NODE* left;  // links to left child</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    NODE* right;  // links to right child</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    </a:t>
            </a:r>
            <a:r>
              <a:rPr b="1" lang="en" sz="1000">
                <a:solidFill>
                  <a:srgbClr val="9B2393"/>
                </a:solidFill>
                <a:latin typeface="Roboto Mono"/>
                <a:ea typeface="Roboto Mono"/>
                <a:cs typeface="Roboto Mono"/>
                <a:sym typeface="Roboto Mono"/>
              </a:rPr>
              <a:t>int</a:t>
            </a:r>
            <a:r>
              <a:rPr lang="en" sz="1000">
                <a:solidFill>
                  <a:srgbClr val="5D6C79"/>
                </a:solidFill>
                <a:latin typeface="Roboto Mono"/>
                <a:ea typeface="Roboto Mono"/>
                <a:cs typeface="Roboto Mono"/>
                <a:sym typeface="Roboto Mono"/>
              </a:rPr>
              <a:t> nL;  // number of nodes in left subtree</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    </a:t>
            </a:r>
            <a:r>
              <a:rPr b="1" lang="en" sz="1000">
                <a:solidFill>
                  <a:srgbClr val="9B2393"/>
                </a:solidFill>
                <a:latin typeface="Roboto Mono"/>
                <a:ea typeface="Roboto Mono"/>
                <a:cs typeface="Roboto Mono"/>
                <a:sym typeface="Roboto Mono"/>
              </a:rPr>
              <a:t>int</a:t>
            </a:r>
            <a:r>
              <a:rPr lang="en" sz="1000">
                <a:solidFill>
                  <a:srgbClr val="5D6C79"/>
                </a:solidFill>
                <a:latin typeface="Roboto Mono"/>
                <a:ea typeface="Roboto Mono"/>
                <a:cs typeface="Roboto Mono"/>
                <a:sym typeface="Roboto Mono"/>
              </a:rPr>
              <a:t> nR;  // number of nodes in right subtree</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b="1" lang="en" sz="1000">
                <a:solidFill>
                  <a:srgbClr val="9B2393"/>
                </a:solidFill>
                <a:latin typeface="Roboto Mono"/>
                <a:ea typeface="Roboto Mono"/>
                <a:cs typeface="Roboto Mono"/>
                <a:sym typeface="Roboto Mono"/>
              </a:rPr>
              <a:t>bool</a:t>
            </a:r>
            <a:r>
              <a:rPr lang="en" sz="1000">
                <a:solidFill>
                  <a:schemeClr val="dk1"/>
                </a:solidFill>
                <a:latin typeface="Roboto Mono"/>
                <a:ea typeface="Roboto Mono"/>
                <a:cs typeface="Roboto Mono"/>
                <a:sym typeface="Roboto Mono"/>
              </a:rPr>
              <a:t> isThreaded;</a:t>
            </a:r>
            <a:endParaRPr sz="10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l">
              <a:lnSpc>
                <a:spcPct val="115000"/>
              </a:lnSpc>
              <a:spcBef>
                <a:spcPts val="0"/>
              </a:spcBef>
              <a:spcAft>
                <a:spcPts val="0"/>
              </a:spcAft>
              <a:buClr>
                <a:schemeClr val="dk1"/>
              </a:buClr>
              <a:buSzPts val="1100"/>
              <a:buFont typeface="Arial"/>
              <a:buNone/>
            </a:pPr>
            <a:r>
              <a:rPr lang="en" sz="1000">
                <a:solidFill>
                  <a:srgbClr val="5D6C79"/>
                </a:solidFill>
                <a:latin typeface="Roboto Mono"/>
                <a:ea typeface="Roboto Mono"/>
                <a:cs typeface="Roboto Mono"/>
                <a:sym typeface="Roboto Mono"/>
              </a:rPr>
              <a:t>NODE* </a:t>
            </a:r>
            <a:r>
              <a:rPr lang="en" sz="1000">
                <a:solidFill>
                  <a:srgbClr val="5D6C79"/>
                </a:solidFill>
                <a:highlight>
                  <a:srgbClr val="F4CCCC"/>
                </a:highlight>
                <a:latin typeface="Roboto Mono"/>
                <a:ea typeface="Roboto Mono"/>
                <a:cs typeface="Roboto Mono"/>
                <a:sym typeface="Roboto Mono"/>
              </a:rPr>
              <a:t>root</a:t>
            </a:r>
            <a:r>
              <a:rPr lang="en" sz="1000">
                <a:solidFill>
                  <a:srgbClr val="5D6C79"/>
                </a:solidFill>
                <a:latin typeface="Roboto Mono"/>
                <a:ea typeface="Roboto Mono"/>
                <a:cs typeface="Roboto Mono"/>
                <a:sym typeface="Roboto Mono"/>
              </a:rPr>
              <a:t>;  // pointer to root node of the BST</a:t>
            </a:r>
            <a:endParaRPr sz="1000">
              <a:solidFill>
                <a:srgbClr val="5D6C79"/>
              </a:solidFill>
              <a:latin typeface="Roboto Mono"/>
              <a:ea typeface="Roboto Mono"/>
              <a:cs typeface="Roboto Mono"/>
              <a:sym typeface="Roboto Mono"/>
            </a:endParaRPr>
          </a:p>
          <a:p>
            <a:pPr indent="0" lvl="0" marL="0" rtl="0" algn="l">
              <a:lnSpc>
                <a:spcPct val="115000"/>
              </a:lnSpc>
              <a:spcBef>
                <a:spcPts val="0"/>
              </a:spcBef>
              <a:spcAft>
                <a:spcPts val="0"/>
              </a:spcAft>
              <a:buNone/>
            </a:pPr>
            <a:r>
              <a:rPr b="1" lang="en" sz="1000">
                <a:solidFill>
                  <a:srgbClr val="9B2393"/>
                </a:solidFill>
                <a:latin typeface="Roboto Mono"/>
                <a:ea typeface="Roboto Mono"/>
                <a:cs typeface="Roboto Mono"/>
                <a:sym typeface="Roboto Mono"/>
              </a:rPr>
              <a:t>int</a:t>
            </a:r>
            <a:r>
              <a:rPr lang="en" sz="1000">
                <a:solidFill>
                  <a:srgbClr val="5D6C79"/>
                </a:solidFill>
                <a:latin typeface="Roboto Mono"/>
                <a:ea typeface="Roboto Mono"/>
                <a:cs typeface="Roboto Mono"/>
                <a:sym typeface="Roboto Mono"/>
              </a:rPr>
              <a:t> </a:t>
            </a:r>
            <a:r>
              <a:rPr lang="en" sz="1000">
                <a:solidFill>
                  <a:srgbClr val="5D6C79"/>
                </a:solidFill>
                <a:highlight>
                  <a:srgbClr val="F4CCCC"/>
                </a:highlight>
                <a:latin typeface="Roboto Mono"/>
                <a:ea typeface="Roboto Mono"/>
                <a:cs typeface="Roboto Mono"/>
                <a:sym typeface="Roboto Mono"/>
              </a:rPr>
              <a:t>size</a:t>
            </a:r>
            <a:r>
              <a:rPr lang="en" sz="1000">
                <a:solidFill>
                  <a:srgbClr val="5D6C79"/>
                </a:solidFill>
                <a:latin typeface="Roboto Mono"/>
                <a:ea typeface="Roboto Mono"/>
                <a:cs typeface="Roboto Mono"/>
                <a:sym typeface="Roboto Mono"/>
              </a:rPr>
              <a:t>;  // # of key/value pairs in the mymap</a:t>
            </a:r>
            <a:endParaRPr sz="1000">
              <a:latin typeface="Roboto Mono"/>
              <a:ea typeface="Roboto Mono"/>
              <a:cs typeface="Roboto Mono"/>
              <a:sym typeface="Roboto Mono"/>
            </a:endParaRPr>
          </a:p>
        </p:txBody>
      </p:sp>
      <p:sp>
        <p:nvSpPr>
          <p:cNvPr id="391" name="Google Shape;391;p38">
            <a:hlinkClick r:id="rId3"/>
          </p:cNvPr>
          <p:cNvSpPr/>
          <p:nvPr/>
        </p:nvSpPr>
        <p:spPr>
          <a:xfrm>
            <a:off x="7745900" y="208325"/>
            <a:ext cx="674400" cy="30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chemeClr val="lt1"/>
                </a:solidFill>
                <a:latin typeface="Roboto Mono"/>
                <a:ea typeface="Roboto Mono"/>
                <a:cs typeface="Roboto Mono"/>
                <a:sym typeface="Roboto Mono"/>
                <a:hlinkClick r:id="rId4">
                  <a:extLst>
                    <a:ext uri="{A12FA001-AC4F-418D-AE19-62706E023703}">
                      <ahyp:hlinkClr val="tx"/>
                    </a:ext>
                  </a:extLst>
                </a:hlinkClick>
              </a:rPr>
              <a:t>BST</a:t>
            </a:r>
            <a:endParaRPr sz="1000">
              <a:solidFill>
                <a:schemeClr val="lt1"/>
              </a:solidFill>
              <a:latin typeface="Roboto Mono"/>
              <a:ea typeface="Roboto Mono"/>
              <a:cs typeface="Roboto Mono"/>
              <a:sym typeface="Roboto Mono"/>
            </a:endParaRPr>
          </a:p>
        </p:txBody>
      </p:sp>
      <p:pic>
        <p:nvPicPr>
          <p:cNvPr id="392" name="Google Shape;392;p38"/>
          <p:cNvPicPr preferRelativeResize="0"/>
          <p:nvPr/>
        </p:nvPicPr>
        <p:blipFill>
          <a:blip r:embed="rId5">
            <a:alphaModFix/>
          </a:blip>
          <a:stretch>
            <a:fillRect/>
          </a:stretch>
        </p:blipFill>
        <p:spPr>
          <a:xfrm>
            <a:off x="8508075" y="197214"/>
            <a:ext cx="238641" cy="3299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396" name="Shape 396"/>
        <p:cNvGrpSpPr/>
        <p:nvPr/>
      </p:nvGrpSpPr>
      <p:grpSpPr>
        <a:xfrm>
          <a:off x="0" y="0"/>
          <a:ext cx="0" cy="0"/>
          <a:chOff x="0" y="0"/>
          <a:chExt cx="0" cy="0"/>
        </a:xfrm>
      </p:grpSpPr>
      <p:sp>
        <p:nvSpPr>
          <p:cNvPr id="397" name="Google Shape;397;p39"/>
          <p:cNvSpPr/>
          <p:nvPr/>
        </p:nvSpPr>
        <p:spPr>
          <a:xfrm>
            <a:off x="370900" y="276425"/>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398" name="Google Shape;398;p39"/>
          <p:cNvSpPr/>
          <p:nvPr/>
        </p:nvSpPr>
        <p:spPr>
          <a:xfrm>
            <a:off x="2218726" y="197225"/>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399" name="Google Shape;399;p39"/>
          <p:cNvSpPr/>
          <p:nvPr/>
        </p:nvSpPr>
        <p:spPr>
          <a:xfrm>
            <a:off x="3030750" y="1139750"/>
            <a:ext cx="30825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Inserting a new node into the Binary Search Tree (BST)</a:t>
            </a:r>
            <a:endParaRPr b="1" sz="1000">
              <a:solidFill>
                <a:schemeClr val="lt1"/>
              </a:solidFill>
              <a:latin typeface="Barlow Semi Condensed"/>
              <a:ea typeface="Barlow Semi Condensed"/>
              <a:cs typeface="Barlow Semi Condensed"/>
              <a:sym typeface="Barlow Semi Condensed"/>
            </a:endParaRPr>
          </a:p>
        </p:txBody>
      </p:sp>
      <p:sp>
        <p:nvSpPr>
          <p:cNvPr id="400" name="Google Shape;400;p39"/>
          <p:cNvSpPr/>
          <p:nvPr/>
        </p:nvSpPr>
        <p:spPr>
          <a:xfrm>
            <a:off x="792550" y="1312650"/>
            <a:ext cx="1125900" cy="245100"/>
          </a:xfrm>
          <a:prstGeom prst="roundRect">
            <a:avLst>
              <a:gd fmla="val 16667" name="adj"/>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Considerations</a:t>
            </a:r>
            <a:endParaRPr b="1" sz="1000">
              <a:solidFill>
                <a:schemeClr val="lt1"/>
              </a:solidFill>
              <a:latin typeface="Barlow Semi Condensed"/>
              <a:ea typeface="Barlow Semi Condensed"/>
              <a:cs typeface="Barlow Semi Condensed"/>
              <a:sym typeface="Barlow Semi Condensed"/>
            </a:endParaRPr>
          </a:p>
        </p:txBody>
      </p:sp>
      <p:sp>
        <p:nvSpPr>
          <p:cNvPr id="401" name="Google Shape;401;p39"/>
          <p:cNvSpPr/>
          <p:nvPr/>
        </p:nvSpPr>
        <p:spPr>
          <a:xfrm>
            <a:off x="3886175" y="333363"/>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402" name="Google Shape;402;p39"/>
          <p:cNvSpPr/>
          <p:nvPr/>
        </p:nvSpPr>
        <p:spPr>
          <a:xfrm>
            <a:off x="4965900" y="264063"/>
            <a:ext cx="291932"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2</a:t>
            </a:r>
          </a:p>
        </p:txBody>
      </p:sp>
      <p:sp>
        <p:nvSpPr>
          <p:cNvPr id="403" name="Google Shape;403;p39"/>
          <p:cNvSpPr/>
          <p:nvPr/>
        </p:nvSpPr>
        <p:spPr>
          <a:xfrm>
            <a:off x="464050" y="1614525"/>
            <a:ext cx="1782900" cy="24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Barlow Semi Condensed"/>
                <a:ea typeface="Barlow Semi Condensed"/>
                <a:cs typeface="Barlow Semi Condensed"/>
                <a:sym typeface="Barlow Semi Condensed"/>
              </a:rPr>
              <a:t>All nodes added are leaves</a:t>
            </a:r>
            <a:endParaRPr b="1" sz="1000">
              <a:solidFill>
                <a:schemeClr val="dk1"/>
              </a:solidFill>
              <a:latin typeface="Barlow Semi Condensed"/>
              <a:ea typeface="Barlow Semi Condensed"/>
              <a:cs typeface="Barlow Semi Condensed"/>
              <a:sym typeface="Barlow Semi Condensed"/>
            </a:endParaRPr>
          </a:p>
        </p:txBody>
      </p:sp>
      <p:sp>
        <p:nvSpPr>
          <p:cNvPr id="404" name="Google Shape;404;p39"/>
          <p:cNvSpPr/>
          <p:nvPr/>
        </p:nvSpPr>
        <p:spPr>
          <a:xfrm>
            <a:off x="464050" y="1916400"/>
            <a:ext cx="1782900" cy="24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Barlow Semi Condensed"/>
                <a:ea typeface="Barlow Semi Condensed"/>
                <a:cs typeface="Barlow Semi Condensed"/>
                <a:sym typeface="Barlow Semi Condensed"/>
              </a:rPr>
              <a:t>If keys equal, update value</a:t>
            </a:r>
            <a:endParaRPr b="1" sz="1000">
              <a:solidFill>
                <a:schemeClr val="dk1"/>
              </a:solidFill>
              <a:latin typeface="Barlow Semi Condensed"/>
              <a:ea typeface="Barlow Semi Condensed"/>
              <a:cs typeface="Barlow Semi Condensed"/>
              <a:sym typeface="Barlow Semi Condensed"/>
            </a:endParaRPr>
          </a:p>
        </p:txBody>
      </p:sp>
      <p:sp>
        <p:nvSpPr>
          <p:cNvPr id="405" name="Google Shape;405;p39"/>
          <p:cNvSpPr/>
          <p:nvPr/>
        </p:nvSpPr>
        <p:spPr>
          <a:xfrm>
            <a:off x="464050" y="2218275"/>
            <a:ext cx="1782900" cy="24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Barlow Semi Condensed"/>
                <a:ea typeface="Barlow Semi Condensed"/>
                <a:cs typeface="Barlow Semi Condensed"/>
                <a:sym typeface="Barlow Semi Condensed"/>
              </a:rPr>
              <a:t>A </a:t>
            </a:r>
            <a:r>
              <a:rPr b="1" lang="en" sz="1000">
                <a:solidFill>
                  <a:schemeClr val="dk1"/>
                </a:solidFill>
                <a:latin typeface="Roboto Mono"/>
                <a:ea typeface="Roboto Mono"/>
                <a:cs typeface="Roboto Mono"/>
                <a:sym typeface="Roboto Mono"/>
              </a:rPr>
              <a:t>prev</a:t>
            </a:r>
            <a:r>
              <a:rPr b="1" lang="en" sz="1000">
                <a:solidFill>
                  <a:schemeClr val="dk1"/>
                </a:solidFill>
                <a:latin typeface="Barlow Semi Condensed"/>
                <a:ea typeface="Barlow Semi Condensed"/>
                <a:cs typeface="Barlow Semi Condensed"/>
                <a:sym typeface="Barlow Semi Condensed"/>
              </a:rPr>
              <a:t> pointer to link</a:t>
            </a:r>
            <a:endParaRPr b="1" sz="1000">
              <a:solidFill>
                <a:schemeClr val="dk1"/>
              </a:solidFill>
              <a:latin typeface="Barlow Semi Condensed"/>
              <a:ea typeface="Barlow Semi Condensed"/>
              <a:cs typeface="Barlow Semi Condensed"/>
              <a:sym typeface="Barlow Semi Condensed"/>
            </a:endParaRPr>
          </a:p>
        </p:txBody>
      </p:sp>
      <p:sp>
        <p:nvSpPr>
          <p:cNvPr id="406" name="Google Shape;406;p39"/>
          <p:cNvSpPr/>
          <p:nvPr/>
        </p:nvSpPr>
        <p:spPr>
          <a:xfrm>
            <a:off x="464050" y="2520150"/>
            <a:ext cx="1782900" cy="245100"/>
          </a:xfrm>
          <a:prstGeom prst="roundRect">
            <a:avLst>
              <a:gd fmla="val 16667" name="adj"/>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Barlow Semi Condensed"/>
                <a:ea typeface="Barlow Semi Condensed"/>
                <a:cs typeface="Barlow Semi Condensed"/>
                <a:sym typeface="Barlow Semi Condensed"/>
              </a:rPr>
              <a:t>Increment </a:t>
            </a:r>
            <a:r>
              <a:rPr b="1" lang="en" sz="1000">
                <a:solidFill>
                  <a:schemeClr val="dk1"/>
                </a:solidFill>
                <a:latin typeface="Roboto Mono"/>
                <a:ea typeface="Roboto Mono"/>
                <a:cs typeface="Roboto Mono"/>
                <a:sym typeface="Roboto Mono"/>
              </a:rPr>
              <a:t>size</a:t>
            </a:r>
            <a:endParaRPr b="1" sz="1000">
              <a:solidFill>
                <a:schemeClr val="dk1"/>
              </a:solidFill>
              <a:latin typeface="Roboto Mono"/>
              <a:ea typeface="Roboto Mono"/>
              <a:cs typeface="Roboto Mono"/>
              <a:sym typeface="Roboto Mono"/>
            </a:endParaRPr>
          </a:p>
        </p:txBody>
      </p:sp>
      <p:sp>
        <p:nvSpPr>
          <p:cNvPr id="407" name="Google Shape;407;p39"/>
          <p:cNvSpPr/>
          <p:nvPr/>
        </p:nvSpPr>
        <p:spPr>
          <a:xfrm>
            <a:off x="3030750" y="1614516"/>
            <a:ext cx="30825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Create a new node, initialize values</a:t>
            </a:r>
            <a:endParaRPr b="1" sz="1000">
              <a:solidFill>
                <a:schemeClr val="lt1"/>
              </a:solidFill>
              <a:latin typeface="Barlow Semi Condensed"/>
              <a:ea typeface="Barlow Semi Condensed"/>
              <a:cs typeface="Barlow Semi Condensed"/>
              <a:sym typeface="Barlow Semi Condensed"/>
            </a:endParaRPr>
          </a:p>
        </p:txBody>
      </p:sp>
      <p:sp>
        <p:nvSpPr>
          <p:cNvPr id="408" name="Google Shape;408;p39"/>
          <p:cNvSpPr/>
          <p:nvPr/>
        </p:nvSpPr>
        <p:spPr>
          <a:xfrm>
            <a:off x="3030750" y="1916393"/>
            <a:ext cx="30825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With traversal pointers, move through the BST</a:t>
            </a:r>
            <a:endParaRPr b="1" sz="1000">
              <a:solidFill>
                <a:schemeClr val="lt1"/>
              </a:solidFill>
              <a:latin typeface="Barlow Semi Condensed"/>
              <a:ea typeface="Barlow Semi Condensed"/>
              <a:cs typeface="Barlow Semi Condensed"/>
              <a:sym typeface="Barlow Semi Condensed"/>
            </a:endParaRPr>
          </a:p>
        </p:txBody>
      </p:sp>
      <p:sp>
        <p:nvSpPr>
          <p:cNvPr id="409" name="Google Shape;409;p39"/>
          <p:cNvSpPr/>
          <p:nvPr/>
        </p:nvSpPr>
        <p:spPr>
          <a:xfrm>
            <a:off x="3030750" y="2218271"/>
            <a:ext cx="30825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Compare the keys between the current and new nodes</a:t>
            </a:r>
            <a:endParaRPr b="1" sz="1000">
              <a:solidFill>
                <a:schemeClr val="lt1"/>
              </a:solidFill>
              <a:latin typeface="Barlow Semi Condensed"/>
              <a:ea typeface="Barlow Semi Condensed"/>
              <a:cs typeface="Barlow Semi Condensed"/>
              <a:sym typeface="Barlow Semi Condensed"/>
            </a:endParaRPr>
          </a:p>
        </p:txBody>
      </p:sp>
      <p:sp>
        <p:nvSpPr>
          <p:cNvPr id="410" name="Google Shape;410;p39"/>
          <p:cNvSpPr/>
          <p:nvPr/>
        </p:nvSpPr>
        <p:spPr>
          <a:xfrm>
            <a:off x="3030750" y="2520148"/>
            <a:ext cx="30825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When you’ve hit a leaf, link the tree to the new node</a:t>
            </a:r>
            <a:endParaRPr b="1" sz="1000">
              <a:solidFill>
                <a:schemeClr val="lt1"/>
              </a:solidFill>
              <a:latin typeface="Barlow Semi Condensed"/>
              <a:ea typeface="Barlow Semi Condensed"/>
              <a:cs typeface="Barlow Semi Condensed"/>
              <a:sym typeface="Barlow Semi Condensed"/>
            </a:endParaRPr>
          </a:p>
        </p:txBody>
      </p:sp>
      <p:pic>
        <p:nvPicPr>
          <p:cNvPr id="411" name="Google Shape;411;p39"/>
          <p:cNvPicPr preferRelativeResize="0"/>
          <p:nvPr/>
        </p:nvPicPr>
        <p:blipFill rotWithShape="1">
          <a:blip r:embed="rId3">
            <a:alphaModFix/>
          </a:blip>
          <a:srcRect b="59465" l="10755" r="68776" t="17282"/>
          <a:stretch/>
        </p:blipFill>
        <p:spPr>
          <a:xfrm>
            <a:off x="1367725" y="3236383"/>
            <a:ext cx="1314678" cy="1493504"/>
          </a:xfrm>
          <a:prstGeom prst="rect">
            <a:avLst/>
          </a:prstGeom>
          <a:noFill/>
          <a:ln>
            <a:noFill/>
          </a:ln>
        </p:spPr>
      </p:pic>
      <p:pic>
        <p:nvPicPr>
          <p:cNvPr id="412" name="Google Shape;412;p39"/>
          <p:cNvPicPr preferRelativeResize="0"/>
          <p:nvPr/>
        </p:nvPicPr>
        <p:blipFill rotWithShape="1">
          <a:blip r:embed="rId3">
            <a:alphaModFix/>
          </a:blip>
          <a:srcRect b="55678" l="35270" r="45767" t="17082"/>
          <a:stretch/>
        </p:blipFill>
        <p:spPr>
          <a:xfrm>
            <a:off x="2926969" y="3117131"/>
            <a:ext cx="1218012" cy="1749663"/>
          </a:xfrm>
          <a:prstGeom prst="rect">
            <a:avLst/>
          </a:prstGeom>
          <a:noFill/>
          <a:ln>
            <a:noFill/>
          </a:ln>
        </p:spPr>
      </p:pic>
      <p:pic>
        <p:nvPicPr>
          <p:cNvPr id="413" name="Google Shape;413;p39"/>
          <p:cNvPicPr preferRelativeResize="0"/>
          <p:nvPr/>
        </p:nvPicPr>
        <p:blipFill rotWithShape="1">
          <a:blip r:embed="rId3">
            <a:alphaModFix/>
          </a:blip>
          <a:srcRect b="54742" l="65423" r="13415" t="17218"/>
          <a:stretch/>
        </p:blipFill>
        <p:spPr>
          <a:xfrm>
            <a:off x="4445421" y="3082640"/>
            <a:ext cx="1359181" cy="1800950"/>
          </a:xfrm>
          <a:prstGeom prst="rect">
            <a:avLst/>
          </a:prstGeom>
          <a:noFill/>
          <a:ln>
            <a:noFill/>
          </a:ln>
        </p:spPr>
      </p:pic>
      <p:sp>
        <p:nvSpPr>
          <p:cNvPr id="414" name="Google Shape;414;p39"/>
          <p:cNvSpPr/>
          <p:nvPr/>
        </p:nvSpPr>
        <p:spPr>
          <a:xfrm>
            <a:off x="6818925" y="1257675"/>
            <a:ext cx="1927800" cy="2166300"/>
          </a:xfrm>
          <a:prstGeom prst="roundRect">
            <a:avLst>
              <a:gd fmla="val 5434" name="adj"/>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39"/>
          <p:cNvSpPr/>
          <p:nvPr/>
        </p:nvSpPr>
        <p:spPr>
          <a:xfrm>
            <a:off x="6985425" y="1804650"/>
            <a:ext cx="1594800" cy="14850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FFFFF"/>
                </a:solidFill>
                <a:latin typeface="Roboto Mono"/>
                <a:ea typeface="Roboto Mono"/>
                <a:cs typeface="Roboto Mono"/>
                <a:sym typeface="Roboto Mono"/>
              </a:rPr>
              <a:t>keyType key;       valueType value;</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FFFF"/>
                </a:solidFill>
                <a:latin typeface="Roboto Mono"/>
                <a:ea typeface="Roboto Mono"/>
                <a:cs typeface="Roboto Mono"/>
                <a:sym typeface="Roboto Mono"/>
              </a:rPr>
              <a:t>NODE* left</a:t>
            </a:r>
            <a:r>
              <a:rPr lang="en" sz="1100">
                <a:solidFill>
                  <a:srgbClr val="FFFFFF"/>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FFFFFF"/>
                </a:solidFill>
                <a:latin typeface="Roboto Mono"/>
                <a:ea typeface="Roboto Mono"/>
                <a:cs typeface="Roboto Mono"/>
                <a:sym typeface="Roboto Mono"/>
              </a:rPr>
              <a:t>NODE* right;</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FFFFFF"/>
                </a:solidFill>
                <a:latin typeface="Roboto Mono"/>
                <a:ea typeface="Roboto Mono"/>
                <a:cs typeface="Roboto Mono"/>
                <a:sym typeface="Roboto Mono"/>
              </a:rPr>
              <a:t>int nL;</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FFFFFF"/>
                </a:solidFill>
                <a:latin typeface="Roboto Mono"/>
                <a:ea typeface="Roboto Mono"/>
                <a:cs typeface="Roboto Mono"/>
                <a:sym typeface="Roboto Mono"/>
              </a:rPr>
              <a:t>int nR;</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FFFF"/>
                </a:solidFill>
                <a:latin typeface="Roboto Mono"/>
                <a:ea typeface="Roboto Mono"/>
                <a:cs typeface="Roboto Mono"/>
                <a:sym typeface="Roboto Mono"/>
              </a:rPr>
              <a:t>bool isThreaded;</a:t>
            </a:r>
            <a:endParaRPr sz="1100">
              <a:solidFill>
                <a:srgbClr val="FFFFFF"/>
              </a:solidFill>
              <a:latin typeface="Roboto Mono"/>
              <a:ea typeface="Roboto Mono"/>
              <a:cs typeface="Roboto Mono"/>
              <a:sym typeface="Roboto Mono"/>
            </a:endParaRPr>
          </a:p>
        </p:txBody>
      </p:sp>
      <p:sp>
        <p:nvSpPr>
          <p:cNvPr id="416" name="Google Shape;416;p39"/>
          <p:cNvSpPr/>
          <p:nvPr/>
        </p:nvSpPr>
        <p:spPr>
          <a:xfrm>
            <a:off x="7406925" y="1370225"/>
            <a:ext cx="751800" cy="31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NODE</a:t>
            </a:r>
            <a:endParaRPr b="1">
              <a:solidFill>
                <a:srgbClr val="000000"/>
              </a:solidFill>
              <a:latin typeface="Roboto Mono"/>
              <a:ea typeface="Roboto Mono"/>
              <a:cs typeface="Roboto Mono"/>
              <a:sym typeface="Roboto Mono"/>
            </a:endParaRPr>
          </a:p>
        </p:txBody>
      </p:sp>
      <p:sp>
        <p:nvSpPr>
          <p:cNvPr id="417" name="Google Shape;417;p39"/>
          <p:cNvSpPr/>
          <p:nvPr/>
        </p:nvSpPr>
        <p:spPr>
          <a:xfrm>
            <a:off x="3579888" y="77742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put(key, value)</a:t>
            </a:r>
            <a:endParaRPr sz="1000">
              <a:latin typeface="Roboto Mono"/>
              <a:ea typeface="Roboto Mono"/>
              <a:cs typeface="Roboto Mono"/>
              <a:sym typeface="Roboto Mono"/>
            </a:endParaRPr>
          </a:p>
        </p:txBody>
      </p:sp>
      <p:sp>
        <p:nvSpPr>
          <p:cNvPr id="418" name="Google Shape;418;p39">
            <a:hlinkClick r:id="rId4"/>
          </p:cNvPr>
          <p:cNvSpPr/>
          <p:nvPr/>
        </p:nvSpPr>
        <p:spPr>
          <a:xfrm>
            <a:off x="7745900" y="208325"/>
            <a:ext cx="674400" cy="30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chemeClr val="lt1"/>
                </a:solidFill>
                <a:latin typeface="Roboto Mono"/>
                <a:ea typeface="Roboto Mono"/>
                <a:cs typeface="Roboto Mono"/>
                <a:sym typeface="Roboto Mono"/>
                <a:hlinkClick r:id="rId5">
                  <a:extLst>
                    <a:ext uri="{A12FA001-AC4F-418D-AE19-62706E023703}">
                      <ahyp:hlinkClr val="tx"/>
                    </a:ext>
                  </a:extLst>
                </a:hlinkClick>
              </a:rPr>
              <a:t>BST</a:t>
            </a:r>
            <a:endParaRPr sz="1000">
              <a:solidFill>
                <a:schemeClr val="lt1"/>
              </a:solidFill>
              <a:latin typeface="Roboto Mono"/>
              <a:ea typeface="Roboto Mono"/>
              <a:cs typeface="Roboto Mono"/>
              <a:sym typeface="Roboto Mono"/>
            </a:endParaRPr>
          </a:p>
        </p:txBody>
      </p:sp>
      <p:pic>
        <p:nvPicPr>
          <p:cNvPr id="419" name="Google Shape;419;p39"/>
          <p:cNvPicPr preferRelativeResize="0"/>
          <p:nvPr/>
        </p:nvPicPr>
        <p:blipFill>
          <a:blip r:embed="rId6">
            <a:alphaModFix/>
          </a:blip>
          <a:stretch>
            <a:fillRect/>
          </a:stretch>
        </p:blipFill>
        <p:spPr>
          <a:xfrm>
            <a:off x="8508075" y="197214"/>
            <a:ext cx="238641" cy="329999"/>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23" name="Shape 423"/>
        <p:cNvGrpSpPr/>
        <p:nvPr/>
      </p:nvGrpSpPr>
      <p:grpSpPr>
        <a:xfrm>
          <a:off x="0" y="0"/>
          <a:ext cx="0" cy="0"/>
          <a:chOff x="0" y="0"/>
          <a:chExt cx="0" cy="0"/>
        </a:xfrm>
      </p:grpSpPr>
      <p:sp>
        <p:nvSpPr>
          <p:cNvPr id="424" name="Google Shape;424;p40"/>
          <p:cNvSpPr/>
          <p:nvPr/>
        </p:nvSpPr>
        <p:spPr>
          <a:xfrm>
            <a:off x="370900" y="276425"/>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425" name="Google Shape;425;p40"/>
          <p:cNvSpPr/>
          <p:nvPr/>
        </p:nvSpPr>
        <p:spPr>
          <a:xfrm>
            <a:off x="2218726" y="197225"/>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426" name="Google Shape;426;p40"/>
          <p:cNvSpPr/>
          <p:nvPr/>
        </p:nvSpPr>
        <p:spPr>
          <a:xfrm>
            <a:off x="3004725" y="33582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427" name="Google Shape;427;p40"/>
          <p:cNvSpPr/>
          <p:nvPr/>
        </p:nvSpPr>
        <p:spPr>
          <a:xfrm>
            <a:off x="4084450" y="266525"/>
            <a:ext cx="301786"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4</a:t>
            </a:r>
          </a:p>
        </p:txBody>
      </p:sp>
      <p:sp>
        <p:nvSpPr>
          <p:cNvPr id="428" name="Google Shape;428;p40"/>
          <p:cNvSpPr/>
          <p:nvPr/>
        </p:nvSpPr>
        <p:spPr>
          <a:xfrm>
            <a:off x="4778100" y="3336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429" name="Google Shape;429;p40"/>
          <p:cNvSpPr/>
          <p:nvPr/>
        </p:nvSpPr>
        <p:spPr>
          <a:xfrm>
            <a:off x="5857825" y="264375"/>
            <a:ext cx="281462" cy="435411"/>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5</a:t>
            </a:r>
          </a:p>
        </p:txBody>
      </p:sp>
      <p:sp>
        <p:nvSpPr>
          <p:cNvPr id="430" name="Google Shape;430;p40"/>
          <p:cNvSpPr/>
          <p:nvPr/>
        </p:nvSpPr>
        <p:spPr>
          <a:xfrm>
            <a:off x="2485663" y="87080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contains(key)</a:t>
            </a:r>
            <a:endParaRPr sz="1000">
              <a:latin typeface="Roboto Mono"/>
              <a:ea typeface="Roboto Mono"/>
              <a:cs typeface="Roboto Mono"/>
              <a:sym typeface="Roboto Mono"/>
            </a:endParaRPr>
          </a:p>
        </p:txBody>
      </p:sp>
      <p:sp>
        <p:nvSpPr>
          <p:cNvPr id="431" name="Google Shape;431;p40"/>
          <p:cNvSpPr/>
          <p:nvPr/>
        </p:nvSpPr>
        <p:spPr>
          <a:xfrm>
            <a:off x="4674113" y="87080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get(key)</a:t>
            </a:r>
            <a:endParaRPr sz="1000">
              <a:latin typeface="Roboto Mono"/>
              <a:ea typeface="Roboto Mono"/>
              <a:cs typeface="Roboto Mono"/>
              <a:sym typeface="Roboto Mono"/>
            </a:endParaRPr>
          </a:p>
        </p:txBody>
      </p:sp>
      <p:sp>
        <p:nvSpPr>
          <p:cNvPr id="432" name="Google Shape;432;p40"/>
          <p:cNvSpPr/>
          <p:nvPr/>
        </p:nvSpPr>
        <p:spPr>
          <a:xfrm>
            <a:off x="2626350" y="1230025"/>
            <a:ext cx="38913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These two functions are actually almost identical in implementation</a:t>
            </a:r>
            <a:endParaRPr b="1" sz="1000">
              <a:solidFill>
                <a:schemeClr val="lt1"/>
              </a:solidFill>
              <a:latin typeface="Barlow Semi Condensed"/>
              <a:ea typeface="Barlow Semi Condensed"/>
              <a:cs typeface="Barlow Semi Condensed"/>
              <a:sym typeface="Barlow Semi Condensed"/>
            </a:endParaRPr>
          </a:p>
        </p:txBody>
      </p:sp>
      <p:sp>
        <p:nvSpPr>
          <p:cNvPr id="433" name="Google Shape;433;p40"/>
          <p:cNvSpPr/>
          <p:nvPr/>
        </p:nvSpPr>
        <p:spPr>
          <a:xfrm>
            <a:off x="2626350" y="1554200"/>
            <a:ext cx="38913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One returns true/false, the other returns key value/default value</a:t>
            </a:r>
            <a:endParaRPr b="1" sz="1000">
              <a:solidFill>
                <a:schemeClr val="lt1"/>
              </a:solidFill>
              <a:latin typeface="Barlow Semi Condensed"/>
              <a:ea typeface="Barlow Semi Condensed"/>
              <a:cs typeface="Barlow Semi Condensed"/>
              <a:sym typeface="Barlow Semi Condensed"/>
            </a:endParaRPr>
          </a:p>
        </p:txBody>
      </p:sp>
      <p:sp>
        <p:nvSpPr>
          <p:cNvPr id="434" name="Google Shape;434;p40"/>
          <p:cNvSpPr/>
          <p:nvPr/>
        </p:nvSpPr>
        <p:spPr>
          <a:xfrm>
            <a:off x="2626350" y="1878375"/>
            <a:ext cx="38913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Copy-paste to save time! Or decompose functions...</a:t>
            </a:r>
            <a:endParaRPr b="1" sz="1000">
              <a:solidFill>
                <a:schemeClr val="lt1"/>
              </a:solidFill>
              <a:latin typeface="Barlow Semi Condensed"/>
              <a:ea typeface="Barlow Semi Condensed"/>
              <a:cs typeface="Barlow Semi Condensed"/>
              <a:sym typeface="Barlow Semi Condensed"/>
            </a:endParaRPr>
          </a:p>
        </p:txBody>
      </p:sp>
      <p:cxnSp>
        <p:nvCxnSpPr>
          <p:cNvPr id="435" name="Google Shape;435;p40"/>
          <p:cNvCxnSpPr>
            <a:endCxn id="436" idx="0"/>
          </p:cNvCxnSpPr>
          <p:nvPr/>
        </p:nvCxnSpPr>
        <p:spPr>
          <a:xfrm>
            <a:off x="4572013" y="2653735"/>
            <a:ext cx="0" cy="206700"/>
          </a:xfrm>
          <a:prstGeom prst="straightConnector1">
            <a:avLst/>
          </a:prstGeom>
          <a:noFill/>
          <a:ln cap="flat" cmpd="sng" w="19050">
            <a:solidFill>
              <a:schemeClr val="lt1"/>
            </a:solidFill>
            <a:prstDash val="solid"/>
            <a:round/>
            <a:headEnd len="med" w="med" type="none"/>
            <a:tailEnd len="med" w="med" type="triangle"/>
          </a:ln>
        </p:spPr>
      </p:cxnSp>
      <p:sp>
        <p:nvSpPr>
          <p:cNvPr id="437" name="Google Shape;437;p40"/>
          <p:cNvSpPr/>
          <p:nvPr/>
        </p:nvSpPr>
        <p:spPr>
          <a:xfrm>
            <a:off x="4353911" y="2446862"/>
            <a:ext cx="436202" cy="14879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438" name="Google Shape;438;p40"/>
          <p:cNvCxnSpPr>
            <a:stCxn id="436" idx="3"/>
            <a:endCxn id="439" idx="7"/>
          </p:cNvCxnSpPr>
          <p:nvPr/>
        </p:nvCxnSpPr>
        <p:spPr>
          <a:xfrm flipH="1">
            <a:off x="3104610" y="3324939"/>
            <a:ext cx="1275000" cy="204000"/>
          </a:xfrm>
          <a:prstGeom prst="straightConnector1">
            <a:avLst/>
          </a:prstGeom>
          <a:noFill/>
          <a:ln cap="flat" cmpd="sng" w="19050">
            <a:solidFill>
              <a:schemeClr val="lt1"/>
            </a:solidFill>
            <a:prstDash val="solid"/>
            <a:round/>
            <a:headEnd len="med" w="med" type="none"/>
            <a:tailEnd len="med" w="med" type="triangle"/>
          </a:ln>
        </p:spPr>
      </p:cxnSp>
      <p:cxnSp>
        <p:nvCxnSpPr>
          <p:cNvPr id="440" name="Google Shape;440;p40"/>
          <p:cNvCxnSpPr>
            <a:stCxn id="436" idx="5"/>
            <a:endCxn id="441" idx="1"/>
          </p:cNvCxnSpPr>
          <p:nvPr/>
        </p:nvCxnSpPr>
        <p:spPr>
          <a:xfrm>
            <a:off x="4764417" y="3324939"/>
            <a:ext cx="1275000" cy="204000"/>
          </a:xfrm>
          <a:prstGeom prst="straightConnector1">
            <a:avLst/>
          </a:prstGeom>
          <a:noFill/>
          <a:ln cap="flat" cmpd="sng" w="19050">
            <a:solidFill>
              <a:srgbClr val="B6D7A8"/>
            </a:solidFill>
            <a:prstDash val="solid"/>
            <a:round/>
            <a:headEnd len="med" w="med" type="none"/>
            <a:tailEnd len="med" w="med" type="triangle"/>
          </a:ln>
        </p:spPr>
      </p:cxnSp>
      <p:cxnSp>
        <p:nvCxnSpPr>
          <p:cNvPr id="442" name="Google Shape;442;p40"/>
          <p:cNvCxnSpPr>
            <a:stCxn id="439" idx="3"/>
            <a:endCxn id="443" idx="7"/>
          </p:cNvCxnSpPr>
          <p:nvPr/>
        </p:nvCxnSpPr>
        <p:spPr>
          <a:xfrm flipH="1">
            <a:off x="2283638" y="3913691"/>
            <a:ext cx="436200" cy="351600"/>
          </a:xfrm>
          <a:prstGeom prst="straightConnector1">
            <a:avLst/>
          </a:prstGeom>
          <a:noFill/>
          <a:ln cap="flat" cmpd="sng" w="19050">
            <a:solidFill>
              <a:schemeClr val="lt1"/>
            </a:solidFill>
            <a:prstDash val="solid"/>
            <a:round/>
            <a:headEnd len="med" w="med" type="none"/>
            <a:tailEnd len="med" w="med" type="triangle"/>
          </a:ln>
        </p:spPr>
      </p:cxnSp>
      <p:cxnSp>
        <p:nvCxnSpPr>
          <p:cNvPr id="444" name="Google Shape;444;p40"/>
          <p:cNvCxnSpPr>
            <a:stCxn id="439" idx="5"/>
            <a:endCxn id="445" idx="1"/>
          </p:cNvCxnSpPr>
          <p:nvPr/>
        </p:nvCxnSpPr>
        <p:spPr>
          <a:xfrm>
            <a:off x="3104645" y="3913691"/>
            <a:ext cx="406200" cy="351600"/>
          </a:xfrm>
          <a:prstGeom prst="straightConnector1">
            <a:avLst/>
          </a:prstGeom>
          <a:noFill/>
          <a:ln cap="flat" cmpd="sng" w="19050">
            <a:solidFill>
              <a:schemeClr val="lt1"/>
            </a:solidFill>
            <a:prstDash val="solid"/>
            <a:round/>
            <a:headEnd len="med" w="med" type="none"/>
            <a:tailEnd len="med" w="med" type="triangle"/>
          </a:ln>
        </p:spPr>
      </p:cxnSp>
      <p:cxnSp>
        <p:nvCxnSpPr>
          <p:cNvPr id="446" name="Google Shape;446;p40"/>
          <p:cNvCxnSpPr/>
          <p:nvPr/>
        </p:nvCxnSpPr>
        <p:spPr>
          <a:xfrm flipH="1">
            <a:off x="5633232" y="3913691"/>
            <a:ext cx="406200" cy="351600"/>
          </a:xfrm>
          <a:prstGeom prst="straightConnector1">
            <a:avLst/>
          </a:prstGeom>
          <a:noFill/>
          <a:ln cap="flat" cmpd="sng" w="19050">
            <a:solidFill>
              <a:srgbClr val="B6D7A8"/>
            </a:solidFill>
            <a:prstDash val="solid"/>
            <a:round/>
            <a:headEnd len="med" w="med" type="none"/>
            <a:tailEnd len="med" w="med" type="triangle"/>
          </a:ln>
        </p:spPr>
      </p:cxnSp>
      <p:cxnSp>
        <p:nvCxnSpPr>
          <p:cNvPr id="447" name="Google Shape;447;p40"/>
          <p:cNvCxnSpPr>
            <a:stCxn id="441" idx="5"/>
            <a:endCxn id="448" idx="1"/>
          </p:cNvCxnSpPr>
          <p:nvPr/>
        </p:nvCxnSpPr>
        <p:spPr>
          <a:xfrm>
            <a:off x="6424189" y="3913691"/>
            <a:ext cx="436200" cy="351600"/>
          </a:xfrm>
          <a:prstGeom prst="straightConnector1">
            <a:avLst/>
          </a:prstGeom>
          <a:noFill/>
          <a:ln cap="flat" cmpd="sng" w="19050">
            <a:solidFill>
              <a:schemeClr val="lt1"/>
            </a:solidFill>
            <a:prstDash val="solid"/>
            <a:round/>
            <a:headEnd len="med" w="med" type="none"/>
            <a:tailEnd len="med" w="med" type="triangle"/>
          </a:ln>
        </p:spPr>
      </p:cxnSp>
      <p:sp>
        <p:nvSpPr>
          <p:cNvPr id="443" name="Google Shape;443;p40"/>
          <p:cNvSpPr/>
          <p:nvPr/>
        </p:nvSpPr>
        <p:spPr>
          <a:xfrm>
            <a:off x="1819038" y="418568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7</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Jack</a:t>
            </a:r>
            <a:endParaRPr b="1" i="1" sz="700">
              <a:solidFill>
                <a:srgbClr val="EA9999"/>
              </a:solidFill>
              <a:latin typeface="Barlow Semi Condensed"/>
              <a:ea typeface="Barlow Semi Condensed"/>
              <a:cs typeface="Barlow Semi Condensed"/>
              <a:sym typeface="Barlow Semi Condensed"/>
            </a:endParaRPr>
          </a:p>
        </p:txBody>
      </p:sp>
      <p:sp>
        <p:nvSpPr>
          <p:cNvPr id="445" name="Google Shape;445;p40"/>
          <p:cNvSpPr/>
          <p:nvPr/>
        </p:nvSpPr>
        <p:spPr>
          <a:xfrm>
            <a:off x="3431134" y="418568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41</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Chen</a:t>
            </a:r>
            <a:endParaRPr b="1" i="1" sz="700">
              <a:solidFill>
                <a:srgbClr val="EA9999"/>
              </a:solidFill>
              <a:latin typeface="Barlow Semi Condensed"/>
              <a:ea typeface="Barlow Semi Condensed"/>
              <a:cs typeface="Barlow Semi Condensed"/>
              <a:sym typeface="Barlow Semi Condensed"/>
            </a:endParaRPr>
          </a:p>
        </p:txBody>
      </p:sp>
      <p:sp>
        <p:nvSpPr>
          <p:cNvPr id="449" name="Google Shape;449;p40"/>
          <p:cNvSpPr/>
          <p:nvPr/>
        </p:nvSpPr>
        <p:spPr>
          <a:xfrm>
            <a:off x="5168675" y="4185680"/>
            <a:ext cx="544200" cy="544200"/>
          </a:xfrm>
          <a:prstGeom prst="ellipse">
            <a:avLst/>
          </a:prstGeom>
          <a:noFill/>
          <a:ln cap="flat" cmpd="sng" w="1905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66</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Rory</a:t>
            </a:r>
            <a:endParaRPr b="1" i="1" sz="700">
              <a:solidFill>
                <a:srgbClr val="EA9999"/>
              </a:solidFill>
              <a:latin typeface="Barlow Semi Condensed"/>
              <a:ea typeface="Barlow Semi Condensed"/>
              <a:cs typeface="Barlow Semi Condensed"/>
              <a:sym typeface="Barlow Semi Condensed"/>
            </a:endParaRPr>
          </a:p>
        </p:txBody>
      </p:sp>
      <p:sp>
        <p:nvSpPr>
          <p:cNvPr id="448" name="Google Shape;448;p40"/>
          <p:cNvSpPr/>
          <p:nvPr/>
        </p:nvSpPr>
        <p:spPr>
          <a:xfrm>
            <a:off x="6780772" y="418568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91</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Mick</a:t>
            </a:r>
            <a:endParaRPr b="1" i="1" sz="700">
              <a:solidFill>
                <a:srgbClr val="EA9999"/>
              </a:solidFill>
              <a:latin typeface="Barlow Semi Condensed"/>
              <a:ea typeface="Barlow Semi Condensed"/>
              <a:cs typeface="Barlow Semi Condensed"/>
              <a:sym typeface="Barlow Semi Condensed"/>
            </a:endParaRPr>
          </a:p>
        </p:txBody>
      </p:sp>
      <p:sp>
        <p:nvSpPr>
          <p:cNvPr id="439" name="Google Shape;439;p40"/>
          <p:cNvSpPr/>
          <p:nvPr/>
        </p:nvSpPr>
        <p:spPr>
          <a:xfrm>
            <a:off x="2640141" y="344918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33</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Ella</a:t>
            </a:r>
            <a:endParaRPr b="1" i="1" sz="700">
              <a:solidFill>
                <a:srgbClr val="EA9999"/>
              </a:solidFill>
              <a:latin typeface="Barlow Semi Condensed"/>
              <a:ea typeface="Barlow Semi Condensed"/>
              <a:cs typeface="Barlow Semi Condensed"/>
              <a:sym typeface="Barlow Semi Condensed"/>
            </a:endParaRPr>
          </a:p>
        </p:txBody>
      </p:sp>
      <p:sp>
        <p:nvSpPr>
          <p:cNvPr id="441" name="Google Shape;441;p40"/>
          <p:cNvSpPr/>
          <p:nvPr/>
        </p:nvSpPr>
        <p:spPr>
          <a:xfrm>
            <a:off x="5959686" y="3449187"/>
            <a:ext cx="544200" cy="544200"/>
          </a:xfrm>
          <a:prstGeom prst="ellipse">
            <a:avLst/>
          </a:prstGeom>
          <a:no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89</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Adam</a:t>
            </a:r>
            <a:endParaRPr b="1" i="1" sz="700">
              <a:solidFill>
                <a:srgbClr val="EA9999"/>
              </a:solidFill>
              <a:latin typeface="Barlow Semi Condensed"/>
              <a:ea typeface="Barlow Semi Condensed"/>
              <a:cs typeface="Barlow Semi Condensed"/>
              <a:sym typeface="Barlow Semi Condensed"/>
            </a:endParaRPr>
          </a:p>
        </p:txBody>
      </p:sp>
      <p:sp>
        <p:nvSpPr>
          <p:cNvPr id="436" name="Google Shape;436;p40"/>
          <p:cNvSpPr/>
          <p:nvPr/>
        </p:nvSpPr>
        <p:spPr>
          <a:xfrm>
            <a:off x="4299913" y="2860435"/>
            <a:ext cx="544200" cy="544200"/>
          </a:xfrm>
          <a:prstGeom prst="ellipse">
            <a:avLst/>
          </a:prstGeom>
          <a:noFill/>
          <a:ln cap="flat" cmpd="sng" w="19050">
            <a:solidFill>
              <a:srgbClr val="B6D7A8"/>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50</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Buck</a:t>
            </a:r>
            <a:endParaRPr b="1" i="1" sz="700">
              <a:solidFill>
                <a:srgbClr val="EA9999"/>
              </a:solidFill>
              <a:latin typeface="Barlow Semi Condensed"/>
              <a:ea typeface="Barlow Semi Condensed"/>
              <a:cs typeface="Barlow Semi Condensed"/>
              <a:sym typeface="Barlow Semi Condensed"/>
            </a:endParaRPr>
          </a:p>
        </p:txBody>
      </p:sp>
      <p:sp>
        <p:nvSpPr>
          <p:cNvPr id="450" name="Google Shape;450;p40"/>
          <p:cNvSpPr/>
          <p:nvPr/>
        </p:nvSpPr>
        <p:spPr>
          <a:xfrm>
            <a:off x="3572561" y="2531574"/>
            <a:ext cx="339084" cy="109988"/>
          </a:xfrm>
          <a:prstGeom prst="rect">
            <a:avLst/>
          </a:prstGeom>
        </p:spPr>
        <p:txBody>
          <a:bodyPr>
            <a:prstTxWarp prst="textPlain"/>
          </a:bodyPr>
          <a:lstStyle/>
          <a:p>
            <a:pPr lvl="0" algn="ctr"/>
            <a:r>
              <a:rPr b="1" i="1">
                <a:ln>
                  <a:noFill/>
                </a:ln>
                <a:solidFill>
                  <a:srgbClr val="B6D7A8"/>
                </a:solidFill>
                <a:latin typeface="Barlow Semi Condensed"/>
              </a:rPr>
              <a:t>curr</a:t>
            </a:r>
          </a:p>
        </p:txBody>
      </p:sp>
      <p:cxnSp>
        <p:nvCxnSpPr>
          <p:cNvPr id="451" name="Google Shape;451;p40"/>
          <p:cNvCxnSpPr>
            <a:endCxn id="436" idx="1"/>
          </p:cNvCxnSpPr>
          <p:nvPr/>
        </p:nvCxnSpPr>
        <p:spPr>
          <a:xfrm>
            <a:off x="3922710" y="2649732"/>
            <a:ext cx="456900" cy="290400"/>
          </a:xfrm>
          <a:prstGeom prst="straightConnector1">
            <a:avLst/>
          </a:prstGeom>
          <a:noFill/>
          <a:ln cap="flat" cmpd="sng" w="19050">
            <a:solidFill>
              <a:srgbClr val="B6D7A8"/>
            </a:solidFill>
            <a:prstDash val="solid"/>
            <a:round/>
            <a:headEnd len="med" w="med" type="none"/>
            <a:tailEnd len="med" w="med" type="triangle"/>
          </a:ln>
        </p:spPr>
      </p:cxnSp>
      <p:sp>
        <p:nvSpPr>
          <p:cNvPr id="452" name="Google Shape;452;p40"/>
          <p:cNvSpPr/>
          <p:nvPr/>
        </p:nvSpPr>
        <p:spPr>
          <a:xfrm>
            <a:off x="1517150" y="2441988"/>
            <a:ext cx="1969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A </a:t>
            </a:r>
            <a:r>
              <a:rPr b="1" lang="en" sz="1000">
                <a:solidFill>
                  <a:schemeClr val="lt1"/>
                </a:solidFill>
                <a:latin typeface="Roboto Mono"/>
                <a:ea typeface="Roboto Mono"/>
                <a:cs typeface="Roboto Mono"/>
                <a:sym typeface="Roboto Mono"/>
              </a:rPr>
              <a:t>curr</a:t>
            </a:r>
            <a:r>
              <a:rPr b="1" lang="en" sz="1000">
                <a:solidFill>
                  <a:schemeClr val="lt1"/>
                </a:solidFill>
                <a:latin typeface="Barlow Semi Condensed"/>
                <a:ea typeface="Barlow Semi Condensed"/>
                <a:cs typeface="Barlow Semi Condensed"/>
                <a:sym typeface="Barlow Semi Condensed"/>
              </a:rPr>
              <a:t> pointer would be useful</a:t>
            </a:r>
            <a:endParaRPr b="1" sz="1000">
              <a:solidFill>
                <a:schemeClr val="lt1"/>
              </a:solidFill>
              <a:latin typeface="Barlow Semi Condensed"/>
              <a:ea typeface="Barlow Semi Condensed"/>
              <a:cs typeface="Barlow Semi Condensed"/>
              <a:sym typeface="Barlow Semi Condensed"/>
            </a:endParaRPr>
          </a:p>
        </p:txBody>
      </p:sp>
      <p:sp>
        <p:nvSpPr>
          <p:cNvPr id="453" name="Google Shape;453;p40"/>
          <p:cNvSpPr/>
          <p:nvPr/>
        </p:nvSpPr>
        <p:spPr>
          <a:xfrm>
            <a:off x="6549438" y="2653713"/>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contains(66) == true</a:t>
            </a:r>
            <a:endParaRPr sz="1000">
              <a:latin typeface="Roboto Mono"/>
              <a:ea typeface="Roboto Mono"/>
              <a:cs typeface="Roboto Mono"/>
              <a:sym typeface="Roboto Mono"/>
            </a:endParaRPr>
          </a:p>
        </p:txBody>
      </p:sp>
      <p:sp>
        <p:nvSpPr>
          <p:cNvPr id="454" name="Google Shape;454;p40"/>
          <p:cNvSpPr/>
          <p:nvPr/>
        </p:nvSpPr>
        <p:spPr>
          <a:xfrm>
            <a:off x="6549438" y="3022088"/>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get</a:t>
            </a:r>
            <a:r>
              <a:rPr lang="en" sz="1000">
                <a:latin typeface="Roboto Mono"/>
                <a:ea typeface="Roboto Mono"/>
                <a:cs typeface="Roboto Mono"/>
                <a:sym typeface="Roboto Mono"/>
              </a:rPr>
              <a:t>(66) == “Rory”</a:t>
            </a:r>
            <a:endParaRPr sz="1000">
              <a:latin typeface="Roboto Mono"/>
              <a:ea typeface="Roboto Mono"/>
              <a:cs typeface="Roboto Mono"/>
              <a:sym typeface="Roboto Mono"/>
            </a:endParaRPr>
          </a:p>
        </p:txBody>
      </p:sp>
      <p:sp>
        <p:nvSpPr>
          <p:cNvPr id="455" name="Google Shape;455;p40"/>
          <p:cNvSpPr/>
          <p:nvPr/>
        </p:nvSpPr>
        <p:spPr>
          <a:xfrm>
            <a:off x="4893800" y="2828750"/>
            <a:ext cx="482742" cy="109974"/>
          </a:xfrm>
          <a:prstGeom prst="rect">
            <a:avLst/>
          </a:prstGeom>
        </p:spPr>
        <p:txBody>
          <a:bodyPr>
            <a:prstTxWarp prst="textPlain"/>
          </a:bodyPr>
          <a:lstStyle/>
          <a:p>
            <a:pPr lvl="0" algn="ctr"/>
            <a:r>
              <a:rPr b="1" i="1">
                <a:ln>
                  <a:noFill/>
                </a:ln>
                <a:solidFill>
                  <a:srgbClr val="FF0000"/>
                </a:solidFill>
                <a:latin typeface="Barlow Semi Condensed"/>
              </a:rPr>
              <a:t>66 == 50</a:t>
            </a:r>
          </a:p>
        </p:txBody>
      </p:sp>
      <p:sp>
        <p:nvSpPr>
          <p:cNvPr id="456" name="Google Shape;456;p40"/>
          <p:cNvSpPr/>
          <p:nvPr/>
        </p:nvSpPr>
        <p:spPr>
          <a:xfrm>
            <a:off x="4927975" y="2963400"/>
            <a:ext cx="414410" cy="109974"/>
          </a:xfrm>
          <a:prstGeom prst="rect">
            <a:avLst/>
          </a:prstGeom>
        </p:spPr>
        <p:txBody>
          <a:bodyPr>
            <a:prstTxWarp prst="textPlain"/>
          </a:bodyPr>
          <a:lstStyle/>
          <a:p>
            <a:pPr lvl="0" algn="ctr"/>
            <a:r>
              <a:rPr b="1" i="1">
                <a:ln>
                  <a:noFill/>
                </a:ln>
                <a:solidFill>
                  <a:srgbClr val="00FF00"/>
                </a:solidFill>
                <a:latin typeface="Barlow Semi Condensed"/>
              </a:rPr>
              <a:t>66 &gt; 50</a:t>
            </a:r>
          </a:p>
        </p:txBody>
      </p:sp>
      <p:sp>
        <p:nvSpPr>
          <p:cNvPr id="457" name="Google Shape;457;p40"/>
          <p:cNvSpPr/>
          <p:nvPr/>
        </p:nvSpPr>
        <p:spPr>
          <a:xfrm>
            <a:off x="5392975" y="3599012"/>
            <a:ext cx="478776" cy="109974"/>
          </a:xfrm>
          <a:prstGeom prst="rect">
            <a:avLst/>
          </a:prstGeom>
        </p:spPr>
        <p:txBody>
          <a:bodyPr>
            <a:prstTxWarp prst="textPlain"/>
          </a:bodyPr>
          <a:lstStyle/>
          <a:p>
            <a:pPr lvl="0" algn="ctr"/>
            <a:r>
              <a:rPr b="1" i="1">
                <a:ln>
                  <a:noFill/>
                </a:ln>
                <a:solidFill>
                  <a:srgbClr val="FF0000"/>
                </a:solidFill>
                <a:latin typeface="Barlow Semi Condensed"/>
              </a:rPr>
              <a:t>66 == 89</a:t>
            </a:r>
          </a:p>
        </p:txBody>
      </p:sp>
      <p:sp>
        <p:nvSpPr>
          <p:cNvPr id="458" name="Google Shape;458;p40"/>
          <p:cNvSpPr/>
          <p:nvPr/>
        </p:nvSpPr>
        <p:spPr>
          <a:xfrm>
            <a:off x="5427150" y="3733662"/>
            <a:ext cx="410445" cy="109974"/>
          </a:xfrm>
          <a:prstGeom prst="rect">
            <a:avLst/>
          </a:prstGeom>
        </p:spPr>
        <p:txBody>
          <a:bodyPr>
            <a:prstTxWarp prst="textPlain"/>
          </a:bodyPr>
          <a:lstStyle/>
          <a:p>
            <a:pPr lvl="0" algn="ctr"/>
            <a:r>
              <a:rPr b="1" i="1">
                <a:ln>
                  <a:noFill/>
                </a:ln>
                <a:solidFill>
                  <a:srgbClr val="00FF00"/>
                </a:solidFill>
                <a:latin typeface="Barlow Semi Condensed"/>
              </a:rPr>
              <a:t>66 &lt; 89</a:t>
            </a:r>
          </a:p>
        </p:txBody>
      </p:sp>
      <p:sp>
        <p:nvSpPr>
          <p:cNvPr id="459" name="Google Shape;459;p40"/>
          <p:cNvSpPr/>
          <p:nvPr/>
        </p:nvSpPr>
        <p:spPr>
          <a:xfrm>
            <a:off x="4686600" y="4155337"/>
            <a:ext cx="479691" cy="109059"/>
          </a:xfrm>
          <a:prstGeom prst="rect">
            <a:avLst/>
          </a:prstGeom>
        </p:spPr>
        <p:txBody>
          <a:bodyPr>
            <a:prstTxWarp prst="textPlain"/>
          </a:bodyPr>
          <a:lstStyle/>
          <a:p>
            <a:pPr lvl="0" algn="ctr"/>
            <a:r>
              <a:rPr b="1" i="1">
                <a:ln>
                  <a:noFill/>
                </a:ln>
                <a:solidFill>
                  <a:srgbClr val="00FF00"/>
                </a:solidFill>
                <a:latin typeface="Barlow Semi Condensed"/>
              </a:rPr>
              <a:t>66 == 66</a:t>
            </a:r>
          </a:p>
        </p:txBody>
      </p:sp>
      <p:sp>
        <p:nvSpPr>
          <p:cNvPr id="460" name="Google Shape;460;p40">
            <a:hlinkClick r:id="rId3"/>
          </p:cNvPr>
          <p:cNvSpPr/>
          <p:nvPr/>
        </p:nvSpPr>
        <p:spPr>
          <a:xfrm>
            <a:off x="7745900" y="208325"/>
            <a:ext cx="674400" cy="30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chemeClr val="lt1"/>
                </a:solidFill>
                <a:latin typeface="Roboto Mono"/>
                <a:ea typeface="Roboto Mono"/>
                <a:cs typeface="Roboto Mono"/>
                <a:sym typeface="Roboto Mono"/>
                <a:hlinkClick r:id="rId4">
                  <a:extLst>
                    <a:ext uri="{A12FA001-AC4F-418D-AE19-62706E023703}">
                      <ahyp:hlinkClr val="tx"/>
                    </a:ext>
                  </a:extLst>
                </a:hlinkClick>
              </a:rPr>
              <a:t>BST</a:t>
            </a:r>
            <a:endParaRPr sz="1000">
              <a:solidFill>
                <a:schemeClr val="lt1"/>
              </a:solidFill>
              <a:latin typeface="Roboto Mono"/>
              <a:ea typeface="Roboto Mono"/>
              <a:cs typeface="Roboto Mono"/>
              <a:sym typeface="Roboto Mono"/>
            </a:endParaRPr>
          </a:p>
        </p:txBody>
      </p:sp>
      <p:pic>
        <p:nvPicPr>
          <p:cNvPr id="461" name="Google Shape;461;p40"/>
          <p:cNvPicPr preferRelativeResize="0"/>
          <p:nvPr/>
        </p:nvPicPr>
        <p:blipFill>
          <a:blip r:embed="rId5">
            <a:alphaModFix/>
          </a:blip>
          <a:stretch>
            <a:fillRect/>
          </a:stretch>
        </p:blipFill>
        <p:spPr>
          <a:xfrm>
            <a:off x="8508075" y="197214"/>
            <a:ext cx="238641" cy="32999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65" name="Shape 465"/>
        <p:cNvGrpSpPr/>
        <p:nvPr/>
      </p:nvGrpSpPr>
      <p:grpSpPr>
        <a:xfrm>
          <a:off x="0" y="0"/>
          <a:ext cx="0" cy="0"/>
          <a:chOff x="0" y="0"/>
          <a:chExt cx="0" cy="0"/>
        </a:xfrm>
      </p:grpSpPr>
      <p:sp>
        <p:nvSpPr>
          <p:cNvPr id="466" name="Google Shape;466;p41"/>
          <p:cNvSpPr/>
          <p:nvPr/>
        </p:nvSpPr>
        <p:spPr>
          <a:xfrm>
            <a:off x="370900" y="276425"/>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467" name="Google Shape;467;p41"/>
          <p:cNvSpPr/>
          <p:nvPr/>
        </p:nvSpPr>
        <p:spPr>
          <a:xfrm>
            <a:off x="2218726" y="197225"/>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468" name="Google Shape;468;p41"/>
          <p:cNvSpPr/>
          <p:nvPr/>
        </p:nvSpPr>
        <p:spPr>
          <a:xfrm>
            <a:off x="3896950" y="33120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469" name="Google Shape;469;p41"/>
          <p:cNvSpPr/>
          <p:nvPr/>
        </p:nvSpPr>
        <p:spPr>
          <a:xfrm>
            <a:off x="4976675" y="261900"/>
            <a:ext cx="270376" cy="440338"/>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6</a:t>
            </a:r>
          </a:p>
        </p:txBody>
      </p:sp>
      <p:sp>
        <p:nvSpPr>
          <p:cNvPr id="470" name="Google Shape;470;p41"/>
          <p:cNvSpPr/>
          <p:nvPr/>
        </p:nvSpPr>
        <p:spPr>
          <a:xfrm>
            <a:off x="3579888" y="87080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toString()</a:t>
            </a:r>
            <a:endParaRPr sz="1000">
              <a:latin typeface="Roboto Mono"/>
              <a:ea typeface="Roboto Mono"/>
              <a:cs typeface="Roboto Mono"/>
              <a:sym typeface="Roboto Mono"/>
            </a:endParaRPr>
          </a:p>
        </p:txBody>
      </p:sp>
      <p:sp>
        <p:nvSpPr>
          <p:cNvPr id="471" name="Google Shape;471;p41"/>
          <p:cNvSpPr/>
          <p:nvPr/>
        </p:nvSpPr>
        <p:spPr>
          <a:xfrm>
            <a:off x="2766900" y="1234875"/>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Similar to a dump function, output contents of map IN ORDER</a:t>
            </a:r>
            <a:endParaRPr b="1" sz="1000">
              <a:solidFill>
                <a:schemeClr val="lt1"/>
              </a:solidFill>
              <a:latin typeface="Barlow Semi Condensed"/>
              <a:ea typeface="Barlow Semi Condensed"/>
              <a:cs typeface="Barlow Semi Condensed"/>
              <a:sym typeface="Barlow Semi Condensed"/>
            </a:endParaRPr>
          </a:p>
        </p:txBody>
      </p:sp>
      <p:cxnSp>
        <p:nvCxnSpPr>
          <p:cNvPr id="472" name="Google Shape;472;p41"/>
          <p:cNvCxnSpPr>
            <a:endCxn id="473" idx="0"/>
          </p:cNvCxnSpPr>
          <p:nvPr/>
        </p:nvCxnSpPr>
        <p:spPr>
          <a:xfrm>
            <a:off x="1975288" y="2231773"/>
            <a:ext cx="0" cy="206700"/>
          </a:xfrm>
          <a:prstGeom prst="straightConnector1">
            <a:avLst/>
          </a:prstGeom>
          <a:noFill/>
          <a:ln cap="flat" cmpd="sng" w="19050">
            <a:solidFill>
              <a:schemeClr val="lt1"/>
            </a:solidFill>
            <a:prstDash val="solid"/>
            <a:round/>
            <a:headEnd len="med" w="med" type="none"/>
            <a:tailEnd len="med" w="med" type="triangle"/>
          </a:ln>
        </p:spPr>
      </p:cxnSp>
      <p:sp>
        <p:nvSpPr>
          <p:cNvPr id="474" name="Google Shape;474;p41"/>
          <p:cNvSpPr/>
          <p:nvPr/>
        </p:nvSpPr>
        <p:spPr>
          <a:xfrm>
            <a:off x="1757199" y="2000999"/>
            <a:ext cx="436202" cy="14879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475" name="Google Shape;475;p41"/>
          <p:cNvCxnSpPr>
            <a:stCxn id="473" idx="3"/>
            <a:endCxn id="476" idx="7"/>
          </p:cNvCxnSpPr>
          <p:nvPr/>
        </p:nvCxnSpPr>
        <p:spPr>
          <a:xfrm flipH="1">
            <a:off x="1301385" y="2902977"/>
            <a:ext cx="481500" cy="204000"/>
          </a:xfrm>
          <a:prstGeom prst="straightConnector1">
            <a:avLst/>
          </a:prstGeom>
          <a:noFill/>
          <a:ln cap="flat" cmpd="sng" w="19050">
            <a:solidFill>
              <a:schemeClr val="lt1"/>
            </a:solidFill>
            <a:prstDash val="solid"/>
            <a:round/>
            <a:headEnd len="med" w="med" type="none"/>
            <a:tailEnd len="med" w="med" type="triangle"/>
          </a:ln>
        </p:spPr>
      </p:cxnSp>
      <p:cxnSp>
        <p:nvCxnSpPr>
          <p:cNvPr id="477" name="Google Shape;477;p41"/>
          <p:cNvCxnSpPr>
            <a:stCxn id="473" idx="5"/>
            <a:endCxn id="478" idx="1"/>
          </p:cNvCxnSpPr>
          <p:nvPr/>
        </p:nvCxnSpPr>
        <p:spPr>
          <a:xfrm>
            <a:off x="2167692" y="2902977"/>
            <a:ext cx="392100" cy="204000"/>
          </a:xfrm>
          <a:prstGeom prst="straightConnector1">
            <a:avLst/>
          </a:prstGeom>
          <a:noFill/>
          <a:ln cap="flat" cmpd="sng" w="19050">
            <a:solidFill>
              <a:schemeClr val="lt1"/>
            </a:solidFill>
            <a:prstDash val="solid"/>
            <a:round/>
            <a:headEnd len="med" w="med" type="none"/>
            <a:tailEnd len="med" w="med" type="triangle"/>
          </a:ln>
        </p:spPr>
      </p:cxnSp>
      <p:cxnSp>
        <p:nvCxnSpPr>
          <p:cNvPr id="479" name="Google Shape;479;p41"/>
          <p:cNvCxnSpPr>
            <a:stCxn id="476" idx="3"/>
            <a:endCxn id="480" idx="7"/>
          </p:cNvCxnSpPr>
          <p:nvPr/>
        </p:nvCxnSpPr>
        <p:spPr>
          <a:xfrm flipH="1">
            <a:off x="890763" y="3491704"/>
            <a:ext cx="25800" cy="351600"/>
          </a:xfrm>
          <a:prstGeom prst="straightConnector1">
            <a:avLst/>
          </a:prstGeom>
          <a:noFill/>
          <a:ln cap="flat" cmpd="sng" w="19050">
            <a:solidFill>
              <a:schemeClr val="lt1"/>
            </a:solidFill>
            <a:prstDash val="solid"/>
            <a:round/>
            <a:headEnd len="med" w="med" type="none"/>
            <a:tailEnd len="med" w="med" type="triangle"/>
          </a:ln>
        </p:spPr>
      </p:cxnSp>
      <p:cxnSp>
        <p:nvCxnSpPr>
          <p:cNvPr id="481" name="Google Shape;481;p41"/>
          <p:cNvCxnSpPr>
            <a:stCxn id="476" idx="5"/>
            <a:endCxn id="482" idx="1"/>
          </p:cNvCxnSpPr>
          <p:nvPr/>
        </p:nvCxnSpPr>
        <p:spPr>
          <a:xfrm>
            <a:off x="1301370" y="3491704"/>
            <a:ext cx="25800" cy="351600"/>
          </a:xfrm>
          <a:prstGeom prst="straightConnector1">
            <a:avLst/>
          </a:prstGeom>
          <a:noFill/>
          <a:ln cap="flat" cmpd="sng" w="19050">
            <a:solidFill>
              <a:schemeClr val="lt1"/>
            </a:solidFill>
            <a:prstDash val="solid"/>
            <a:round/>
            <a:headEnd len="med" w="med" type="none"/>
            <a:tailEnd len="med" w="med" type="triangle"/>
          </a:ln>
        </p:spPr>
      </p:cxnSp>
      <p:cxnSp>
        <p:nvCxnSpPr>
          <p:cNvPr id="483" name="Google Shape;483;p41"/>
          <p:cNvCxnSpPr>
            <a:stCxn id="478" idx="3"/>
            <a:endCxn id="484" idx="7"/>
          </p:cNvCxnSpPr>
          <p:nvPr/>
        </p:nvCxnSpPr>
        <p:spPr>
          <a:xfrm flipH="1">
            <a:off x="2533007" y="3491704"/>
            <a:ext cx="26700" cy="351600"/>
          </a:xfrm>
          <a:prstGeom prst="straightConnector1">
            <a:avLst/>
          </a:prstGeom>
          <a:noFill/>
          <a:ln cap="flat" cmpd="sng" w="19050">
            <a:solidFill>
              <a:schemeClr val="lt1"/>
            </a:solidFill>
            <a:prstDash val="solid"/>
            <a:round/>
            <a:headEnd len="med" w="med" type="none"/>
            <a:tailEnd len="med" w="med" type="triangle"/>
          </a:ln>
        </p:spPr>
      </p:cxnSp>
      <p:cxnSp>
        <p:nvCxnSpPr>
          <p:cNvPr id="485" name="Google Shape;485;p41"/>
          <p:cNvCxnSpPr>
            <a:stCxn id="478" idx="5"/>
            <a:endCxn id="486" idx="1"/>
          </p:cNvCxnSpPr>
          <p:nvPr/>
        </p:nvCxnSpPr>
        <p:spPr>
          <a:xfrm>
            <a:off x="2944514" y="3491704"/>
            <a:ext cx="24900" cy="351600"/>
          </a:xfrm>
          <a:prstGeom prst="straightConnector1">
            <a:avLst/>
          </a:prstGeom>
          <a:noFill/>
          <a:ln cap="flat" cmpd="sng" w="19050">
            <a:solidFill>
              <a:schemeClr val="lt1"/>
            </a:solidFill>
            <a:prstDash val="solid"/>
            <a:round/>
            <a:headEnd len="med" w="med" type="none"/>
            <a:tailEnd len="med" w="med" type="triangle"/>
          </a:ln>
        </p:spPr>
      </p:cxnSp>
      <p:sp>
        <p:nvSpPr>
          <p:cNvPr id="480" name="Google Shape;480;p41"/>
          <p:cNvSpPr/>
          <p:nvPr/>
        </p:nvSpPr>
        <p:spPr>
          <a:xfrm>
            <a:off x="426263" y="376371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7</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Jack</a:t>
            </a:r>
            <a:endParaRPr b="1" i="1" sz="700">
              <a:solidFill>
                <a:srgbClr val="EA9999"/>
              </a:solidFill>
              <a:latin typeface="Barlow Semi Condensed"/>
              <a:ea typeface="Barlow Semi Condensed"/>
              <a:cs typeface="Barlow Semi Condensed"/>
              <a:sym typeface="Barlow Semi Condensed"/>
            </a:endParaRPr>
          </a:p>
        </p:txBody>
      </p:sp>
      <p:sp>
        <p:nvSpPr>
          <p:cNvPr id="482" name="Google Shape;482;p41"/>
          <p:cNvSpPr/>
          <p:nvPr/>
        </p:nvSpPr>
        <p:spPr>
          <a:xfrm>
            <a:off x="1247384" y="376371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41</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Chen</a:t>
            </a:r>
            <a:endParaRPr b="1" i="1" sz="700">
              <a:solidFill>
                <a:srgbClr val="EA9999"/>
              </a:solidFill>
              <a:latin typeface="Barlow Semi Condensed"/>
              <a:ea typeface="Barlow Semi Condensed"/>
              <a:cs typeface="Barlow Semi Condensed"/>
              <a:sym typeface="Barlow Semi Condensed"/>
            </a:endParaRPr>
          </a:p>
        </p:txBody>
      </p:sp>
      <p:sp>
        <p:nvSpPr>
          <p:cNvPr id="484" name="Google Shape;484;p41"/>
          <p:cNvSpPr/>
          <p:nvPr/>
        </p:nvSpPr>
        <p:spPr>
          <a:xfrm>
            <a:off x="2068475" y="376371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66</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Rory</a:t>
            </a:r>
            <a:endParaRPr b="1" i="1" sz="700">
              <a:solidFill>
                <a:srgbClr val="EA9999"/>
              </a:solidFill>
              <a:latin typeface="Barlow Semi Condensed"/>
              <a:ea typeface="Barlow Semi Condensed"/>
              <a:cs typeface="Barlow Semi Condensed"/>
              <a:sym typeface="Barlow Semi Condensed"/>
            </a:endParaRPr>
          </a:p>
        </p:txBody>
      </p:sp>
      <p:sp>
        <p:nvSpPr>
          <p:cNvPr id="486" name="Google Shape;486;p41"/>
          <p:cNvSpPr/>
          <p:nvPr/>
        </p:nvSpPr>
        <p:spPr>
          <a:xfrm>
            <a:off x="2889572" y="376371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91</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Mick</a:t>
            </a:r>
            <a:endParaRPr b="1" i="1" sz="700">
              <a:solidFill>
                <a:srgbClr val="EA9999"/>
              </a:solidFill>
              <a:latin typeface="Barlow Semi Condensed"/>
              <a:ea typeface="Barlow Semi Condensed"/>
              <a:cs typeface="Barlow Semi Condensed"/>
              <a:sym typeface="Barlow Semi Condensed"/>
            </a:endParaRPr>
          </a:p>
        </p:txBody>
      </p:sp>
      <p:sp>
        <p:nvSpPr>
          <p:cNvPr id="476" name="Google Shape;476;p41"/>
          <p:cNvSpPr/>
          <p:nvPr/>
        </p:nvSpPr>
        <p:spPr>
          <a:xfrm>
            <a:off x="836866" y="302720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33</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Ella</a:t>
            </a:r>
            <a:endParaRPr b="1" i="1" sz="700">
              <a:solidFill>
                <a:srgbClr val="EA9999"/>
              </a:solidFill>
              <a:latin typeface="Barlow Semi Condensed"/>
              <a:ea typeface="Barlow Semi Condensed"/>
              <a:cs typeface="Barlow Semi Condensed"/>
              <a:sym typeface="Barlow Semi Condensed"/>
            </a:endParaRPr>
          </a:p>
        </p:txBody>
      </p:sp>
      <p:sp>
        <p:nvSpPr>
          <p:cNvPr id="478" name="Google Shape;478;p41"/>
          <p:cNvSpPr/>
          <p:nvPr/>
        </p:nvSpPr>
        <p:spPr>
          <a:xfrm>
            <a:off x="2480011" y="302720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89</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Adam</a:t>
            </a:r>
            <a:endParaRPr b="1" i="1" sz="700">
              <a:solidFill>
                <a:srgbClr val="EA9999"/>
              </a:solidFill>
              <a:latin typeface="Barlow Semi Condensed"/>
              <a:ea typeface="Barlow Semi Condensed"/>
              <a:cs typeface="Barlow Semi Condensed"/>
              <a:sym typeface="Barlow Semi Condensed"/>
            </a:endParaRPr>
          </a:p>
        </p:txBody>
      </p:sp>
      <p:sp>
        <p:nvSpPr>
          <p:cNvPr id="473" name="Google Shape;473;p41"/>
          <p:cNvSpPr/>
          <p:nvPr/>
        </p:nvSpPr>
        <p:spPr>
          <a:xfrm>
            <a:off x="1703188" y="2438473"/>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50</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Buck</a:t>
            </a:r>
            <a:endParaRPr b="1" i="1" sz="700">
              <a:solidFill>
                <a:srgbClr val="EA9999"/>
              </a:solidFill>
              <a:latin typeface="Barlow Semi Condensed"/>
              <a:ea typeface="Barlow Semi Condensed"/>
              <a:cs typeface="Barlow Semi Condensed"/>
              <a:sym typeface="Barlow Semi Condensed"/>
            </a:endParaRPr>
          </a:p>
        </p:txBody>
      </p:sp>
      <p:sp>
        <p:nvSpPr>
          <p:cNvPr id="487" name="Google Shape;487;p41"/>
          <p:cNvSpPr/>
          <p:nvPr/>
        </p:nvSpPr>
        <p:spPr>
          <a:xfrm>
            <a:off x="3664650" y="2091150"/>
            <a:ext cx="1814700" cy="1341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key: 7 value: Jack</a:t>
            </a:r>
            <a:endParaRPr sz="1000">
              <a:latin typeface="Roboto Mono"/>
              <a:ea typeface="Roboto Mono"/>
              <a:cs typeface="Roboto Mono"/>
              <a:sym typeface="Roboto Mono"/>
            </a:endParaRPr>
          </a:p>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key: 33 value: Ella</a:t>
            </a:r>
            <a:endParaRPr sz="1000">
              <a:solidFill>
                <a:schemeClr val="dk1"/>
              </a:solidFill>
              <a:latin typeface="Roboto Mono"/>
              <a:ea typeface="Roboto Mono"/>
              <a:cs typeface="Roboto Mono"/>
              <a:sym typeface="Roboto Mono"/>
            </a:endParaRPr>
          </a:p>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key: 41 value: Chen</a:t>
            </a:r>
            <a:endParaRPr sz="1000">
              <a:solidFill>
                <a:schemeClr val="dk1"/>
              </a:solidFill>
              <a:latin typeface="Roboto Mono"/>
              <a:ea typeface="Roboto Mono"/>
              <a:cs typeface="Roboto Mono"/>
              <a:sym typeface="Roboto Mono"/>
            </a:endParaRPr>
          </a:p>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key: 50 value: Buck</a:t>
            </a:r>
            <a:endParaRPr sz="1000">
              <a:solidFill>
                <a:schemeClr val="dk1"/>
              </a:solidFill>
              <a:latin typeface="Roboto Mono"/>
              <a:ea typeface="Roboto Mono"/>
              <a:cs typeface="Roboto Mono"/>
              <a:sym typeface="Roboto Mono"/>
            </a:endParaRPr>
          </a:p>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key: 66 value: Rory</a:t>
            </a:r>
            <a:endParaRPr sz="1000">
              <a:solidFill>
                <a:schemeClr val="dk1"/>
              </a:solidFill>
              <a:latin typeface="Roboto Mono"/>
              <a:ea typeface="Roboto Mono"/>
              <a:cs typeface="Roboto Mono"/>
              <a:sym typeface="Roboto Mono"/>
            </a:endParaRPr>
          </a:p>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key: 89 value: Adam</a:t>
            </a:r>
            <a:endParaRPr sz="1000">
              <a:solidFill>
                <a:schemeClr val="dk1"/>
              </a:solidFill>
              <a:latin typeface="Roboto Mono"/>
              <a:ea typeface="Roboto Mono"/>
              <a:cs typeface="Roboto Mono"/>
              <a:sym typeface="Roboto Mono"/>
            </a:endParaRPr>
          </a:p>
          <a:p>
            <a:pPr indent="0" lvl="0" marL="0" rtl="0" algn="ctr">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key: 91 value: Mick</a:t>
            </a:r>
            <a:endParaRPr sz="1000">
              <a:solidFill>
                <a:schemeClr val="dk1"/>
              </a:solidFill>
              <a:latin typeface="Roboto Mono"/>
              <a:ea typeface="Roboto Mono"/>
              <a:cs typeface="Roboto Mono"/>
              <a:sym typeface="Roboto Mono"/>
            </a:endParaRPr>
          </a:p>
        </p:txBody>
      </p:sp>
      <p:sp>
        <p:nvSpPr>
          <p:cNvPr id="488" name="Google Shape;488;p41"/>
          <p:cNvSpPr/>
          <p:nvPr/>
        </p:nvSpPr>
        <p:spPr>
          <a:xfrm>
            <a:off x="5982203" y="3844401"/>
            <a:ext cx="2512399" cy="382856"/>
          </a:xfrm>
          <a:prstGeom prst="rect">
            <a:avLst/>
          </a:prstGeom>
        </p:spPr>
        <p:txBody>
          <a:bodyPr>
            <a:prstTxWarp prst="textPlain"/>
          </a:bodyPr>
          <a:lstStyle/>
          <a:p>
            <a:pPr lvl="0" algn="ctr"/>
            <a:r>
              <a:rPr b="1" i="1">
                <a:ln>
                  <a:noFill/>
                </a:ln>
                <a:solidFill>
                  <a:srgbClr val="FFFFFF"/>
                </a:solidFill>
                <a:latin typeface="Barlow Semi Condensed"/>
              </a:rPr>
              <a:t>RECURSION!</a:t>
            </a:r>
          </a:p>
        </p:txBody>
      </p:sp>
      <p:sp>
        <p:nvSpPr>
          <p:cNvPr id="489" name="Google Shape;489;p41"/>
          <p:cNvSpPr/>
          <p:nvPr/>
        </p:nvSpPr>
        <p:spPr>
          <a:xfrm>
            <a:off x="2766900" y="1559050"/>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Big hint: Use </a:t>
            </a:r>
            <a:r>
              <a:rPr b="1" lang="en" sz="1000">
                <a:solidFill>
                  <a:srgbClr val="EA9999"/>
                </a:solidFill>
                <a:latin typeface="Barlow Semi Condensed"/>
                <a:ea typeface="Barlow Semi Condensed"/>
                <a:cs typeface="Barlow Semi Condensed"/>
                <a:sym typeface="Barlow Semi Condensed"/>
              </a:rPr>
              <a:t>string streams</a:t>
            </a:r>
            <a:r>
              <a:rPr b="1" lang="en" sz="1000">
                <a:solidFill>
                  <a:schemeClr val="lt1"/>
                </a:solidFill>
                <a:latin typeface="Barlow Semi Condensed"/>
                <a:ea typeface="Barlow Semi Condensed"/>
                <a:cs typeface="Barlow Semi Condensed"/>
                <a:sym typeface="Barlow Semi Condensed"/>
              </a:rPr>
              <a:t> to build the string recursively</a:t>
            </a:r>
            <a:endParaRPr b="1" sz="1000">
              <a:solidFill>
                <a:schemeClr val="lt1"/>
              </a:solidFill>
              <a:latin typeface="Barlow Semi Condensed"/>
              <a:ea typeface="Barlow Semi Condensed"/>
              <a:cs typeface="Barlow Semi Condensed"/>
              <a:sym typeface="Barlow Semi Condensed"/>
            </a:endParaRPr>
          </a:p>
        </p:txBody>
      </p:sp>
      <p:sp>
        <p:nvSpPr>
          <p:cNvPr id="490" name="Google Shape;490;p41">
            <a:hlinkClick r:id="rId3"/>
          </p:cNvPr>
          <p:cNvSpPr/>
          <p:nvPr/>
        </p:nvSpPr>
        <p:spPr>
          <a:xfrm>
            <a:off x="7745900" y="208325"/>
            <a:ext cx="674400" cy="30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chemeClr val="lt1"/>
                </a:solidFill>
                <a:latin typeface="Roboto Mono"/>
                <a:ea typeface="Roboto Mono"/>
                <a:cs typeface="Roboto Mono"/>
                <a:sym typeface="Roboto Mono"/>
                <a:hlinkClick r:id="rId4">
                  <a:extLst>
                    <a:ext uri="{A12FA001-AC4F-418D-AE19-62706E023703}">
                      <ahyp:hlinkClr val="tx"/>
                    </a:ext>
                  </a:extLst>
                </a:hlinkClick>
              </a:rPr>
              <a:t>BST</a:t>
            </a:r>
            <a:endParaRPr sz="1000">
              <a:solidFill>
                <a:schemeClr val="lt1"/>
              </a:solidFill>
              <a:latin typeface="Roboto Mono"/>
              <a:ea typeface="Roboto Mono"/>
              <a:cs typeface="Roboto Mono"/>
              <a:sym typeface="Roboto Mono"/>
            </a:endParaRPr>
          </a:p>
        </p:txBody>
      </p:sp>
      <p:pic>
        <p:nvPicPr>
          <p:cNvPr id="491" name="Google Shape;491;p41"/>
          <p:cNvPicPr preferRelativeResize="0"/>
          <p:nvPr/>
        </p:nvPicPr>
        <p:blipFill>
          <a:blip r:embed="rId5">
            <a:alphaModFix/>
          </a:blip>
          <a:stretch>
            <a:fillRect/>
          </a:stretch>
        </p:blipFill>
        <p:spPr>
          <a:xfrm>
            <a:off x="8508075" y="197214"/>
            <a:ext cx="238641" cy="3299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8" name="Shape 88"/>
        <p:cNvGrpSpPr/>
        <p:nvPr/>
      </p:nvGrpSpPr>
      <p:grpSpPr>
        <a:xfrm>
          <a:off x="0" y="0"/>
          <a:ext cx="0" cy="0"/>
          <a:chOff x="0" y="0"/>
          <a:chExt cx="0" cy="0"/>
        </a:xfrm>
      </p:grpSpPr>
      <p:sp>
        <p:nvSpPr>
          <p:cNvPr id="89" name="Google Shape;89;p15"/>
          <p:cNvSpPr/>
          <p:nvPr/>
        </p:nvSpPr>
        <p:spPr>
          <a:xfrm>
            <a:off x="1411200" y="816450"/>
            <a:ext cx="6321600" cy="3771900"/>
          </a:xfrm>
          <a:prstGeom prst="roundRect">
            <a:avLst>
              <a:gd fmla="val 6355" name="adj"/>
            </a:avLst>
          </a:prstGeom>
          <a:solidFill>
            <a:srgbClr val="666666"/>
          </a:solidFill>
          <a:ln>
            <a:noFill/>
          </a:ln>
        </p:spPr>
        <p:txBody>
          <a:bodyPr anchorCtr="0" anchor="ctr"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b="1" sz="1100">
              <a:solidFill>
                <a:schemeClr val="lt1"/>
              </a:solidFill>
              <a:latin typeface="Barlow Semi Condensed"/>
              <a:ea typeface="Barlow Semi Condensed"/>
              <a:cs typeface="Barlow Semi Condensed"/>
              <a:sym typeface="Barlow Semi Condensed"/>
            </a:endParaRPr>
          </a:p>
          <a:p>
            <a:pPr indent="0" lvl="0" marL="0" rtl="0" algn="just">
              <a:lnSpc>
                <a:spcPct val="115000"/>
              </a:lnSpc>
              <a:spcBef>
                <a:spcPts val="1100"/>
              </a:spcBef>
              <a:spcAft>
                <a:spcPts val="0"/>
              </a:spcAft>
              <a:buClr>
                <a:schemeClr val="dk1"/>
              </a:buClr>
              <a:buSzPts val="1100"/>
              <a:buFont typeface="Arial"/>
              <a:buNone/>
            </a:pPr>
            <a:r>
              <a:rPr b="1" lang="en" sz="1100">
                <a:solidFill>
                  <a:schemeClr val="lt1"/>
                </a:solidFill>
                <a:latin typeface="Barlow Semi Condensed"/>
                <a:ea typeface="Barlow Semi Condensed"/>
                <a:cs typeface="Barlow Semi Condensed"/>
                <a:sym typeface="Barlow Semi Condensed"/>
              </a:rPr>
              <a:t>It is exactly what it sounds.  It is a session to "jumpstart" you on the project.  The TAs will prepare a presentation to guide you in starting the project.  If you find reading long project descriptions overwhelming, this is for you! </a:t>
            </a:r>
            <a:endParaRPr b="1" sz="1100">
              <a:solidFill>
                <a:schemeClr val="lt1"/>
              </a:solidFill>
              <a:latin typeface="Barlow Semi Condensed"/>
              <a:ea typeface="Barlow Semi Condensed"/>
              <a:cs typeface="Barlow Semi Condensed"/>
              <a:sym typeface="Barlow Semi Condensed"/>
            </a:endParaRPr>
          </a:p>
          <a:p>
            <a:pPr indent="0" lvl="0" marL="0" rtl="0" algn="just">
              <a:lnSpc>
                <a:spcPct val="115000"/>
              </a:lnSpc>
              <a:spcBef>
                <a:spcPts val="1100"/>
              </a:spcBef>
              <a:spcAft>
                <a:spcPts val="0"/>
              </a:spcAft>
              <a:buClr>
                <a:schemeClr val="dk1"/>
              </a:buClr>
              <a:buSzPts val="1100"/>
              <a:buFont typeface="Arial"/>
              <a:buNone/>
            </a:pPr>
            <a:r>
              <a:rPr b="1" lang="en" sz="1100">
                <a:solidFill>
                  <a:schemeClr val="lt1"/>
                </a:solidFill>
                <a:latin typeface="Barlow Semi Condensed"/>
                <a:ea typeface="Barlow Semi Condensed"/>
                <a:cs typeface="Barlow Semi Condensed"/>
                <a:sym typeface="Barlow Semi Condensed"/>
              </a:rPr>
              <a:t>They will first describe the project, answering any questions along the way.  They will then help point you to course resources you may need to review to complete the project. They will lay out a project timeline, what to tackle first, etc.  They will help you lay out different cases, edge cases, error handling, and more.  They will help you brainstorm approaches, implementations, etc.  They will give you time to map out your plan and ask questions.  </a:t>
            </a:r>
            <a:endParaRPr b="1" sz="1100">
              <a:solidFill>
                <a:schemeClr val="lt1"/>
              </a:solidFill>
              <a:latin typeface="Barlow Semi Condensed"/>
              <a:ea typeface="Barlow Semi Condensed"/>
              <a:cs typeface="Barlow Semi Condensed"/>
              <a:sym typeface="Barlow Semi Condensed"/>
            </a:endParaRPr>
          </a:p>
          <a:p>
            <a:pPr indent="0" lvl="0" marL="0" rtl="0" algn="just">
              <a:lnSpc>
                <a:spcPct val="115000"/>
              </a:lnSpc>
              <a:spcBef>
                <a:spcPts val="1100"/>
              </a:spcBef>
              <a:spcAft>
                <a:spcPts val="0"/>
              </a:spcAft>
              <a:buNone/>
            </a:pPr>
            <a:r>
              <a:rPr b="1" lang="en" sz="1100">
                <a:solidFill>
                  <a:schemeClr val="lt1"/>
                </a:solidFill>
                <a:latin typeface="Barlow Semi Condensed"/>
                <a:ea typeface="Barlow Semi Condensed"/>
                <a:cs typeface="Barlow Semi Condensed"/>
                <a:sym typeface="Barlow Semi Condensed"/>
              </a:rPr>
              <a:t>Most importantly, the TAs will get you started.  Sometimes the hardest part of doing any project is... getting started.</a:t>
            </a:r>
            <a:endParaRPr b="1" sz="1100">
              <a:solidFill>
                <a:schemeClr val="lt1"/>
              </a:solidFill>
              <a:latin typeface="Barlow Semi Condensed"/>
              <a:ea typeface="Barlow Semi Condensed"/>
              <a:cs typeface="Barlow Semi Condensed"/>
              <a:sym typeface="Barlow Semi Condensed"/>
            </a:endParaRPr>
          </a:p>
          <a:p>
            <a:pPr indent="0" lvl="0" marL="0" rtl="0" algn="just">
              <a:lnSpc>
                <a:spcPct val="115000"/>
              </a:lnSpc>
              <a:spcBef>
                <a:spcPts val="1100"/>
              </a:spcBef>
              <a:spcAft>
                <a:spcPts val="1100"/>
              </a:spcAft>
              <a:buNone/>
            </a:pPr>
            <a:r>
              <a:rPr b="1" lang="en" sz="1100">
                <a:solidFill>
                  <a:schemeClr val="lt1"/>
                </a:solidFill>
                <a:latin typeface="Barlow Semi Condensed"/>
                <a:ea typeface="Barlow Semi Condensed"/>
                <a:cs typeface="Barlow Semi Condensed"/>
                <a:sym typeface="Barlow Semi Condensed"/>
              </a:rPr>
              <a:t>If you find yourself struggling to get started on projects for any reason (e.g. motivation, feeling overwhelmed by all the information, etc.), then Project Jumpstart is for you.  If you would like to improve your project management skills, Project Jumpstart is for you.  If you prefer listening and discussing rather than reading, Project Jumpstart is for you.  If you need accountability, Project Jumpstart is for you.  If you like the idea of being more efficient with your approach to solving problems, this might really help you.</a:t>
            </a:r>
            <a:endParaRPr b="1" sz="1100">
              <a:solidFill>
                <a:schemeClr val="lt1"/>
              </a:solidFill>
              <a:latin typeface="Barlow Semi Condensed"/>
              <a:ea typeface="Barlow Semi Condensed"/>
              <a:cs typeface="Barlow Semi Condensed"/>
              <a:sym typeface="Barlow Semi Condensed"/>
            </a:endParaRPr>
          </a:p>
        </p:txBody>
      </p:sp>
      <p:sp>
        <p:nvSpPr>
          <p:cNvPr id="90" name="Google Shape;90;p15"/>
          <p:cNvSpPr/>
          <p:nvPr/>
        </p:nvSpPr>
        <p:spPr>
          <a:xfrm>
            <a:off x="2619463" y="555141"/>
            <a:ext cx="3905073" cy="496241"/>
          </a:xfrm>
          <a:prstGeom prst="rect">
            <a:avLst/>
          </a:prstGeom>
        </p:spPr>
        <p:txBody>
          <a:bodyPr>
            <a:prstTxWarp prst="textPlain"/>
          </a:bodyPr>
          <a:lstStyle/>
          <a:p>
            <a:pPr lvl="0" algn="ctr"/>
            <a:r>
              <a:rPr b="1" i="1">
                <a:ln>
                  <a:noFill/>
                </a:ln>
                <a:solidFill>
                  <a:srgbClr val="FFFFFF"/>
                </a:solidFill>
                <a:latin typeface="Barlow Semi Condensed"/>
              </a:rPr>
              <a:t>project jumpstart?</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495" name="Shape 495"/>
        <p:cNvGrpSpPr/>
        <p:nvPr/>
      </p:nvGrpSpPr>
      <p:grpSpPr>
        <a:xfrm>
          <a:off x="0" y="0"/>
          <a:ext cx="0" cy="0"/>
          <a:chOff x="0" y="0"/>
          <a:chExt cx="0" cy="0"/>
        </a:xfrm>
      </p:grpSpPr>
      <p:sp>
        <p:nvSpPr>
          <p:cNvPr id="496" name="Google Shape;496;p42"/>
          <p:cNvSpPr/>
          <p:nvPr/>
        </p:nvSpPr>
        <p:spPr>
          <a:xfrm>
            <a:off x="370900" y="276425"/>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497" name="Google Shape;497;p42"/>
          <p:cNvSpPr/>
          <p:nvPr/>
        </p:nvSpPr>
        <p:spPr>
          <a:xfrm>
            <a:off x="2218726" y="197225"/>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498" name="Google Shape;498;p42"/>
          <p:cNvSpPr/>
          <p:nvPr/>
        </p:nvSpPr>
        <p:spPr>
          <a:xfrm>
            <a:off x="3401503" y="482501"/>
            <a:ext cx="2340990" cy="382323"/>
          </a:xfrm>
          <a:prstGeom prst="rect">
            <a:avLst/>
          </a:prstGeom>
        </p:spPr>
        <p:txBody>
          <a:bodyPr>
            <a:prstTxWarp prst="textPlain"/>
          </a:bodyPr>
          <a:lstStyle/>
          <a:p>
            <a:pPr lvl="0" algn="ctr"/>
            <a:r>
              <a:rPr b="1" i="1">
                <a:ln>
                  <a:noFill/>
                </a:ln>
                <a:solidFill>
                  <a:srgbClr val="FFFFFF"/>
                </a:solidFill>
                <a:latin typeface="Barlow Semi Condensed"/>
              </a:rPr>
              <a:t>RECURSIVE</a:t>
            </a:r>
          </a:p>
        </p:txBody>
      </p:sp>
      <p:sp>
        <p:nvSpPr>
          <p:cNvPr id="499" name="Google Shape;499;p42"/>
          <p:cNvSpPr/>
          <p:nvPr/>
        </p:nvSpPr>
        <p:spPr>
          <a:xfrm>
            <a:off x="3353707" y="913351"/>
            <a:ext cx="2436574" cy="382323"/>
          </a:xfrm>
          <a:prstGeom prst="rect">
            <a:avLst/>
          </a:prstGeom>
        </p:spPr>
        <p:txBody>
          <a:bodyPr>
            <a:prstTxWarp prst="textPlain"/>
          </a:bodyPr>
          <a:lstStyle/>
          <a:p>
            <a:pPr lvl="0" algn="ctr"/>
            <a:r>
              <a:rPr b="1" i="1">
                <a:ln>
                  <a:noFill/>
                </a:ln>
                <a:solidFill>
                  <a:srgbClr val="FFFFFF"/>
                </a:solidFill>
                <a:latin typeface="Barlow Semi Condensed"/>
              </a:rPr>
              <a:t>TRAVERSAL</a:t>
            </a:r>
          </a:p>
        </p:txBody>
      </p:sp>
      <p:sp>
        <p:nvSpPr>
          <p:cNvPr id="500" name="Google Shape;500;p42"/>
          <p:cNvSpPr/>
          <p:nvPr/>
        </p:nvSpPr>
        <p:spPr>
          <a:xfrm>
            <a:off x="3353700" y="1344200"/>
            <a:ext cx="24366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Idea is to treat subtrees as their own BST</a:t>
            </a:r>
            <a:endParaRPr b="1" sz="1000">
              <a:solidFill>
                <a:schemeClr val="lt1"/>
              </a:solidFill>
              <a:latin typeface="Barlow Semi Condensed"/>
              <a:ea typeface="Barlow Semi Condensed"/>
              <a:cs typeface="Barlow Semi Condensed"/>
              <a:sym typeface="Barlow Semi Condensed"/>
            </a:endParaRPr>
          </a:p>
        </p:txBody>
      </p:sp>
      <p:cxnSp>
        <p:nvCxnSpPr>
          <p:cNvPr id="501" name="Google Shape;501;p42"/>
          <p:cNvCxnSpPr>
            <a:endCxn id="502" idx="0"/>
          </p:cNvCxnSpPr>
          <p:nvPr/>
        </p:nvCxnSpPr>
        <p:spPr>
          <a:xfrm>
            <a:off x="2015513" y="2494298"/>
            <a:ext cx="0" cy="206700"/>
          </a:xfrm>
          <a:prstGeom prst="straightConnector1">
            <a:avLst/>
          </a:prstGeom>
          <a:noFill/>
          <a:ln cap="flat" cmpd="sng" w="19050">
            <a:solidFill>
              <a:schemeClr val="lt1"/>
            </a:solidFill>
            <a:prstDash val="solid"/>
            <a:round/>
            <a:headEnd len="med" w="med" type="none"/>
            <a:tailEnd len="med" w="med" type="triangle"/>
          </a:ln>
        </p:spPr>
      </p:cxnSp>
      <p:sp>
        <p:nvSpPr>
          <p:cNvPr id="503" name="Google Shape;503;p42"/>
          <p:cNvSpPr/>
          <p:nvPr/>
        </p:nvSpPr>
        <p:spPr>
          <a:xfrm>
            <a:off x="1797424" y="2263524"/>
            <a:ext cx="436202" cy="14879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504" name="Google Shape;504;p42"/>
          <p:cNvCxnSpPr>
            <a:stCxn id="502" idx="3"/>
            <a:endCxn id="505" idx="7"/>
          </p:cNvCxnSpPr>
          <p:nvPr/>
        </p:nvCxnSpPr>
        <p:spPr>
          <a:xfrm flipH="1">
            <a:off x="1341610" y="3165502"/>
            <a:ext cx="481500" cy="204000"/>
          </a:xfrm>
          <a:prstGeom prst="straightConnector1">
            <a:avLst/>
          </a:prstGeom>
          <a:noFill/>
          <a:ln cap="flat" cmpd="sng" w="19050">
            <a:solidFill>
              <a:schemeClr val="lt1"/>
            </a:solidFill>
            <a:prstDash val="solid"/>
            <a:round/>
            <a:headEnd len="med" w="med" type="none"/>
            <a:tailEnd len="med" w="med" type="triangle"/>
          </a:ln>
        </p:spPr>
      </p:cxnSp>
      <p:cxnSp>
        <p:nvCxnSpPr>
          <p:cNvPr id="506" name="Google Shape;506;p42"/>
          <p:cNvCxnSpPr>
            <a:stCxn id="502" idx="5"/>
            <a:endCxn id="507" idx="1"/>
          </p:cNvCxnSpPr>
          <p:nvPr/>
        </p:nvCxnSpPr>
        <p:spPr>
          <a:xfrm>
            <a:off x="2207917" y="3165502"/>
            <a:ext cx="392100" cy="204000"/>
          </a:xfrm>
          <a:prstGeom prst="straightConnector1">
            <a:avLst/>
          </a:prstGeom>
          <a:noFill/>
          <a:ln cap="flat" cmpd="sng" w="19050">
            <a:solidFill>
              <a:schemeClr val="lt1"/>
            </a:solidFill>
            <a:prstDash val="solid"/>
            <a:round/>
            <a:headEnd len="med" w="med" type="none"/>
            <a:tailEnd len="med" w="med" type="triangle"/>
          </a:ln>
        </p:spPr>
      </p:cxnSp>
      <p:cxnSp>
        <p:nvCxnSpPr>
          <p:cNvPr id="508" name="Google Shape;508;p42"/>
          <p:cNvCxnSpPr>
            <a:stCxn id="505" idx="3"/>
            <a:endCxn id="509" idx="7"/>
          </p:cNvCxnSpPr>
          <p:nvPr/>
        </p:nvCxnSpPr>
        <p:spPr>
          <a:xfrm flipH="1">
            <a:off x="930988" y="3754229"/>
            <a:ext cx="25800" cy="351600"/>
          </a:xfrm>
          <a:prstGeom prst="straightConnector1">
            <a:avLst/>
          </a:prstGeom>
          <a:noFill/>
          <a:ln cap="flat" cmpd="sng" w="19050">
            <a:solidFill>
              <a:schemeClr val="lt1"/>
            </a:solidFill>
            <a:prstDash val="solid"/>
            <a:round/>
            <a:headEnd len="med" w="med" type="none"/>
            <a:tailEnd len="med" w="med" type="triangle"/>
          </a:ln>
        </p:spPr>
      </p:cxnSp>
      <p:cxnSp>
        <p:nvCxnSpPr>
          <p:cNvPr id="510" name="Google Shape;510;p42"/>
          <p:cNvCxnSpPr>
            <a:stCxn id="505" idx="5"/>
            <a:endCxn id="511" idx="1"/>
          </p:cNvCxnSpPr>
          <p:nvPr/>
        </p:nvCxnSpPr>
        <p:spPr>
          <a:xfrm>
            <a:off x="1341595" y="3754229"/>
            <a:ext cx="25800" cy="351600"/>
          </a:xfrm>
          <a:prstGeom prst="straightConnector1">
            <a:avLst/>
          </a:prstGeom>
          <a:noFill/>
          <a:ln cap="flat" cmpd="sng" w="19050">
            <a:solidFill>
              <a:schemeClr val="lt1"/>
            </a:solidFill>
            <a:prstDash val="solid"/>
            <a:round/>
            <a:headEnd len="med" w="med" type="none"/>
            <a:tailEnd len="med" w="med" type="triangle"/>
          </a:ln>
        </p:spPr>
      </p:cxnSp>
      <p:cxnSp>
        <p:nvCxnSpPr>
          <p:cNvPr id="512" name="Google Shape;512;p42"/>
          <p:cNvCxnSpPr>
            <a:stCxn id="507" idx="3"/>
            <a:endCxn id="513" idx="7"/>
          </p:cNvCxnSpPr>
          <p:nvPr/>
        </p:nvCxnSpPr>
        <p:spPr>
          <a:xfrm flipH="1">
            <a:off x="2573232" y="3754229"/>
            <a:ext cx="26700" cy="351600"/>
          </a:xfrm>
          <a:prstGeom prst="straightConnector1">
            <a:avLst/>
          </a:prstGeom>
          <a:noFill/>
          <a:ln cap="flat" cmpd="sng" w="19050">
            <a:solidFill>
              <a:schemeClr val="lt1"/>
            </a:solidFill>
            <a:prstDash val="solid"/>
            <a:round/>
            <a:headEnd len="med" w="med" type="none"/>
            <a:tailEnd len="med" w="med" type="triangle"/>
          </a:ln>
        </p:spPr>
      </p:cxnSp>
      <p:cxnSp>
        <p:nvCxnSpPr>
          <p:cNvPr id="514" name="Google Shape;514;p42"/>
          <p:cNvCxnSpPr>
            <a:stCxn id="507" idx="5"/>
            <a:endCxn id="515" idx="1"/>
          </p:cNvCxnSpPr>
          <p:nvPr/>
        </p:nvCxnSpPr>
        <p:spPr>
          <a:xfrm>
            <a:off x="2984739" y="3754229"/>
            <a:ext cx="24900" cy="351600"/>
          </a:xfrm>
          <a:prstGeom prst="straightConnector1">
            <a:avLst/>
          </a:prstGeom>
          <a:noFill/>
          <a:ln cap="flat" cmpd="sng" w="19050">
            <a:solidFill>
              <a:schemeClr val="lt1"/>
            </a:solidFill>
            <a:prstDash val="solid"/>
            <a:round/>
            <a:headEnd len="med" w="med" type="none"/>
            <a:tailEnd len="med" w="med" type="triangle"/>
          </a:ln>
        </p:spPr>
      </p:cxnSp>
      <p:sp>
        <p:nvSpPr>
          <p:cNvPr id="509" name="Google Shape;509;p42"/>
          <p:cNvSpPr/>
          <p:nvPr/>
        </p:nvSpPr>
        <p:spPr>
          <a:xfrm>
            <a:off x="466488" y="4026242"/>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7</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Jack</a:t>
            </a:r>
            <a:endParaRPr b="1" i="1" sz="700">
              <a:solidFill>
                <a:srgbClr val="EA9999"/>
              </a:solidFill>
              <a:latin typeface="Barlow Semi Condensed"/>
              <a:ea typeface="Barlow Semi Condensed"/>
              <a:cs typeface="Barlow Semi Condensed"/>
              <a:sym typeface="Barlow Semi Condensed"/>
            </a:endParaRPr>
          </a:p>
        </p:txBody>
      </p:sp>
      <p:sp>
        <p:nvSpPr>
          <p:cNvPr id="511" name="Google Shape;511;p42"/>
          <p:cNvSpPr/>
          <p:nvPr/>
        </p:nvSpPr>
        <p:spPr>
          <a:xfrm>
            <a:off x="1287609" y="4026242"/>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41</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Chen</a:t>
            </a:r>
            <a:endParaRPr b="1" i="1" sz="700">
              <a:solidFill>
                <a:srgbClr val="EA9999"/>
              </a:solidFill>
              <a:latin typeface="Barlow Semi Condensed"/>
              <a:ea typeface="Barlow Semi Condensed"/>
              <a:cs typeface="Barlow Semi Condensed"/>
              <a:sym typeface="Barlow Semi Condensed"/>
            </a:endParaRPr>
          </a:p>
        </p:txBody>
      </p:sp>
      <p:sp>
        <p:nvSpPr>
          <p:cNvPr id="513" name="Google Shape;513;p42"/>
          <p:cNvSpPr/>
          <p:nvPr/>
        </p:nvSpPr>
        <p:spPr>
          <a:xfrm>
            <a:off x="2108700" y="4026242"/>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66</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Rory</a:t>
            </a:r>
            <a:endParaRPr b="1" i="1" sz="700">
              <a:solidFill>
                <a:srgbClr val="EA9999"/>
              </a:solidFill>
              <a:latin typeface="Barlow Semi Condensed"/>
              <a:ea typeface="Barlow Semi Condensed"/>
              <a:cs typeface="Barlow Semi Condensed"/>
              <a:sym typeface="Barlow Semi Condensed"/>
            </a:endParaRPr>
          </a:p>
        </p:txBody>
      </p:sp>
      <p:sp>
        <p:nvSpPr>
          <p:cNvPr id="515" name="Google Shape;515;p42"/>
          <p:cNvSpPr/>
          <p:nvPr/>
        </p:nvSpPr>
        <p:spPr>
          <a:xfrm>
            <a:off x="2929797" y="4026242"/>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91</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Mick</a:t>
            </a:r>
            <a:endParaRPr b="1" i="1" sz="700">
              <a:solidFill>
                <a:srgbClr val="EA9999"/>
              </a:solidFill>
              <a:latin typeface="Barlow Semi Condensed"/>
              <a:ea typeface="Barlow Semi Condensed"/>
              <a:cs typeface="Barlow Semi Condensed"/>
              <a:sym typeface="Barlow Semi Condensed"/>
            </a:endParaRPr>
          </a:p>
        </p:txBody>
      </p:sp>
      <p:sp>
        <p:nvSpPr>
          <p:cNvPr id="505" name="Google Shape;505;p42"/>
          <p:cNvSpPr/>
          <p:nvPr/>
        </p:nvSpPr>
        <p:spPr>
          <a:xfrm>
            <a:off x="877091" y="3289725"/>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33</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Ella</a:t>
            </a:r>
            <a:endParaRPr b="1" i="1" sz="700">
              <a:solidFill>
                <a:srgbClr val="EA9999"/>
              </a:solidFill>
              <a:latin typeface="Barlow Semi Condensed"/>
              <a:ea typeface="Barlow Semi Condensed"/>
              <a:cs typeface="Barlow Semi Condensed"/>
              <a:sym typeface="Barlow Semi Condensed"/>
            </a:endParaRPr>
          </a:p>
        </p:txBody>
      </p:sp>
      <p:sp>
        <p:nvSpPr>
          <p:cNvPr id="507" name="Google Shape;507;p42"/>
          <p:cNvSpPr/>
          <p:nvPr/>
        </p:nvSpPr>
        <p:spPr>
          <a:xfrm>
            <a:off x="2520236" y="3289725"/>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89</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Adam</a:t>
            </a:r>
            <a:endParaRPr b="1" i="1" sz="700">
              <a:solidFill>
                <a:srgbClr val="EA9999"/>
              </a:solidFill>
              <a:latin typeface="Barlow Semi Condensed"/>
              <a:ea typeface="Barlow Semi Condensed"/>
              <a:cs typeface="Barlow Semi Condensed"/>
              <a:sym typeface="Barlow Semi Condensed"/>
            </a:endParaRPr>
          </a:p>
        </p:txBody>
      </p:sp>
      <p:sp>
        <p:nvSpPr>
          <p:cNvPr id="502" name="Google Shape;502;p42"/>
          <p:cNvSpPr/>
          <p:nvPr/>
        </p:nvSpPr>
        <p:spPr>
          <a:xfrm>
            <a:off x="1743413" y="2700998"/>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EA9999"/>
                </a:solidFill>
                <a:latin typeface="Barlow Semi Condensed"/>
                <a:ea typeface="Barlow Semi Condensed"/>
                <a:cs typeface="Barlow Semi Condensed"/>
                <a:sym typeface="Barlow Semi Condensed"/>
              </a:rPr>
              <a:t>50</a:t>
            </a:r>
            <a:endParaRPr b="1" i="1">
              <a:solidFill>
                <a:srgbClr val="EA9999"/>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EA9999"/>
                </a:solidFill>
                <a:latin typeface="Barlow Semi Condensed"/>
                <a:ea typeface="Barlow Semi Condensed"/>
                <a:cs typeface="Barlow Semi Condensed"/>
                <a:sym typeface="Barlow Semi Condensed"/>
              </a:rPr>
              <a:t>Buck</a:t>
            </a:r>
            <a:endParaRPr b="1" i="1" sz="700">
              <a:solidFill>
                <a:srgbClr val="EA9999"/>
              </a:solidFill>
              <a:latin typeface="Barlow Semi Condensed"/>
              <a:ea typeface="Barlow Semi Condensed"/>
              <a:cs typeface="Barlow Semi Condensed"/>
              <a:sym typeface="Barlow Semi Condensed"/>
            </a:endParaRPr>
          </a:p>
        </p:txBody>
      </p:sp>
      <p:sp>
        <p:nvSpPr>
          <p:cNvPr id="516" name="Google Shape;516;p42"/>
          <p:cNvSpPr/>
          <p:nvPr/>
        </p:nvSpPr>
        <p:spPr>
          <a:xfrm>
            <a:off x="4824325" y="3235063"/>
            <a:ext cx="3325800" cy="10341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latin typeface="Roboto Mono"/>
                <a:ea typeface="Roboto Mono"/>
                <a:cs typeface="Roboto Mono"/>
                <a:sym typeface="Roboto Mono"/>
              </a:rPr>
              <a:t>_buildString(NODE* node, </a:t>
            </a:r>
            <a:r>
              <a:rPr lang="en" sz="1000">
                <a:highlight>
                  <a:srgbClr val="F4CCCC"/>
                </a:highlight>
                <a:latin typeface="Roboto Mono"/>
                <a:ea typeface="Roboto Mono"/>
                <a:cs typeface="Roboto Mono"/>
                <a:sym typeface="Roboto Mono"/>
              </a:rPr>
              <a:t>ostream&amp; out</a:t>
            </a: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lang="en" sz="1000">
                <a:solidFill>
                  <a:srgbClr val="999999"/>
                </a:solidFill>
                <a:latin typeface="Roboto Mono"/>
                <a:ea typeface="Roboto Mono"/>
                <a:cs typeface="Roboto Mono"/>
                <a:sym typeface="Roboto Mono"/>
              </a:rPr>
              <a:t>// Base case, node is null, do nothing</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None/>
            </a:pPr>
            <a:r>
              <a:rPr lang="en" sz="1000">
                <a:solidFill>
                  <a:srgbClr val="999999"/>
                </a:solidFill>
                <a:latin typeface="Roboto Mono"/>
                <a:ea typeface="Roboto Mono"/>
                <a:cs typeface="Roboto Mono"/>
                <a:sym typeface="Roboto Mono"/>
              </a:rPr>
              <a:t>  // Do something here, add to out</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None/>
            </a:pPr>
            <a:r>
              <a:rPr lang="en" sz="1000">
                <a:solidFill>
                  <a:srgbClr val="999999"/>
                </a:solidFill>
                <a:latin typeface="Roboto Mono"/>
                <a:ea typeface="Roboto Mono"/>
                <a:cs typeface="Roboto Mono"/>
                <a:sym typeface="Roboto Mono"/>
              </a:rPr>
              <a:t>  // Think about </a:t>
            </a:r>
            <a:r>
              <a:rPr b="1" lang="en" sz="1000">
                <a:solidFill>
                  <a:srgbClr val="999999"/>
                </a:solidFill>
                <a:latin typeface="Roboto Mono"/>
                <a:ea typeface="Roboto Mono"/>
                <a:cs typeface="Roboto Mono"/>
                <a:sym typeface="Roboto Mono"/>
              </a:rPr>
              <a:t>pre/post/in order</a:t>
            </a:r>
            <a:endParaRPr b="1" sz="1000">
              <a:solidFill>
                <a:srgbClr val="999999"/>
              </a:solidFill>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lang="en" sz="1000">
                <a:highlight>
                  <a:srgbClr val="F4CCCC"/>
                </a:highlight>
                <a:latin typeface="Roboto Mono"/>
                <a:ea typeface="Roboto Mono"/>
                <a:cs typeface="Roboto Mono"/>
                <a:sym typeface="Roboto Mono"/>
              </a:rPr>
              <a:t>out &lt;&lt; “something here” &lt;&lt; endl</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p:txBody>
      </p:sp>
      <p:sp>
        <p:nvSpPr>
          <p:cNvPr id="517" name="Google Shape;517;p42"/>
          <p:cNvSpPr/>
          <p:nvPr/>
        </p:nvSpPr>
        <p:spPr>
          <a:xfrm>
            <a:off x="5246828" y="2860250"/>
            <a:ext cx="2480792" cy="318626"/>
          </a:xfrm>
          <a:prstGeom prst="rect">
            <a:avLst/>
          </a:prstGeom>
        </p:spPr>
        <p:txBody>
          <a:bodyPr>
            <a:prstTxWarp prst="textPlain"/>
          </a:bodyPr>
          <a:lstStyle/>
          <a:p>
            <a:pPr lvl="0" algn="ctr"/>
            <a:r>
              <a:rPr b="1" i="1">
                <a:ln>
                  <a:noFill/>
                </a:ln>
                <a:solidFill>
                  <a:srgbClr val="FFFFFF"/>
                </a:solidFill>
                <a:latin typeface="Barlow Semi Condensed"/>
              </a:rPr>
              <a:t>okay, what is this?</a:t>
            </a:r>
          </a:p>
        </p:txBody>
      </p:sp>
      <p:sp>
        <p:nvSpPr>
          <p:cNvPr id="518" name="Google Shape;518;p42"/>
          <p:cNvSpPr/>
          <p:nvPr/>
        </p:nvSpPr>
        <p:spPr>
          <a:xfrm>
            <a:off x="4337725" y="4325350"/>
            <a:ext cx="42990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Convention is to have underscores (_) for </a:t>
            </a:r>
            <a:r>
              <a:rPr b="1" lang="en" sz="1000" u="sng">
                <a:solidFill>
                  <a:schemeClr val="lt1"/>
                </a:solidFill>
                <a:latin typeface="Barlow Semi Condensed"/>
                <a:ea typeface="Barlow Semi Condensed"/>
                <a:cs typeface="Barlow Semi Condensed"/>
                <a:sym typeface="Barlow Semi Condensed"/>
              </a:rPr>
              <a:t>private</a:t>
            </a:r>
            <a:r>
              <a:rPr b="1" lang="en" sz="1000">
                <a:solidFill>
                  <a:schemeClr val="lt1"/>
                </a:solidFill>
                <a:latin typeface="Barlow Semi Condensed"/>
                <a:ea typeface="Barlow Semi Condensed"/>
                <a:cs typeface="Barlow Semi Condensed"/>
                <a:sym typeface="Barlow Semi Condensed"/>
              </a:rPr>
              <a:t> recursive member functions</a:t>
            </a:r>
            <a:endParaRPr b="1" sz="1000">
              <a:solidFill>
                <a:schemeClr val="lt1"/>
              </a:solidFill>
              <a:latin typeface="Barlow Semi Condensed"/>
              <a:ea typeface="Barlow Semi Condensed"/>
              <a:cs typeface="Barlow Semi Condensed"/>
              <a:sym typeface="Barlow Semi Condensed"/>
            </a:endParaRPr>
          </a:p>
        </p:txBody>
      </p:sp>
      <p:sp>
        <p:nvSpPr>
          <p:cNvPr id="519" name="Google Shape;519;p42"/>
          <p:cNvSpPr/>
          <p:nvPr/>
        </p:nvSpPr>
        <p:spPr>
          <a:xfrm>
            <a:off x="4824325" y="1847675"/>
            <a:ext cx="3325800" cy="900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latin typeface="Roboto Mono"/>
                <a:ea typeface="Roboto Mono"/>
                <a:cs typeface="Roboto Mono"/>
                <a:sym typeface="Roboto Mono"/>
              </a:rPr>
              <a:t>s</a:t>
            </a:r>
            <a:r>
              <a:rPr lang="en" sz="1000">
                <a:latin typeface="Roboto Mono"/>
                <a:ea typeface="Roboto Mono"/>
                <a:cs typeface="Roboto Mono"/>
                <a:sym typeface="Roboto Mono"/>
              </a:rPr>
              <a:t>tring toString(</a:t>
            </a: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lang="en" sz="1000">
                <a:highlight>
                  <a:srgbClr val="F4CCCC"/>
                </a:highlight>
                <a:latin typeface="Roboto Mono"/>
                <a:ea typeface="Roboto Mono"/>
                <a:cs typeface="Roboto Mono"/>
                <a:sym typeface="Roboto Mono"/>
              </a:rPr>
              <a:t>stringstream ss</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_buildString(root, </a:t>
            </a:r>
            <a:r>
              <a:rPr lang="en" sz="1000">
                <a:highlight>
                  <a:srgbClr val="F4CCCC"/>
                </a:highlight>
                <a:latin typeface="Roboto Mono"/>
                <a:ea typeface="Roboto Mono"/>
                <a:cs typeface="Roboto Mono"/>
                <a:sym typeface="Roboto Mono"/>
              </a:rPr>
              <a:t>ss</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return </a:t>
            </a:r>
            <a:r>
              <a:rPr lang="en" sz="1000">
                <a:highlight>
                  <a:srgbClr val="F4CCCC"/>
                </a:highlight>
                <a:latin typeface="Roboto Mono"/>
                <a:ea typeface="Roboto Mono"/>
                <a:cs typeface="Roboto Mono"/>
                <a:sym typeface="Roboto Mono"/>
              </a:rPr>
              <a:t>ss.str()</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p:txBody>
      </p:sp>
      <p:sp>
        <p:nvSpPr>
          <p:cNvPr id="520" name="Google Shape;520;p42">
            <a:hlinkClick r:id="rId3"/>
          </p:cNvPr>
          <p:cNvSpPr/>
          <p:nvPr/>
        </p:nvSpPr>
        <p:spPr>
          <a:xfrm>
            <a:off x="7745900" y="208325"/>
            <a:ext cx="674400" cy="30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chemeClr val="lt1"/>
                </a:solidFill>
                <a:latin typeface="Roboto Mono"/>
                <a:ea typeface="Roboto Mono"/>
                <a:cs typeface="Roboto Mono"/>
                <a:sym typeface="Roboto Mono"/>
                <a:hlinkClick r:id="rId4">
                  <a:extLst>
                    <a:ext uri="{A12FA001-AC4F-418D-AE19-62706E023703}">
                      <ahyp:hlinkClr val="tx"/>
                    </a:ext>
                  </a:extLst>
                </a:hlinkClick>
              </a:rPr>
              <a:t>BST</a:t>
            </a:r>
            <a:endParaRPr sz="1000">
              <a:solidFill>
                <a:schemeClr val="lt1"/>
              </a:solidFill>
              <a:latin typeface="Roboto Mono"/>
              <a:ea typeface="Roboto Mono"/>
              <a:cs typeface="Roboto Mono"/>
              <a:sym typeface="Roboto Mono"/>
            </a:endParaRPr>
          </a:p>
        </p:txBody>
      </p:sp>
      <p:pic>
        <p:nvPicPr>
          <p:cNvPr id="521" name="Google Shape;521;p42"/>
          <p:cNvPicPr preferRelativeResize="0"/>
          <p:nvPr/>
        </p:nvPicPr>
        <p:blipFill>
          <a:blip r:embed="rId5">
            <a:alphaModFix/>
          </a:blip>
          <a:stretch>
            <a:fillRect/>
          </a:stretch>
        </p:blipFill>
        <p:spPr>
          <a:xfrm>
            <a:off x="8508075" y="197214"/>
            <a:ext cx="238641" cy="32999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25" name="Shape 525"/>
        <p:cNvGrpSpPr/>
        <p:nvPr/>
      </p:nvGrpSpPr>
      <p:grpSpPr>
        <a:xfrm>
          <a:off x="0" y="0"/>
          <a:ext cx="0" cy="0"/>
          <a:chOff x="0" y="0"/>
          <a:chExt cx="0" cy="0"/>
        </a:xfrm>
      </p:grpSpPr>
      <p:sp>
        <p:nvSpPr>
          <p:cNvPr id="526" name="Google Shape;526;p43"/>
          <p:cNvSpPr/>
          <p:nvPr/>
        </p:nvSpPr>
        <p:spPr>
          <a:xfrm>
            <a:off x="370900" y="276425"/>
            <a:ext cx="1969200" cy="4113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527" name="Google Shape;527;p43"/>
          <p:cNvSpPr/>
          <p:nvPr/>
        </p:nvSpPr>
        <p:spPr>
          <a:xfrm>
            <a:off x="2218726" y="197225"/>
            <a:ext cx="210793" cy="569709"/>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noFill/>
                <a:latin typeface="Barlow Semi Condensed"/>
              </a:rPr>
              <a:t>1</a:t>
            </a:r>
          </a:p>
        </p:txBody>
      </p:sp>
      <p:sp>
        <p:nvSpPr>
          <p:cNvPr id="528" name="Google Shape;528;p43"/>
          <p:cNvSpPr/>
          <p:nvPr/>
        </p:nvSpPr>
        <p:spPr>
          <a:xfrm>
            <a:off x="3899725" y="33582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529" name="Google Shape;529;p43"/>
          <p:cNvSpPr/>
          <p:nvPr/>
        </p:nvSpPr>
        <p:spPr>
          <a:xfrm>
            <a:off x="4979450" y="266525"/>
            <a:ext cx="264833"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7</a:t>
            </a:r>
          </a:p>
        </p:txBody>
      </p:sp>
      <p:sp>
        <p:nvSpPr>
          <p:cNvPr id="530" name="Google Shape;530;p43"/>
          <p:cNvSpPr/>
          <p:nvPr/>
        </p:nvSpPr>
        <p:spPr>
          <a:xfrm>
            <a:off x="3579888" y="820725"/>
            <a:ext cx="1984200" cy="285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operator[key]</a:t>
            </a:r>
            <a:endParaRPr sz="1000">
              <a:latin typeface="Roboto Mono"/>
              <a:ea typeface="Roboto Mono"/>
              <a:cs typeface="Roboto Mono"/>
              <a:sym typeface="Roboto Mono"/>
            </a:endParaRPr>
          </a:p>
        </p:txBody>
      </p:sp>
      <p:sp>
        <p:nvSpPr>
          <p:cNvPr id="531" name="Google Shape;531;p43"/>
          <p:cNvSpPr/>
          <p:nvPr/>
        </p:nvSpPr>
        <p:spPr>
          <a:xfrm>
            <a:off x="2896650" y="1298125"/>
            <a:ext cx="33507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Return the value for a given key</a:t>
            </a:r>
            <a:endParaRPr b="1" sz="1000">
              <a:solidFill>
                <a:schemeClr val="lt1"/>
              </a:solidFill>
              <a:latin typeface="Barlow Semi Condensed"/>
              <a:ea typeface="Barlow Semi Condensed"/>
              <a:cs typeface="Barlow Semi Condensed"/>
              <a:sym typeface="Barlow Semi Condensed"/>
            </a:endParaRPr>
          </a:p>
        </p:txBody>
      </p:sp>
      <p:sp>
        <p:nvSpPr>
          <p:cNvPr id="532" name="Google Shape;532;p43"/>
          <p:cNvSpPr/>
          <p:nvPr/>
        </p:nvSpPr>
        <p:spPr>
          <a:xfrm>
            <a:off x="2896650" y="1600000"/>
            <a:ext cx="33507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If key not found, insert new node to BST with that key</a:t>
            </a:r>
            <a:endParaRPr b="1" sz="1000">
              <a:solidFill>
                <a:schemeClr val="lt1"/>
              </a:solidFill>
              <a:latin typeface="Barlow Semi Condensed"/>
              <a:ea typeface="Barlow Semi Condensed"/>
              <a:cs typeface="Barlow Semi Condensed"/>
              <a:sym typeface="Barlow Semi Condensed"/>
            </a:endParaRPr>
          </a:p>
        </p:txBody>
      </p:sp>
      <p:sp>
        <p:nvSpPr>
          <p:cNvPr id="533" name="Google Shape;533;p43"/>
          <p:cNvSpPr/>
          <p:nvPr/>
        </p:nvSpPr>
        <p:spPr>
          <a:xfrm>
            <a:off x="2896650" y="1901875"/>
            <a:ext cx="33507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If key not found, return default value</a:t>
            </a:r>
            <a:endParaRPr b="1" sz="1000">
              <a:solidFill>
                <a:schemeClr val="lt1"/>
              </a:solidFill>
              <a:latin typeface="Barlow Semi Condensed"/>
              <a:ea typeface="Barlow Semi Condensed"/>
              <a:cs typeface="Barlow Semi Condensed"/>
              <a:sym typeface="Barlow Semi Condensed"/>
            </a:endParaRPr>
          </a:p>
        </p:txBody>
      </p:sp>
      <p:sp>
        <p:nvSpPr>
          <p:cNvPr id="534" name="Google Shape;534;p43"/>
          <p:cNvSpPr/>
          <p:nvPr/>
        </p:nvSpPr>
        <p:spPr>
          <a:xfrm>
            <a:off x="3789299" y="2198050"/>
            <a:ext cx="1565400" cy="245100"/>
          </a:xfrm>
          <a:prstGeom prst="roundRect">
            <a:avLst>
              <a:gd fmla="val 16667" name="adj"/>
            </a:avLst>
          </a:prstGeom>
          <a:solidFill>
            <a:srgbClr val="66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This sounds familiar?</a:t>
            </a:r>
            <a:endParaRPr b="1" sz="1000">
              <a:solidFill>
                <a:schemeClr val="lt1"/>
              </a:solidFill>
              <a:latin typeface="Barlow Semi Condensed"/>
              <a:ea typeface="Barlow Semi Condensed"/>
              <a:cs typeface="Barlow Semi Condensed"/>
              <a:sym typeface="Barlow Semi Condensed"/>
            </a:endParaRPr>
          </a:p>
        </p:txBody>
      </p:sp>
      <p:sp>
        <p:nvSpPr>
          <p:cNvPr id="535" name="Google Shape;535;p43"/>
          <p:cNvSpPr/>
          <p:nvPr/>
        </p:nvSpPr>
        <p:spPr>
          <a:xfrm>
            <a:off x="2547673" y="2595424"/>
            <a:ext cx="4048674" cy="485913"/>
          </a:xfrm>
          <a:prstGeom prst="rect">
            <a:avLst/>
          </a:prstGeom>
        </p:spPr>
        <p:txBody>
          <a:bodyPr>
            <a:prstTxWarp prst="textPlain"/>
          </a:bodyPr>
          <a:lstStyle/>
          <a:p>
            <a:pPr lvl="0" algn="ctr"/>
            <a:r>
              <a:rPr b="1" i="1">
                <a:ln>
                  <a:noFill/>
                </a:ln>
                <a:solidFill>
                  <a:srgbClr val="FFFFFF"/>
                </a:solidFill>
                <a:latin typeface="Barlow Semi Condensed"/>
              </a:rPr>
              <a:t>FOLLOW get's CODE</a:t>
            </a:r>
          </a:p>
        </p:txBody>
      </p:sp>
      <p:sp>
        <p:nvSpPr>
          <p:cNvPr id="536" name="Google Shape;536;p43"/>
          <p:cNvSpPr/>
          <p:nvPr/>
        </p:nvSpPr>
        <p:spPr>
          <a:xfrm>
            <a:off x="2896650" y="3233600"/>
            <a:ext cx="33507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Difference is, in the event that the key is not in the map,</a:t>
            </a:r>
            <a:endParaRPr b="1" sz="1000">
              <a:solidFill>
                <a:schemeClr val="lt1"/>
              </a:solidFill>
              <a:latin typeface="Barlow Semi Condensed"/>
              <a:ea typeface="Barlow Semi Condensed"/>
              <a:cs typeface="Barlow Semi Condensed"/>
              <a:sym typeface="Barlow Semi Condensed"/>
            </a:endParaRPr>
          </a:p>
        </p:txBody>
      </p:sp>
      <p:sp>
        <p:nvSpPr>
          <p:cNvPr id="537" name="Google Shape;537;p43"/>
          <p:cNvSpPr/>
          <p:nvPr/>
        </p:nvSpPr>
        <p:spPr>
          <a:xfrm>
            <a:off x="2896650" y="3535475"/>
            <a:ext cx="33507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Insert a new node to the tree, with default value</a:t>
            </a:r>
            <a:endParaRPr b="1" sz="1000">
              <a:solidFill>
                <a:schemeClr val="lt1"/>
              </a:solidFill>
              <a:latin typeface="Barlow Semi Condensed"/>
              <a:ea typeface="Barlow Semi Condensed"/>
              <a:cs typeface="Barlow Semi Condensed"/>
              <a:sym typeface="Barlow Semi Condensed"/>
            </a:endParaRPr>
          </a:p>
        </p:txBody>
      </p:sp>
      <p:sp>
        <p:nvSpPr>
          <p:cNvPr id="538" name="Google Shape;538;p43">
            <a:hlinkClick r:id="rId3"/>
          </p:cNvPr>
          <p:cNvSpPr/>
          <p:nvPr/>
        </p:nvSpPr>
        <p:spPr>
          <a:xfrm>
            <a:off x="7745900" y="208325"/>
            <a:ext cx="674400" cy="30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chemeClr val="lt1"/>
                </a:solidFill>
                <a:latin typeface="Roboto Mono"/>
                <a:ea typeface="Roboto Mono"/>
                <a:cs typeface="Roboto Mono"/>
                <a:sym typeface="Roboto Mono"/>
                <a:hlinkClick r:id="rId4">
                  <a:extLst>
                    <a:ext uri="{A12FA001-AC4F-418D-AE19-62706E023703}">
                      <ahyp:hlinkClr val="tx"/>
                    </a:ext>
                  </a:extLst>
                </a:hlinkClick>
              </a:rPr>
              <a:t>BST</a:t>
            </a:r>
            <a:endParaRPr sz="1000">
              <a:solidFill>
                <a:schemeClr val="lt1"/>
              </a:solidFill>
              <a:latin typeface="Roboto Mono"/>
              <a:ea typeface="Roboto Mono"/>
              <a:cs typeface="Roboto Mono"/>
              <a:sym typeface="Roboto Mono"/>
            </a:endParaRPr>
          </a:p>
        </p:txBody>
      </p:sp>
      <p:pic>
        <p:nvPicPr>
          <p:cNvPr id="539" name="Google Shape;539;p43"/>
          <p:cNvPicPr preferRelativeResize="0"/>
          <p:nvPr/>
        </p:nvPicPr>
        <p:blipFill>
          <a:blip r:embed="rId5">
            <a:alphaModFix/>
          </a:blip>
          <a:stretch>
            <a:fillRect/>
          </a:stretch>
        </p:blipFill>
        <p:spPr>
          <a:xfrm>
            <a:off x="8508075" y="197214"/>
            <a:ext cx="238641" cy="3299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83F04"/>
        </a:solidFill>
      </p:bgPr>
    </p:bg>
    <p:spTree>
      <p:nvGrpSpPr>
        <p:cNvPr id="543" name="Shape 543"/>
        <p:cNvGrpSpPr/>
        <p:nvPr/>
      </p:nvGrpSpPr>
      <p:grpSpPr>
        <a:xfrm>
          <a:off x="0" y="0"/>
          <a:ext cx="0" cy="0"/>
          <a:chOff x="0" y="0"/>
          <a:chExt cx="0" cy="0"/>
        </a:xfrm>
      </p:grpSpPr>
      <p:sp>
        <p:nvSpPr>
          <p:cNvPr id="544" name="Google Shape;544;p44"/>
          <p:cNvSpPr/>
          <p:nvPr/>
        </p:nvSpPr>
        <p:spPr>
          <a:xfrm>
            <a:off x="3455188" y="2040725"/>
            <a:ext cx="1969200" cy="4113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545" name="Google Shape;545;p44"/>
          <p:cNvSpPr/>
          <p:nvPr/>
        </p:nvSpPr>
        <p:spPr>
          <a:xfrm>
            <a:off x="5303013" y="1961525"/>
            <a:ext cx="385776" cy="576220"/>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2</a:t>
            </a:r>
          </a:p>
        </p:txBody>
      </p:sp>
      <p:sp>
        <p:nvSpPr>
          <p:cNvPr id="546" name="Google Shape;546;p44"/>
          <p:cNvSpPr/>
          <p:nvPr/>
        </p:nvSpPr>
        <p:spPr>
          <a:xfrm>
            <a:off x="3192800" y="2736725"/>
            <a:ext cx="2758364" cy="445703"/>
          </a:xfrm>
          <a:prstGeom prst="rect">
            <a:avLst/>
          </a:prstGeom>
        </p:spPr>
        <p:txBody>
          <a:bodyPr>
            <a:prstTxWarp prst="textPlain"/>
          </a:bodyPr>
          <a:lstStyle/>
          <a:p>
            <a:pPr lvl="0" algn="ctr"/>
            <a:r>
              <a:rPr b="1" i="1">
                <a:ln>
                  <a:noFill/>
                </a:ln>
                <a:solidFill>
                  <a:srgbClr val="FFFFFF"/>
                </a:solidFill>
                <a:latin typeface="Barlow Semi Condensed"/>
              </a:rPr>
              <a:t>THREADING</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50" name="Shape 550"/>
        <p:cNvGrpSpPr/>
        <p:nvPr/>
      </p:nvGrpSpPr>
      <p:grpSpPr>
        <a:xfrm>
          <a:off x="0" y="0"/>
          <a:ext cx="0" cy="0"/>
          <a:chOff x="0" y="0"/>
          <a:chExt cx="0" cy="0"/>
        </a:xfrm>
      </p:grpSpPr>
      <p:sp>
        <p:nvSpPr>
          <p:cNvPr id="551" name="Google Shape;551;p45"/>
          <p:cNvSpPr/>
          <p:nvPr/>
        </p:nvSpPr>
        <p:spPr>
          <a:xfrm>
            <a:off x="370900" y="276425"/>
            <a:ext cx="1969200" cy="4113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552" name="Google Shape;552;p45"/>
          <p:cNvSpPr/>
          <p:nvPr/>
        </p:nvSpPr>
        <p:spPr>
          <a:xfrm>
            <a:off x="2151276" y="193963"/>
            <a:ext cx="385776" cy="576220"/>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2</a:t>
            </a:r>
          </a:p>
        </p:txBody>
      </p:sp>
      <p:sp>
        <p:nvSpPr>
          <p:cNvPr id="553" name="Google Shape;553;p45"/>
          <p:cNvSpPr/>
          <p:nvPr/>
        </p:nvSpPr>
        <p:spPr>
          <a:xfrm>
            <a:off x="2811397" y="237538"/>
            <a:ext cx="3521207" cy="489082"/>
          </a:xfrm>
          <a:prstGeom prst="rect">
            <a:avLst/>
          </a:prstGeom>
        </p:spPr>
        <p:txBody>
          <a:bodyPr>
            <a:prstTxWarp prst="textPlain"/>
          </a:bodyPr>
          <a:lstStyle/>
          <a:p>
            <a:pPr lvl="0" algn="ctr"/>
            <a:r>
              <a:rPr b="1" i="1">
                <a:ln>
                  <a:noFill/>
                </a:ln>
                <a:solidFill>
                  <a:srgbClr val="FFFFFF"/>
                </a:solidFill>
                <a:latin typeface="Barlow Semi Condensed"/>
              </a:rPr>
              <a:t>NON-THREAD</a:t>
            </a:r>
          </a:p>
        </p:txBody>
      </p:sp>
      <p:cxnSp>
        <p:nvCxnSpPr>
          <p:cNvPr id="554" name="Google Shape;554;p45"/>
          <p:cNvCxnSpPr>
            <a:endCxn id="555" idx="0"/>
          </p:cNvCxnSpPr>
          <p:nvPr/>
        </p:nvCxnSpPr>
        <p:spPr>
          <a:xfrm>
            <a:off x="4572000" y="1487113"/>
            <a:ext cx="0" cy="292500"/>
          </a:xfrm>
          <a:prstGeom prst="straightConnector1">
            <a:avLst/>
          </a:prstGeom>
          <a:noFill/>
          <a:ln cap="flat" cmpd="sng" w="28575">
            <a:solidFill>
              <a:schemeClr val="lt1"/>
            </a:solidFill>
            <a:prstDash val="solid"/>
            <a:round/>
            <a:headEnd len="med" w="med" type="none"/>
            <a:tailEnd len="med" w="med" type="triangle"/>
          </a:ln>
        </p:spPr>
      </p:cxnSp>
      <p:sp>
        <p:nvSpPr>
          <p:cNvPr id="556" name="Google Shape;556;p45"/>
          <p:cNvSpPr/>
          <p:nvPr/>
        </p:nvSpPr>
        <p:spPr>
          <a:xfrm>
            <a:off x="4188787" y="1177325"/>
            <a:ext cx="766458" cy="261449"/>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557" name="Google Shape;557;p45"/>
          <p:cNvCxnSpPr>
            <a:stCxn id="555" idx="3"/>
            <a:endCxn id="558" idx="7"/>
          </p:cNvCxnSpPr>
          <p:nvPr/>
        </p:nvCxnSpPr>
        <p:spPr>
          <a:xfrm flipH="1">
            <a:off x="2495935" y="2436678"/>
            <a:ext cx="1803900" cy="477300"/>
          </a:xfrm>
          <a:prstGeom prst="straightConnector1">
            <a:avLst/>
          </a:prstGeom>
          <a:noFill/>
          <a:ln cap="flat" cmpd="sng" w="28575">
            <a:solidFill>
              <a:schemeClr val="lt1"/>
            </a:solidFill>
            <a:prstDash val="solid"/>
            <a:round/>
            <a:headEnd len="med" w="med" type="none"/>
            <a:tailEnd len="med" w="med" type="triangle"/>
          </a:ln>
        </p:spPr>
      </p:cxnSp>
      <p:cxnSp>
        <p:nvCxnSpPr>
          <p:cNvPr id="559" name="Google Shape;559;p45"/>
          <p:cNvCxnSpPr>
            <a:stCxn id="555" idx="5"/>
            <a:endCxn id="560" idx="1"/>
          </p:cNvCxnSpPr>
          <p:nvPr/>
        </p:nvCxnSpPr>
        <p:spPr>
          <a:xfrm>
            <a:off x="4844165" y="2436678"/>
            <a:ext cx="1803900" cy="477300"/>
          </a:xfrm>
          <a:prstGeom prst="straightConnector1">
            <a:avLst/>
          </a:prstGeom>
          <a:noFill/>
          <a:ln cap="flat" cmpd="sng" w="28575">
            <a:solidFill>
              <a:schemeClr val="lt1"/>
            </a:solidFill>
            <a:prstDash val="solid"/>
            <a:round/>
            <a:headEnd len="med" w="med" type="none"/>
            <a:tailEnd len="med" w="med" type="triangle"/>
          </a:ln>
        </p:spPr>
      </p:cxnSp>
      <p:cxnSp>
        <p:nvCxnSpPr>
          <p:cNvPr id="561" name="Google Shape;561;p45"/>
          <p:cNvCxnSpPr>
            <a:stCxn id="558" idx="3"/>
            <a:endCxn id="562" idx="7"/>
          </p:cNvCxnSpPr>
          <p:nvPr/>
        </p:nvCxnSpPr>
        <p:spPr>
          <a:xfrm flipH="1">
            <a:off x="1334235" y="3458428"/>
            <a:ext cx="617400" cy="700800"/>
          </a:xfrm>
          <a:prstGeom prst="straightConnector1">
            <a:avLst/>
          </a:prstGeom>
          <a:noFill/>
          <a:ln cap="flat" cmpd="sng" w="28575">
            <a:solidFill>
              <a:schemeClr val="lt1"/>
            </a:solidFill>
            <a:prstDash val="solid"/>
            <a:round/>
            <a:headEnd len="med" w="med" type="none"/>
            <a:tailEnd len="med" w="med" type="triangle"/>
          </a:ln>
        </p:spPr>
      </p:cxnSp>
      <p:cxnSp>
        <p:nvCxnSpPr>
          <p:cNvPr id="563" name="Google Shape;563;p45"/>
          <p:cNvCxnSpPr>
            <a:stCxn id="558" idx="5"/>
            <a:endCxn id="564" idx="1"/>
          </p:cNvCxnSpPr>
          <p:nvPr/>
        </p:nvCxnSpPr>
        <p:spPr>
          <a:xfrm>
            <a:off x="2495965" y="3458428"/>
            <a:ext cx="574800" cy="700800"/>
          </a:xfrm>
          <a:prstGeom prst="straightConnector1">
            <a:avLst/>
          </a:prstGeom>
          <a:noFill/>
          <a:ln cap="flat" cmpd="sng" w="28575">
            <a:solidFill>
              <a:schemeClr val="lt1"/>
            </a:solidFill>
            <a:prstDash val="solid"/>
            <a:round/>
            <a:headEnd len="med" w="med" type="none"/>
            <a:tailEnd len="med" w="med" type="triangle"/>
          </a:ln>
        </p:spPr>
      </p:cxnSp>
      <p:cxnSp>
        <p:nvCxnSpPr>
          <p:cNvPr id="565" name="Google Shape;565;p45"/>
          <p:cNvCxnSpPr>
            <a:stCxn id="560" idx="3"/>
            <a:endCxn id="566" idx="7"/>
          </p:cNvCxnSpPr>
          <p:nvPr/>
        </p:nvCxnSpPr>
        <p:spPr>
          <a:xfrm flipH="1">
            <a:off x="6073235" y="3458428"/>
            <a:ext cx="574800" cy="700800"/>
          </a:xfrm>
          <a:prstGeom prst="straightConnector1">
            <a:avLst/>
          </a:prstGeom>
          <a:noFill/>
          <a:ln cap="flat" cmpd="sng" w="28575">
            <a:solidFill>
              <a:schemeClr val="lt1"/>
            </a:solidFill>
            <a:prstDash val="solid"/>
            <a:round/>
            <a:headEnd len="med" w="med" type="none"/>
            <a:tailEnd len="med" w="med" type="triangle"/>
          </a:ln>
        </p:spPr>
      </p:cxnSp>
      <p:cxnSp>
        <p:nvCxnSpPr>
          <p:cNvPr id="567" name="Google Shape;567;p45"/>
          <p:cNvCxnSpPr>
            <a:stCxn id="560" idx="5"/>
            <a:endCxn id="568" idx="1"/>
          </p:cNvCxnSpPr>
          <p:nvPr/>
        </p:nvCxnSpPr>
        <p:spPr>
          <a:xfrm>
            <a:off x="7192365" y="3458428"/>
            <a:ext cx="617400" cy="700800"/>
          </a:xfrm>
          <a:prstGeom prst="straightConnector1">
            <a:avLst/>
          </a:prstGeom>
          <a:noFill/>
          <a:ln cap="flat" cmpd="sng" w="28575">
            <a:solidFill>
              <a:schemeClr val="lt1"/>
            </a:solidFill>
            <a:prstDash val="solid"/>
            <a:round/>
            <a:headEnd len="med" w="med" type="none"/>
            <a:tailEnd len="med" w="med" type="triangle"/>
          </a:ln>
        </p:spPr>
      </p:cxnSp>
      <p:sp>
        <p:nvSpPr>
          <p:cNvPr id="562" name="Google Shape;562;p45"/>
          <p:cNvSpPr/>
          <p:nvPr/>
        </p:nvSpPr>
        <p:spPr>
          <a:xfrm>
            <a:off x="677225"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7</a:t>
            </a:r>
            <a:endParaRPr b="1" i="1" sz="2600">
              <a:solidFill>
                <a:schemeClr val="lt1"/>
              </a:solidFill>
              <a:latin typeface="Barlow Semi Condensed"/>
              <a:ea typeface="Barlow Semi Condensed"/>
              <a:cs typeface="Barlow Semi Condensed"/>
              <a:sym typeface="Barlow Semi Condensed"/>
            </a:endParaRPr>
          </a:p>
        </p:txBody>
      </p:sp>
      <p:sp>
        <p:nvSpPr>
          <p:cNvPr id="564" name="Google Shape;564;p45"/>
          <p:cNvSpPr/>
          <p:nvPr/>
        </p:nvSpPr>
        <p:spPr>
          <a:xfrm>
            <a:off x="2957975"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41</a:t>
            </a:r>
            <a:endParaRPr b="1" i="1" sz="2600">
              <a:solidFill>
                <a:schemeClr val="lt1"/>
              </a:solidFill>
              <a:latin typeface="Barlow Semi Condensed"/>
              <a:ea typeface="Barlow Semi Condensed"/>
              <a:cs typeface="Barlow Semi Condensed"/>
              <a:sym typeface="Barlow Semi Condensed"/>
            </a:endParaRPr>
          </a:p>
        </p:txBody>
      </p:sp>
      <p:sp>
        <p:nvSpPr>
          <p:cNvPr id="566" name="Google Shape;566;p45"/>
          <p:cNvSpPr/>
          <p:nvPr/>
        </p:nvSpPr>
        <p:spPr>
          <a:xfrm>
            <a:off x="5416200"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66</a:t>
            </a:r>
            <a:endParaRPr b="1" i="1" sz="2600">
              <a:solidFill>
                <a:schemeClr val="lt1"/>
              </a:solidFill>
              <a:latin typeface="Barlow Semi Condensed"/>
              <a:ea typeface="Barlow Semi Condensed"/>
              <a:cs typeface="Barlow Semi Condensed"/>
              <a:sym typeface="Barlow Semi Condensed"/>
            </a:endParaRPr>
          </a:p>
        </p:txBody>
      </p:sp>
      <p:sp>
        <p:nvSpPr>
          <p:cNvPr id="568" name="Google Shape;568;p45"/>
          <p:cNvSpPr/>
          <p:nvPr/>
        </p:nvSpPr>
        <p:spPr>
          <a:xfrm>
            <a:off x="7696950"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91</a:t>
            </a:r>
            <a:endParaRPr b="1" i="1" sz="2600">
              <a:solidFill>
                <a:schemeClr val="lt1"/>
              </a:solidFill>
              <a:latin typeface="Barlow Semi Condensed"/>
              <a:ea typeface="Barlow Semi Condensed"/>
              <a:cs typeface="Barlow Semi Condensed"/>
              <a:sym typeface="Barlow Semi Condensed"/>
            </a:endParaRPr>
          </a:p>
        </p:txBody>
      </p:sp>
      <p:sp>
        <p:nvSpPr>
          <p:cNvPr id="558" name="Google Shape;558;p45"/>
          <p:cNvSpPr/>
          <p:nvPr/>
        </p:nvSpPr>
        <p:spPr>
          <a:xfrm>
            <a:off x="1838900" y="28013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33</a:t>
            </a:r>
            <a:endParaRPr b="1" i="1" sz="2600">
              <a:solidFill>
                <a:schemeClr val="lt1"/>
              </a:solidFill>
              <a:latin typeface="Barlow Semi Condensed"/>
              <a:ea typeface="Barlow Semi Condensed"/>
              <a:cs typeface="Barlow Semi Condensed"/>
              <a:sym typeface="Barlow Semi Condensed"/>
            </a:endParaRPr>
          </a:p>
        </p:txBody>
      </p:sp>
      <p:sp>
        <p:nvSpPr>
          <p:cNvPr id="560" name="Google Shape;560;p45"/>
          <p:cNvSpPr/>
          <p:nvPr/>
        </p:nvSpPr>
        <p:spPr>
          <a:xfrm>
            <a:off x="6535300" y="28013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89</a:t>
            </a:r>
            <a:endParaRPr b="1" i="1" sz="2600">
              <a:solidFill>
                <a:schemeClr val="lt1"/>
              </a:solidFill>
              <a:latin typeface="Barlow Semi Condensed"/>
              <a:ea typeface="Barlow Semi Condensed"/>
              <a:cs typeface="Barlow Semi Condensed"/>
              <a:sym typeface="Barlow Semi Condensed"/>
            </a:endParaRPr>
          </a:p>
        </p:txBody>
      </p:sp>
      <p:sp>
        <p:nvSpPr>
          <p:cNvPr id="555" name="Google Shape;555;p45"/>
          <p:cNvSpPr/>
          <p:nvPr/>
        </p:nvSpPr>
        <p:spPr>
          <a:xfrm>
            <a:off x="4187100" y="177961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50</a:t>
            </a:r>
            <a:endParaRPr b="1" i="1" sz="2600">
              <a:solidFill>
                <a:schemeClr val="lt1"/>
              </a:solidFill>
              <a:latin typeface="Barlow Semi Condensed"/>
              <a:ea typeface="Barlow Semi Condensed"/>
              <a:cs typeface="Barlow Semi Condensed"/>
              <a:sym typeface="Barlow Semi Condensed"/>
            </a:endParaRPr>
          </a:p>
        </p:txBody>
      </p:sp>
      <p:sp>
        <p:nvSpPr>
          <p:cNvPr id="569" name="Google Shape;569;p45"/>
          <p:cNvSpPr/>
          <p:nvPr/>
        </p:nvSpPr>
        <p:spPr>
          <a:xfrm>
            <a:off x="6169978" y="1886366"/>
            <a:ext cx="2160869" cy="213175"/>
          </a:xfrm>
          <a:prstGeom prst="rect">
            <a:avLst/>
          </a:prstGeom>
        </p:spPr>
        <p:txBody>
          <a:bodyPr>
            <a:prstTxWarp prst="textPlain"/>
          </a:bodyPr>
          <a:lstStyle/>
          <a:p>
            <a:pPr lvl="0" algn="ctr"/>
            <a:r>
              <a:rPr b="1" i="1">
                <a:ln>
                  <a:noFill/>
                </a:ln>
                <a:solidFill>
                  <a:srgbClr val="FF9900"/>
                </a:solidFill>
                <a:latin typeface="Barlow Semi Condensed"/>
              </a:rPr>
              <a:t>7, 33, 41, 50, 66, 89, 91</a:t>
            </a:r>
          </a:p>
        </p:txBody>
      </p:sp>
      <p:sp>
        <p:nvSpPr>
          <p:cNvPr id="570" name="Google Shape;570;p45"/>
          <p:cNvSpPr/>
          <p:nvPr/>
        </p:nvSpPr>
        <p:spPr>
          <a:xfrm>
            <a:off x="6780950" y="1591750"/>
            <a:ext cx="938929" cy="261449"/>
          </a:xfrm>
          <a:prstGeom prst="rect">
            <a:avLst/>
          </a:prstGeom>
        </p:spPr>
        <p:txBody>
          <a:bodyPr>
            <a:prstTxWarp prst="textPlain"/>
          </a:bodyPr>
          <a:lstStyle/>
          <a:p>
            <a:pPr lvl="0" algn="ctr"/>
            <a:r>
              <a:rPr b="1" i="1">
                <a:ln>
                  <a:noFill/>
                </a:ln>
                <a:solidFill>
                  <a:srgbClr val="FFFFFF"/>
                </a:solidFill>
                <a:latin typeface="Barlow Semi Condensed"/>
              </a:rPr>
              <a:t>ORDER</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574" name="Shape 574"/>
        <p:cNvGrpSpPr/>
        <p:nvPr/>
      </p:nvGrpSpPr>
      <p:grpSpPr>
        <a:xfrm>
          <a:off x="0" y="0"/>
          <a:ext cx="0" cy="0"/>
          <a:chOff x="0" y="0"/>
          <a:chExt cx="0" cy="0"/>
        </a:xfrm>
      </p:grpSpPr>
      <p:sp>
        <p:nvSpPr>
          <p:cNvPr id="575" name="Google Shape;575;p46"/>
          <p:cNvSpPr/>
          <p:nvPr/>
        </p:nvSpPr>
        <p:spPr>
          <a:xfrm>
            <a:off x="1223550" y="3601600"/>
            <a:ext cx="955425" cy="1290700"/>
          </a:xfrm>
          <a:custGeom>
            <a:rect b="b" l="l" r="r" t="t"/>
            <a:pathLst>
              <a:path extrusionOk="0" h="51628" w="38217">
                <a:moveTo>
                  <a:pt x="0" y="47408"/>
                </a:moveTo>
                <a:cubicBezTo>
                  <a:pt x="6911" y="54307"/>
                  <a:pt x="23154" y="52200"/>
                  <a:pt x="29150" y="44493"/>
                </a:cubicBezTo>
                <a:cubicBezTo>
                  <a:pt x="38443" y="32547"/>
                  <a:pt x="38202" y="15135"/>
                  <a:pt x="38202" y="0"/>
                </a:cubicBezTo>
              </a:path>
            </a:pathLst>
          </a:custGeom>
          <a:noFill/>
          <a:ln cap="flat" cmpd="sng" w="28575">
            <a:solidFill>
              <a:srgbClr val="FF9900"/>
            </a:solidFill>
            <a:prstDash val="solid"/>
            <a:round/>
            <a:headEnd len="med" w="med" type="none"/>
            <a:tailEnd len="med" w="med" type="triangle"/>
          </a:ln>
        </p:spPr>
      </p:sp>
      <p:sp>
        <p:nvSpPr>
          <p:cNvPr id="576" name="Google Shape;576;p46"/>
          <p:cNvSpPr/>
          <p:nvPr/>
        </p:nvSpPr>
        <p:spPr>
          <a:xfrm>
            <a:off x="3524900" y="2562150"/>
            <a:ext cx="993400" cy="2314800"/>
          </a:xfrm>
          <a:custGeom>
            <a:rect b="b" l="l" r="r" t="t"/>
            <a:pathLst>
              <a:path extrusionOk="0" h="92592" w="39736">
                <a:moveTo>
                  <a:pt x="0" y="88679"/>
                </a:moveTo>
                <a:cubicBezTo>
                  <a:pt x="4040" y="90699"/>
                  <a:pt x="8636" y="93362"/>
                  <a:pt x="13041" y="92361"/>
                </a:cubicBezTo>
                <a:cubicBezTo>
                  <a:pt x="18476" y="91126"/>
                  <a:pt x="22631" y="85374"/>
                  <a:pt x="24394" y="80087"/>
                </a:cubicBezTo>
                <a:cubicBezTo>
                  <a:pt x="29086" y="66016"/>
                  <a:pt x="21173" y="50196"/>
                  <a:pt x="23780" y="35595"/>
                </a:cubicBezTo>
                <a:cubicBezTo>
                  <a:pt x="26065" y="22795"/>
                  <a:pt x="34910" y="12074"/>
                  <a:pt x="39736" y="0"/>
                </a:cubicBezTo>
              </a:path>
            </a:pathLst>
          </a:custGeom>
          <a:noFill/>
          <a:ln cap="flat" cmpd="sng" w="28575">
            <a:solidFill>
              <a:srgbClr val="FF9900"/>
            </a:solidFill>
            <a:prstDash val="solid"/>
            <a:round/>
            <a:headEnd len="med" w="med" type="none"/>
            <a:tailEnd len="med" w="med" type="triangle"/>
          </a:ln>
        </p:spPr>
      </p:sp>
      <p:sp>
        <p:nvSpPr>
          <p:cNvPr id="577" name="Google Shape;577;p46"/>
          <p:cNvSpPr/>
          <p:nvPr/>
        </p:nvSpPr>
        <p:spPr>
          <a:xfrm>
            <a:off x="6010338" y="3571175"/>
            <a:ext cx="828475" cy="1278900"/>
          </a:xfrm>
          <a:custGeom>
            <a:rect b="b" l="l" r="r" t="t"/>
            <a:pathLst>
              <a:path extrusionOk="0" h="51156" w="33139">
                <a:moveTo>
                  <a:pt x="0" y="47254"/>
                </a:moveTo>
                <a:cubicBezTo>
                  <a:pt x="4232" y="50076"/>
                  <a:pt x="10031" y="52160"/>
                  <a:pt x="14882" y="50629"/>
                </a:cubicBezTo>
                <a:cubicBezTo>
                  <a:pt x="20227" y="48942"/>
                  <a:pt x="24038" y="43597"/>
                  <a:pt x="26696" y="38662"/>
                </a:cubicBezTo>
                <a:cubicBezTo>
                  <a:pt x="32892" y="27159"/>
                  <a:pt x="28298" y="12135"/>
                  <a:pt x="33139" y="0"/>
                </a:cubicBezTo>
              </a:path>
            </a:pathLst>
          </a:custGeom>
          <a:noFill/>
          <a:ln cap="flat" cmpd="sng" w="28575">
            <a:solidFill>
              <a:srgbClr val="FF9900"/>
            </a:solidFill>
            <a:prstDash val="solid"/>
            <a:round/>
            <a:headEnd len="med" w="med" type="none"/>
            <a:tailEnd len="med" w="med" type="triangle"/>
          </a:ln>
        </p:spPr>
      </p:sp>
      <p:sp>
        <p:nvSpPr>
          <p:cNvPr id="578" name="Google Shape;578;p46"/>
          <p:cNvSpPr/>
          <p:nvPr/>
        </p:nvSpPr>
        <p:spPr>
          <a:xfrm>
            <a:off x="8330850" y="3743525"/>
            <a:ext cx="408350" cy="1065875"/>
          </a:xfrm>
          <a:custGeom>
            <a:rect b="b" l="l" r="r" t="t"/>
            <a:pathLst>
              <a:path extrusionOk="0" h="42635" w="16334">
                <a:moveTo>
                  <a:pt x="0" y="39583"/>
                </a:moveTo>
                <a:cubicBezTo>
                  <a:pt x="3157" y="41555"/>
                  <a:pt x="7564" y="43702"/>
                  <a:pt x="10893" y="42038"/>
                </a:cubicBezTo>
                <a:cubicBezTo>
                  <a:pt x="15226" y="39873"/>
                  <a:pt x="16547" y="33371"/>
                  <a:pt x="16263" y="28536"/>
                </a:cubicBezTo>
                <a:cubicBezTo>
                  <a:pt x="15658" y="18219"/>
                  <a:pt x="4143" y="10334"/>
                  <a:pt x="4143" y="0"/>
                </a:cubicBezTo>
              </a:path>
            </a:pathLst>
          </a:custGeom>
          <a:noFill/>
          <a:ln cap="flat" cmpd="sng" w="28575">
            <a:solidFill>
              <a:srgbClr val="FF9900"/>
            </a:solidFill>
            <a:prstDash val="solid"/>
            <a:round/>
            <a:headEnd len="med" w="med" type="none"/>
            <a:tailEnd len="med" w="med" type="triangle"/>
          </a:ln>
        </p:spPr>
      </p:sp>
      <p:sp>
        <p:nvSpPr>
          <p:cNvPr id="579" name="Google Shape;579;p46"/>
          <p:cNvSpPr/>
          <p:nvPr/>
        </p:nvSpPr>
        <p:spPr>
          <a:xfrm>
            <a:off x="370900" y="276425"/>
            <a:ext cx="1969200" cy="4113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580" name="Google Shape;580;p46"/>
          <p:cNvSpPr/>
          <p:nvPr/>
        </p:nvSpPr>
        <p:spPr>
          <a:xfrm>
            <a:off x="2151276" y="193963"/>
            <a:ext cx="385776" cy="576220"/>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2</a:t>
            </a:r>
          </a:p>
        </p:txBody>
      </p:sp>
      <p:sp>
        <p:nvSpPr>
          <p:cNvPr id="581" name="Google Shape;581;p46"/>
          <p:cNvSpPr/>
          <p:nvPr/>
        </p:nvSpPr>
        <p:spPr>
          <a:xfrm>
            <a:off x="3060722" y="237875"/>
            <a:ext cx="3022562" cy="488400"/>
          </a:xfrm>
          <a:prstGeom prst="rect">
            <a:avLst/>
          </a:prstGeom>
        </p:spPr>
        <p:txBody>
          <a:bodyPr>
            <a:prstTxWarp prst="textPlain"/>
          </a:bodyPr>
          <a:lstStyle/>
          <a:p>
            <a:pPr lvl="0" algn="ctr"/>
            <a:r>
              <a:rPr b="1" i="1">
                <a:ln>
                  <a:noFill/>
                </a:ln>
                <a:solidFill>
                  <a:srgbClr val="FFFFFF"/>
                </a:solidFill>
                <a:latin typeface="Barlow Semi Condensed"/>
              </a:rPr>
              <a:t>THREADING</a:t>
            </a:r>
          </a:p>
        </p:txBody>
      </p:sp>
      <p:sp>
        <p:nvSpPr>
          <p:cNvPr id="582" name="Google Shape;582;p46"/>
          <p:cNvSpPr/>
          <p:nvPr/>
        </p:nvSpPr>
        <p:spPr>
          <a:xfrm>
            <a:off x="3491561" y="745000"/>
            <a:ext cx="2160872" cy="312076"/>
          </a:xfrm>
          <a:prstGeom prst="rect">
            <a:avLst/>
          </a:prstGeom>
        </p:spPr>
        <p:txBody>
          <a:bodyPr>
            <a:prstTxWarp prst="textPlain"/>
          </a:bodyPr>
          <a:lstStyle/>
          <a:p>
            <a:pPr lvl="0" algn="ctr"/>
            <a:r>
              <a:rPr b="1" i="1">
                <a:ln>
                  <a:noFill/>
                </a:ln>
                <a:solidFill>
                  <a:srgbClr val="F9CB9C"/>
                </a:solidFill>
                <a:latin typeface="Barlow Semi Condensed"/>
              </a:rPr>
              <a:t>say what now??</a:t>
            </a:r>
          </a:p>
        </p:txBody>
      </p:sp>
      <p:cxnSp>
        <p:nvCxnSpPr>
          <p:cNvPr id="583" name="Google Shape;583;p46"/>
          <p:cNvCxnSpPr>
            <a:endCxn id="584" idx="0"/>
          </p:cNvCxnSpPr>
          <p:nvPr/>
        </p:nvCxnSpPr>
        <p:spPr>
          <a:xfrm>
            <a:off x="4572000" y="1487113"/>
            <a:ext cx="0" cy="292500"/>
          </a:xfrm>
          <a:prstGeom prst="straightConnector1">
            <a:avLst/>
          </a:prstGeom>
          <a:noFill/>
          <a:ln cap="flat" cmpd="sng" w="28575">
            <a:solidFill>
              <a:schemeClr val="lt1"/>
            </a:solidFill>
            <a:prstDash val="solid"/>
            <a:round/>
            <a:headEnd len="med" w="med" type="none"/>
            <a:tailEnd len="med" w="med" type="triangle"/>
          </a:ln>
        </p:spPr>
      </p:cxnSp>
      <p:sp>
        <p:nvSpPr>
          <p:cNvPr id="585" name="Google Shape;585;p46"/>
          <p:cNvSpPr/>
          <p:nvPr/>
        </p:nvSpPr>
        <p:spPr>
          <a:xfrm>
            <a:off x="4188787" y="1177325"/>
            <a:ext cx="766458" cy="261449"/>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586" name="Google Shape;586;p46"/>
          <p:cNvCxnSpPr>
            <a:stCxn id="584" idx="3"/>
            <a:endCxn id="587" idx="7"/>
          </p:cNvCxnSpPr>
          <p:nvPr/>
        </p:nvCxnSpPr>
        <p:spPr>
          <a:xfrm flipH="1">
            <a:off x="2495935" y="2436678"/>
            <a:ext cx="1803900" cy="477300"/>
          </a:xfrm>
          <a:prstGeom prst="straightConnector1">
            <a:avLst/>
          </a:prstGeom>
          <a:noFill/>
          <a:ln cap="flat" cmpd="sng" w="28575">
            <a:solidFill>
              <a:schemeClr val="lt1"/>
            </a:solidFill>
            <a:prstDash val="solid"/>
            <a:round/>
            <a:headEnd len="med" w="med" type="none"/>
            <a:tailEnd len="med" w="med" type="triangle"/>
          </a:ln>
        </p:spPr>
      </p:cxnSp>
      <p:cxnSp>
        <p:nvCxnSpPr>
          <p:cNvPr id="588" name="Google Shape;588;p46"/>
          <p:cNvCxnSpPr>
            <a:stCxn id="584" idx="5"/>
            <a:endCxn id="589" idx="1"/>
          </p:cNvCxnSpPr>
          <p:nvPr/>
        </p:nvCxnSpPr>
        <p:spPr>
          <a:xfrm>
            <a:off x="4844165" y="2436678"/>
            <a:ext cx="1803900" cy="477300"/>
          </a:xfrm>
          <a:prstGeom prst="straightConnector1">
            <a:avLst/>
          </a:prstGeom>
          <a:noFill/>
          <a:ln cap="flat" cmpd="sng" w="28575">
            <a:solidFill>
              <a:schemeClr val="lt1"/>
            </a:solidFill>
            <a:prstDash val="solid"/>
            <a:round/>
            <a:headEnd len="med" w="med" type="none"/>
            <a:tailEnd len="med" w="med" type="triangle"/>
          </a:ln>
        </p:spPr>
      </p:cxnSp>
      <p:cxnSp>
        <p:nvCxnSpPr>
          <p:cNvPr id="590" name="Google Shape;590;p46"/>
          <p:cNvCxnSpPr>
            <a:stCxn id="587" idx="3"/>
            <a:endCxn id="591" idx="7"/>
          </p:cNvCxnSpPr>
          <p:nvPr/>
        </p:nvCxnSpPr>
        <p:spPr>
          <a:xfrm flipH="1">
            <a:off x="1334235" y="3458428"/>
            <a:ext cx="617400" cy="700800"/>
          </a:xfrm>
          <a:prstGeom prst="straightConnector1">
            <a:avLst/>
          </a:prstGeom>
          <a:noFill/>
          <a:ln cap="flat" cmpd="sng" w="28575">
            <a:solidFill>
              <a:schemeClr val="lt1"/>
            </a:solidFill>
            <a:prstDash val="solid"/>
            <a:round/>
            <a:headEnd len="med" w="med" type="none"/>
            <a:tailEnd len="med" w="med" type="triangle"/>
          </a:ln>
        </p:spPr>
      </p:cxnSp>
      <p:cxnSp>
        <p:nvCxnSpPr>
          <p:cNvPr id="592" name="Google Shape;592;p46"/>
          <p:cNvCxnSpPr>
            <a:stCxn id="587" idx="5"/>
            <a:endCxn id="593" idx="1"/>
          </p:cNvCxnSpPr>
          <p:nvPr/>
        </p:nvCxnSpPr>
        <p:spPr>
          <a:xfrm>
            <a:off x="2495965" y="3458428"/>
            <a:ext cx="574800" cy="700800"/>
          </a:xfrm>
          <a:prstGeom prst="straightConnector1">
            <a:avLst/>
          </a:prstGeom>
          <a:noFill/>
          <a:ln cap="flat" cmpd="sng" w="28575">
            <a:solidFill>
              <a:schemeClr val="lt1"/>
            </a:solidFill>
            <a:prstDash val="solid"/>
            <a:round/>
            <a:headEnd len="med" w="med" type="none"/>
            <a:tailEnd len="med" w="med" type="triangle"/>
          </a:ln>
        </p:spPr>
      </p:cxnSp>
      <p:cxnSp>
        <p:nvCxnSpPr>
          <p:cNvPr id="594" name="Google Shape;594;p46"/>
          <p:cNvCxnSpPr>
            <a:stCxn id="589" idx="3"/>
            <a:endCxn id="595" idx="7"/>
          </p:cNvCxnSpPr>
          <p:nvPr/>
        </p:nvCxnSpPr>
        <p:spPr>
          <a:xfrm flipH="1">
            <a:off x="6073235" y="3458428"/>
            <a:ext cx="574800" cy="700800"/>
          </a:xfrm>
          <a:prstGeom prst="straightConnector1">
            <a:avLst/>
          </a:prstGeom>
          <a:noFill/>
          <a:ln cap="flat" cmpd="sng" w="28575">
            <a:solidFill>
              <a:schemeClr val="lt1"/>
            </a:solidFill>
            <a:prstDash val="solid"/>
            <a:round/>
            <a:headEnd len="med" w="med" type="none"/>
            <a:tailEnd len="med" w="med" type="triangle"/>
          </a:ln>
        </p:spPr>
      </p:cxnSp>
      <p:cxnSp>
        <p:nvCxnSpPr>
          <p:cNvPr id="596" name="Google Shape;596;p46"/>
          <p:cNvCxnSpPr>
            <a:stCxn id="589" idx="5"/>
            <a:endCxn id="597" idx="1"/>
          </p:cNvCxnSpPr>
          <p:nvPr/>
        </p:nvCxnSpPr>
        <p:spPr>
          <a:xfrm>
            <a:off x="7192365" y="3458428"/>
            <a:ext cx="617400" cy="700800"/>
          </a:xfrm>
          <a:prstGeom prst="straightConnector1">
            <a:avLst/>
          </a:prstGeom>
          <a:noFill/>
          <a:ln cap="flat" cmpd="sng" w="28575">
            <a:solidFill>
              <a:schemeClr val="lt1"/>
            </a:solidFill>
            <a:prstDash val="solid"/>
            <a:round/>
            <a:headEnd len="med" w="med" type="none"/>
            <a:tailEnd len="med" w="med" type="triangle"/>
          </a:ln>
        </p:spPr>
      </p:cxnSp>
      <p:sp>
        <p:nvSpPr>
          <p:cNvPr id="591" name="Google Shape;591;p46"/>
          <p:cNvSpPr/>
          <p:nvPr/>
        </p:nvSpPr>
        <p:spPr>
          <a:xfrm>
            <a:off x="677225" y="4046563"/>
            <a:ext cx="769800" cy="769800"/>
          </a:xfrm>
          <a:prstGeom prst="ellipse">
            <a:avLst/>
          </a:prstGeom>
          <a:solidFill>
            <a:srgbClr val="783F0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FF9900"/>
                </a:solidFill>
                <a:latin typeface="Barlow Semi Condensed"/>
                <a:ea typeface="Barlow Semi Condensed"/>
                <a:cs typeface="Barlow Semi Condensed"/>
                <a:sym typeface="Barlow Semi Condensed"/>
              </a:rPr>
              <a:t>7</a:t>
            </a:r>
            <a:endParaRPr b="1" i="1" sz="2600">
              <a:solidFill>
                <a:srgbClr val="FF9900"/>
              </a:solidFill>
              <a:latin typeface="Barlow Semi Condensed"/>
              <a:ea typeface="Barlow Semi Condensed"/>
              <a:cs typeface="Barlow Semi Condensed"/>
              <a:sym typeface="Barlow Semi Condensed"/>
            </a:endParaRPr>
          </a:p>
        </p:txBody>
      </p:sp>
      <p:sp>
        <p:nvSpPr>
          <p:cNvPr id="593" name="Google Shape;593;p46"/>
          <p:cNvSpPr/>
          <p:nvPr/>
        </p:nvSpPr>
        <p:spPr>
          <a:xfrm>
            <a:off x="2957975" y="4046563"/>
            <a:ext cx="769800" cy="769800"/>
          </a:xfrm>
          <a:prstGeom prst="ellipse">
            <a:avLst/>
          </a:prstGeom>
          <a:solidFill>
            <a:srgbClr val="783F0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FF9900"/>
                </a:solidFill>
                <a:latin typeface="Barlow Semi Condensed"/>
                <a:ea typeface="Barlow Semi Condensed"/>
                <a:cs typeface="Barlow Semi Condensed"/>
                <a:sym typeface="Barlow Semi Condensed"/>
              </a:rPr>
              <a:t>41</a:t>
            </a:r>
            <a:endParaRPr b="1" i="1" sz="2600">
              <a:solidFill>
                <a:srgbClr val="FF9900"/>
              </a:solidFill>
              <a:latin typeface="Barlow Semi Condensed"/>
              <a:ea typeface="Barlow Semi Condensed"/>
              <a:cs typeface="Barlow Semi Condensed"/>
              <a:sym typeface="Barlow Semi Condensed"/>
            </a:endParaRPr>
          </a:p>
        </p:txBody>
      </p:sp>
      <p:sp>
        <p:nvSpPr>
          <p:cNvPr id="595" name="Google Shape;595;p46"/>
          <p:cNvSpPr/>
          <p:nvPr/>
        </p:nvSpPr>
        <p:spPr>
          <a:xfrm>
            <a:off x="5416200" y="4046563"/>
            <a:ext cx="769800" cy="769800"/>
          </a:xfrm>
          <a:prstGeom prst="ellipse">
            <a:avLst/>
          </a:prstGeom>
          <a:solidFill>
            <a:srgbClr val="783F0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FF9900"/>
                </a:solidFill>
                <a:latin typeface="Barlow Semi Condensed"/>
                <a:ea typeface="Barlow Semi Condensed"/>
                <a:cs typeface="Barlow Semi Condensed"/>
                <a:sym typeface="Barlow Semi Condensed"/>
              </a:rPr>
              <a:t>66</a:t>
            </a:r>
            <a:endParaRPr b="1" i="1" sz="2600">
              <a:solidFill>
                <a:srgbClr val="FF9900"/>
              </a:solidFill>
              <a:latin typeface="Barlow Semi Condensed"/>
              <a:ea typeface="Barlow Semi Condensed"/>
              <a:cs typeface="Barlow Semi Condensed"/>
              <a:sym typeface="Barlow Semi Condensed"/>
            </a:endParaRPr>
          </a:p>
        </p:txBody>
      </p:sp>
      <p:sp>
        <p:nvSpPr>
          <p:cNvPr id="597" name="Google Shape;597;p46"/>
          <p:cNvSpPr/>
          <p:nvPr/>
        </p:nvSpPr>
        <p:spPr>
          <a:xfrm>
            <a:off x="7696950" y="4046563"/>
            <a:ext cx="769800" cy="769800"/>
          </a:xfrm>
          <a:prstGeom prst="ellipse">
            <a:avLst/>
          </a:prstGeom>
          <a:solidFill>
            <a:srgbClr val="783F04"/>
          </a:solid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FF9900"/>
                </a:solidFill>
                <a:latin typeface="Barlow Semi Condensed"/>
                <a:ea typeface="Barlow Semi Condensed"/>
                <a:cs typeface="Barlow Semi Condensed"/>
                <a:sym typeface="Barlow Semi Condensed"/>
              </a:rPr>
              <a:t>91</a:t>
            </a:r>
            <a:endParaRPr b="1" i="1" sz="2600">
              <a:solidFill>
                <a:srgbClr val="FF9900"/>
              </a:solidFill>
              <a:latin typeface="Barlow Semi Condensed"/>
              <a:ea typeface="Barlow Semi Condensed"/>
              <a:cs typeface="Barlow Semi Condensed"/>
              <a:sym typeface="Barlow Semi Condensed"/>
            </a:endParaRPr>
          </a:p>
        </p:txBody>
      </p:sp>
      <p:sp>
        <p:nvSpPr>
          <p:cNvPr id="587" name="Google Shape;587;p46"/>
          <p:cNvSpPr/>
          <p:nvPr/>
        </p:nvSpPr>
        <p:spPr>
          <a:xfrm>
            <a:off x="1838900" y="28013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33</a:t>
            </a:r>
            <a:endParaRPr b="1" i="1" sz="2600">
              <a:solidFill>
                <a:schemeClr val="lt1"/>
              </a:solidFill>
              <a:latin typeface="Barlow Semi Condensed"/>
              <a:ea typeface="Barlow Semi Condensed"/>
              <a:cs typeface="Barlow Semi Condensed"/>
              <a:sym typeface="Barlow Semi Condensed"/>
            </a:endParaRPr>
          </a:p>
        </p:txBody>
      </p:sp>
      <p:sp>
        <p:nvSpPr>
          <p:cNvPr id="589" name="Google Shape;589;p46"/>
          <p:cNvSpPr/>
          <p:nvPr/>
        </p:nvSpPr>
        <p:spPr>
          <a:xfrm>
            <a:off x="6535300" y="28013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89</a:t>
            </a:r>
            <a:endParaRPr b="1" i="1" sz="2600">
              <a:solidFill>
                <a:schemeClr val="lt1"/>
              </a:solidFill>
              <a:latin typeface="Barlow Semi Condensed"/>
              <a:ea typeface="Barlow Semi Condensed"/>
              <a:cs typeface="Barlow Semi Condensed"/>
              <a:sym typeface="Barlow Semi Condensed"/>
            </a:endParaRPr>
          </a:p>
        </p:txBody>
      </p:sp>
      <p:sp>
        <p:nvSpPr>
          <p:cNvPr id="584" name="Google Shape;584;p46"/>
          <p:cNvSpPr/>
          <p:nvPr/>
        </p:nvSpPr>
        <p:spPr>
          <a:xfrm>
            <a:off x="4187100" y="177961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chemeClr val="lt1"/>
                </a:solidFill>
                <a:latin typeface="Barlow Semi Condensed"/>
                <a:ea typeface="Barlow Semi Condensed"/>
                <a:cs typeface="Barlow Semi Condensed"/>
                <a:sym typeface="Barlow Semi Condensed"/>
              </a:rPr>
              <a:t>50</a:t>
            </a:r>
            <a:endParaRPr b="1" i="1" sz="2600">
              <a:solidFill>
                <a:schemeClr val="lt1"/>
              </a:solidFill>
              <a:latin typeface="Barlow Semi Condensed"/>
              <a:ea typeface="Barlow Semi Condensed"/>
              <a:cs typeface="Barlow Semi Condensed"/>
              <a:sym typeface="Barlow Semi Condensed"/>
            </a:endParaRPr>
          </a:p>
        </p:txBody>
      </p:sp>
      <p:sp>
        <p:nvSpPr>
          <p:cNvPr id="598" name="Google Shape;598;p46"/>
          <p:cNvSpPr/>
          <p:nvPr/>
        </p:nvSpPr>
        <p:spPr>
          <a:xfrm>
            <a:off x="8140313" y="3117413"/>
            <a:ext cx="626100" cy="6261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46"/>
          <p:cNvSpPr/>
          <p:nvPr/>
        </p:nvSpPr>
        <p:spPr>
          <a:xfrm>
            <a:off x="569325" y="1346650"/>
            <a:ext cx="27483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Every leaf’s right pointer is no longer </a:t>
            </a:r>
            <a:r>
              <a:rPr b="1" lang="en" sz="1000">
                <a:solidFill>
                  <a:schemeClr val="lt1"/>
                </a:solidFill>
                <a:latin typeface="Roboto Mono"/>
                <a:ea typeface="Roboto Mono"/>
                <a:cs typeface="Roboto Mono"/>
                <a:sym typeface="Roboto Mono"/>
              </a:rPr>
              <a:t>nullptr</a:t>
            </a:r>
            <a:endParaRPr b="1" sz="1000">
              <a:solidFill>
                <a:schemeClr val="lt1"/>
              </a:solidFill>
              <a:latin typeface="Roboto Mono"/>
              <a:ea typeface="Roboto Mono"/>
              <a:cs typeface="Roboto Mono"/>
              <a:sym typeface="Roboto Mono"/>
            </a:endParaRPr>
          </a:p>
        </p:txBody>
      </p:sp>
      <p:sp>
        <p:nvSpPr>
          <p:cNvPr id="600" name="Google Shape;600;p46"/>
          <p:cNvSpPr/>
          <p:nvPr/>
        </p:nvSpPr>
        <p:spPr>
          <a:xfrm>
            <a:off x="569325" y="1641275"/>
            <a:ext cx="27483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It’s going to point to the next element in order</a:t>
            </a:r>
            <a:endParaRPr b="1" sz="1000">
              <a:solidFill>
                <a:schemeClr val="lt1"/>
              </a:solidFill>
              <a:latin typeface="Roboto Mono"/>
              <a:ea typeface="Roboto Mono"/>
              <a:cs typeface="Roboto Mono"/>
              <a:sym typeface="Roboto Mono"/>
            </a:endParaRPr>
          </a:p>
        </p:txBody>
      </p:sp>
      <p:sp>
        <p:nvSpPr>
          <p:cNvPr id="601" name="Google Shape;601;p46"/>
          <p:cNvSpPr/>
          <p:nvPr/>
        </p:nvSpPr>
        <p:spPr>
          <a:xfrm>
            <a:off x="6169978" y="1886366"/>
            <a:ext cx="2160869" cy="213175"/>
          </a:xfrm>
          <a:prstGeom prst="rect">
            <a:avLst/>
          </a:prstGeom>
        </p:spPr>
        <p:txBody>
          <a:bodyPr>
            <a:prstTxWarp prst="textPlain"/>
          </a:bodyPr>
          <a:lstStyle/>
          <a:p>
            <a:pPr lvl="0" algn="ctr"/>
            <a:r>
              <a:rPr b="1" i="1">
                <a:ln>
                  <a:noFill/>
                </a:ln>
                <a:solidFill>
                  <a:srgbClr val="FF9900"/>
                </a:solidFill>
                <a:latin typeface="Barlow Semi Condensed"/>
              </a:rPr>
              <a:t>7, 33, 41, 50, 66, 89, 91</a:t>
            </a:r>
          </a:p>
        </p:txBody>
      </p:sp>
      <p:sp>
        <p:nvSpPr>
          <p:cNvPr id="602" name="Google Shape;602;p46"/>
          <p:cNvSpPr/>
          <p:nvPr/>
        </p:nvSpPr>
        <p:spPr>
          <a:xfrm>
            <a:off x="6780950" y="1591750"/>
            <a:ext cx="938929" cy="261449"/>
          </a:xfrm>
          <a:prstGeom prst="rect">
            <a:avLst/>
          </a:prstGeom>
        </p:spPr>
        <p:txBody>
          <a:bodyPr>
            <a:prstTxWarp prst="textPlain"/>
          </a:bodyPr>
          <a:lstStyle/>
          <a:p>
            <a:pPr lvl="0" algn="ctr"/>
            <a:r>
              <a:rPr b="1" i="1">
                <a:ln>
                  <a:noFill/>
                </a:ln>
                <a:solidFill>
                  <a:srgbClr val="FFFFFF"/>
                </a:solidFill>
                <a:latin typeface="Barlow Semi Condensed"/>
              </a:rPr>
              <a:t>ORDER</a:t>
            </a:r>
          </a:p>
        </p:txBody>
      </p:sp>
      <p:sp>
        <p:nvSpPr>
          <p:cNvPr id="603" name="Google Shape;603;p46"/>
          <p:cNvSpPr/>
          <p:nvPr/>
        </p:nvSpPr>
        <p:spPr>
          <a:xfrm>
            <a:off x="569325" y="1935900"/>
            <a:ext cx="27483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Keep track of </a:t>
            </a:r>
            <a:r>
              <a:rPr b="1" lang="en" sz="1000">
                <a:solidFill>
                  <a:srgbClr val="FF9900"/>
                </a:solidFill>
                <a:latin typeface="Roboto Mono"/>
                <a:ea typeface="Roboto Mono"/>
                <a:cs typeface="Roboto Mono"/>
                <a:sym typeface="Roboto Mono"/>
              </a:rPr>
              <a:t>isThreaded</a:t>
            </a:r>
            <a:r>
              <a:rPr b="1" lang="en" sz="1000">
                <a:solidFill>
                  <a:schemeClr val="lt1"/>
                </a:solidFill>
                <a:latin typeface="Barlow Semi Condensed"/>
                <a:ea typeface="Barlow Semi Condensed"/>
                <a:cs typeface="Barlow Semi Condensed"/>
                <a:sym typeface="Barlow Semi Condensed"/>
              </a:rPr>
              <a:t> for every node</a:t>
            </a:r>
            <a:endParaRPr b="1" sz="1000">
              <a:solidFill>
                <a:schemeClr val="lt1"/>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07" name="Shape 607"/>
        <p:cNvGrpSpPr/>
        <p:nvPr/>
      </p:nvGrpSpPr>
      <p:grpSpPr>
        <a:xfrm>
          <a:off x="0" y="0"/>
          <a:ext cx="0" cy="0"/>
          <a:chOff x="0" y="0"/>
          <a:chExt cx="0" cy="0"/>
        </a:xfrm>
      </p:grpSpPr>
      <p:sp>
        <p:nvSpPr>
          <p:cNvPr id="608" name="Google Shape;608;p47"/>
          <p:cNvSpPr/>
          <p:nvPr/>
        </p:nvSpPr>
        <p:spPr>
          <a:xfrm>
            <a:off x="370900" y="276425"/>
            <a:ext cx="1969200" cy="4113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609" name="Google Shape;609;p47"/>
          <p:cNvSpPr/>
          <p:nvPr/>
        </p:nvSpPr>
        <p:spPr>
          <a:xfrm>
            <a:off x="2151276" y="193963"/>
            <a:ext cx="385776" cy="576220"/>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2</a:t>
            </a:r>
          </a:p>
        </p:txBody>
      </p:sp>
      <p:sp>
        <p:nvSpPr>
          <p:cNvPr id="610" name="Google Shape;610;p47"/>
          <p:cNvSpPr/>
          <p:nvPr/>
        </p:nvSpPr>
        <p:spPr>
          <a:xfrm>
            <a:off x="2540585" y="901550"/>
            <a:ext cx="4062826" cy="489082"/>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MODIFICATIONS</a:t>
            </a:r>
          </a:p>
        </p:txBody>
      </p:sp>
      <p:sp>
        <p:nvSpPr>
          <p:cNvPr id="611" name="Google Shape;611;p47"/>
          <p:cNvSpPr/>
          <p:nvPr/>
        </p:nvSpPr>
        <p:spPr>
          <a:xfrm>
            <a:off x="3811724" y="564425"/>
            <a:ext cx="1520575" cy="308642"/>
          </a:xfrm>
          <a:prstGeom prst="rect">
            <a:avLst/>
          </a:prstGeom>
        </p:spPr>
        <p:txBody>
          <a:bodyPr>
            <a:prstTxWarp prst="textPlain"/>
          </a:bodyPr>
          <a:lstStyle/>
          <a:p>
            <a:pPr lvl="0" algn="ctr"/>
            <a:r>
              <a:rPr b="1" i="1">
                <a:ln>
                  <a:noFill/>
                </a:ln>
                <a:solidFill>
                  <a:schemeClr val="lt1"/>
                </a:solidFill>
                <a:latin typeface="Barlow Semi Condensed"/>
              </a:rPr>
              <a:t>apply some</a:t>
            </a:r>
          </a:p>
        </p:txBody>
      </p:sp>
      <p:sp>
        <p:nvSpPr>
          <p:cNvPr id="612" name="Google Shape;612;p47"/>
          <p:cNvSpPr/>
          <p:nvPr/>
        </p:nvSpPr>
        <p:spPr>
          <a:xfrm>
            <a:off x="2797125" y="1667863"/>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613" name="Google Shape;613;p47"/>
          <p:cNvSpPr/>
          <p:nvPr/>
        </p:nvSpPr>
        <p:spPr>
          <a:xfrm>
            <a:off x="3876850" y="1598563"/>
            <a:ext cx="291932"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2</a:t>
            </a:r>
          </a:p>
        </p:txBody>
      </p:sp>
      <p:sp>
        <p:nvSpPr>
          <p:cNvPr id="614" name="Google Shape;614;p47"/>
          <p:cNvSpPr/>
          <p:nvPr/>
        </p:nvSpPr>
        <p:spPr>
          <a:xfrm>
            <a:off x="2797125" y="2261763"/>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615" name="Google Shape;615;p47"/>
          <p:cNvSpPr/>
          <p:nvPr/>
        </p:nvSpPr>
        <p:spPr>
          <a:xfrm>
            <a:off x="3876850" y="2192463"/>
            <a:ext cx="301786"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4</a:t>
            </a:r>
          </a:p>
        </p:txBody>
      </p:sp>
      <p:sp>
        <p:nvSpPr>
          <p:cNvPr id="616" name="Google Shape;616;p47"/>
          <p:cNvSpPr/>
          <p:nvPr/>
        </p:nvSpPr>
        <p:spPr>
          <a:xfrm>
            <a:off x="2797125" y="2816888"/>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617" name="Google Shape;617;p47"/>
          <p:cNvSpPr/>
          <p:nvPr/>
        </p:nvSpPr>
        <p:spPr>
          <a:xfrm>
            <a:off x="3876850" y="2747588"/>
            <a:ext cx="281462" cy="435411"/>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5</a:t>
            </a:r>
          </a:p>
        </p:txBody>
      </p:sp>
      <p:sp>
        <p:nvSpPr>
          <p:cNvPr id="618" name="Google Shape;618;p47"/>
          <p:cNvSpPr/>
          <p:nvPr/>
        </p:nvSpPr>
        <p:spPr>
          <a:xfrm>
            <a:off x="2797125" y="3372013"/>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619" name="Google Shape;619;p47"/>
          <p:cNvSpPr/>
          <p:nvPr/>
        </p:nvSpPr>
        <p:spPr>
          <a:xfrm>
            <a:off x="3876850" y="3302713"/>
            <a:ext cx="270376" cy="440338"/>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6</a:t>
            </a:r>
          </a:p>
        </p:txBody>
      </p:sp>
      <p:sp>
        <p:nvSpPr>
          <p:cNvPr id="620" name="Google Shape;620;p47"/>
          <p:cNvSpPr/>
          <p:nvPr/>
        </p:nvSpPr>
        <p:spPr>
          <a:xfrm>
            <a:off x="2797125" y="3932088"/>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621" name="Google Shape;621;p47"/>
          <p:cNvSpPr/>
          <p:nvPr/>
        </p:nvSpPr>
        <p:spPr>
          <a:xfrm>
            <a:off x="3876850" y="3862788"/>
            <a:ext cx="264833"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7</a:t>
            </a:r>
          </a:p>
        </p:txBody>
      </p:sp>
      <p:sp>
        <p:nvSpPr>
          <p:cNvPr id="622" name="Google Shape;622;p47"/>
          <p:cNvSpPr/>
          <p:nvPr/>
        </p:nvSpPr>
        <p:spPr>
          <a:xfrm>
            <a:off x="4362650" y="168130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put(key, value)</a:t>
            </a:r>
            <a:endParaRPr sz="1000">
              <a:latin typeface="Roboto Mono"/>
              <a:ea typeface="Roboto Mono"/>
              <a:cs typeface="Roboto Mono"/>
              <a:sym typeface="Roboto Mono"/>
            </a:endParaRPr>
          </a:p>
        </p:txBody>
      </p:sp>
      <p:sp>
        <p:nvSpPr>
          <p:cNvPr id="623" name="Google Shape;623;p47"/>
          <p:cNvSpPr/>
          <p:nvPr/>
        </p:nvSpPr>
        <p:spPr>
          <a:xfrm>
            <a:off x="4362650" y="227950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contains(key)</a:t>
            </a:r>
            <a:endParaRPr sz="1000">
              <a:latin typeface="Roboto Mono"/>
              <a:ea typeface="Roboto Mono"/>
              <a:cs typeface="Roboto Mono"/>
              <a:sym typeface="Roboto Mono"/>
            </a:endParaRPr>
          </a:p>
        </p:txBody>
      </p:sp>
      <p:sp>
        <p:nvSpPr>
          <p:cNvPr id="624" name="Google Shape;624;p47"/>
          <p:cNvSpPr/>
          <p:nvPr/>
        </p:nvSpPr>
        <p:spPr>
          <a:xfrm>
            <a:off x="4362650" y="28324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get(key)</a:t>
            </a:r>
            <a:endParaRPr sz="1000">
              <a:latin typeface="Roboto Mono"/>
              <a:ea typeface="Roboto Mono"/>
              <a:cs typeface="Roboto Mono"/>
              <a:sym typeface="Roboto Mono"/>
            </a:endParaRPr>
          </a:p>
        </p:txBody>
      </p:sp>
      <p:sp>
        <p:nvSpPr>
          <p:cNvPr id="625" name="Google Shape;625;p47"/>
          <p:cNvSpPr/>
          <p:nvPr/>
        </p:nvSpPr>
        <p:spPr>
          <a:xfrm>
            <a:off x="4362650" y="338545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toString()</a:t>
            </a:r>
            <a:endParaRPr sz="1000">
              <a:latin typeface="Roboto Mono"/>
              <a:ea typeface="Roboto Mono"/>
              <a:cs typeface="Roboto Mono"/>
              <a:sym typeface="Roboto Mono"/>
            </a:endParaRPr>
          </a:p>
        </p:txBody>
      </p:sp>
      <p:sp>
        <p:nvSpPr>
          <p:cNvPr id="626" name="Google Shape;626;p47"/>
          <p:cNvSpPr/>
          <p:nvPr/>
        </p:nvSpPr>
        <p:spPr>
          <a:xfrm>
            <a:off x="4362650" y="394552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operator[]</a:t>
            </a:r>
            <a:endParaRPr sz="1000">
              <a:latin typeface="Roboto Mono"/>
              <a:ea typeface="Roboto Mono"/>
              <a:cs typeface="Roboto Mono"/>
              <a:sym typeface="Roboto Mono"/>
            </a:endParaRPr>
          </a:p>
        </p:txBody>
      </p:sp>
      <p:sp>
        <p:nvSpPr>
          <p:cNvPr id="627" name="Google Shape;627;p47"/>
          <p:cNvSpPr/>
          <p:nvPr/>
        </p:nvSpPr>
        <p:spPr>
          <a:xfrm>
            <a:off x="2736776" y="4501850"/>
            <a:ext cx="3670457" cy="285001"/>
          </a:xfrm>
          <a:prstGeom prst="rect">
            <a:avLst/>
          </a:prstGeom>
        </p:spPr>
        <p:txBody>
          <a:bodyPr>
            <a:prstTxWarp prst="textPlain"/>
          </a:bodyPr>
          <a:lstStyle/>
          <a:p>
            <a:pPr lvl="0" algn="ctr"/>
            <a:r>
              <a:rPr b="1" i="1">
                <a:ln>
                  <a:noFill/>
                </a:ln>
                <a:solidFill>
                  <a:schemeClr val="lt1"/>
                </a:solidFill>
                <a:latin typeface="Barlow Semi Condensed"/>
              </a:rPr>
              <a:t>do not modify MS1 testing code</a:t>
            </a: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31" name="Shape 631"/>
        <p:cNvGrpSpPr/>
        <p:nvPr/>
      </p:nvGrpSpPr>
      <p:grpSpPr>
        <a:xfrm>
          <a:off x="0" y="0"/>
          <a:ext cx="0" cy="0"/>
          <a:chOff x="0" y="0"/>
          <a:chExt cx="0" cy="0"/>
        </a:xfrm>
      </p:grpSpPr>
      <p:sp>
        <p:nvSpPr>
          <p:cNvPr id="632" name="Google Shape;632;p48"/>
          <p:cNvSpPr/>
          <p:nvPr/>
        </p:nvSpPr>
        <p:spPr>
          <a:xfrm>
            <a:off x="370900" y="276425"/>
            <a:ext cx="1969200" cy="4113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633" name="Google Shape;633;p48"/>
          <p:cNvSpPr/>
          <p:nvPr/>
        </p:nvSpPr>
        <p:spPr>
          <a:xfrm>
            <a:off x="2151276" y="193963"/>
            <a:ext cx="385776" cy="576220"/>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2</a:t>
            </a:r>
          </a:p>
        </p:txBody>
      </p:sp>
      <p:sp>
        <p:nvSpPr>
          <p:cNvPr id="634" name="Google Shape;634;p48"/>
          <p:cNvSpPr/>
          <p:nvPr/>
        </p:nvSpPr>
        <p:spPr>
          <a:xfrm>
            <a:off x="3136813" y="305600"/>
            <a:ext cx="2870375" cy="352950"/>
          </a:xfrm>
          <a:prstGeom prst="rect">
            <a:avLst/>
          </a:prstGeom>
        </p:spPr>
        <p:txBody>
          <a:bodyPr>
            <a:prstTxWarp prst="textPlain"/>
          </a:bodyPr>
          <a:lstStyle/>
          <a:p>
            <a:pPr lvl="0" algn="ctr"/>
            <a:r>
              <a:rPr b="1" i="1">
                <a:ln>
                  <a:noFill/>
                </a:ln>
                <a:solidFill>
                  <a:schemeClr val="lt1"/>
                </a:solidFill>
                <a:latin typeface="Barlow Semi Condensed"/>
              </a:rPr>
              <a:t>IN A NUTSHELL</a:t>
            </a:r>
          </a:p>
        </p:txBody>
      </p:sp>
      <p:sp>
        <p:nvSpPr>
          <p:cNvPr id="635" name="Google Shape;635;p48"/>
          <p:cNvSpPr/>
          <p:nvPr/>
        </p:nvSpPr>
        <p:spPr>
          <a:xfrm>
            <a:off x="1354086" y="4056150"/>
            <a:ext cx="1799353" cy="309672"/>
          </a:xfrm>
          <a:prstGeom prst="rect">
            <a:avLst/>
          </a:prstGeom>
        </p:spPr>
        <p:txBody>
          <a:bodyPr>
            <a:prstTxWarp prst="textPlain"/>
          </a:bodyPr>
          <a:lstStyle/>
          <a:p>
            <a:pPr lvl="0" algn="ctr"/>
            <a:r>
              <a:rPr b="1" i="1">
                <a:ln>
                  <a:noFill/>
                </a:ln>
                <a:solidFill>
                  <a:schemeClr val="lt1"/>
                </a:solidFill>
                <a:latin typeface="Barlow Semi Condensed"/>
              </a:rPr>
              <a:t>change every</a:t>
            </a:r>
          </a:p>
        </p:txBody>
      </p:sp>
      <p:sp>
        <p:nvSpPr>
          <p:cNvPr id="636" name="Google Shape;636;p48"/>
          <p:cNvSpPr/>
          <p:nvPr/>
        </p:nvSpPr>
        <p:spPr>
          <a:xfrm>
            <a:off x="3374838" y="4068488"/>
            <a:ext cx="17358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curr = curr-&gt;right;</a:t>
            </a:r>
            <a:endParaRPr sz="1000">
              <a:latin typeface="Roboto Mono"/>
              <a:ea typeface="Roboto Mono"/>
              <a:cs typeface="Roboto Mono"/>
              <a:sym typeface="Roboto Mono"/>
            </a:endParaRPr>
          </a:p>
        </p:txBody>
      </p:sp>
      <p:sp>
        <p:nvSpPr>
          <p:cNvPr id="637" name="Google Shape;637;p48"/>
          <p:cNvSpPr/>
          <p:nvPr/>
        </p:nvSpPr>
        <p:spPr>
          <a:xfrm>
            <a:off x="5332036" y="4084313"/>
            <a:ext cx="2441366" cy="253368"/>
          </a:xfrm>
          <a:prstGeom prst="rect">
            <a:avLst/>
          </a:prstGeom>
        </p:spPr>
        <p:txBody>
          <a:bodyPr>
            <a:prstTxWarp prst="textPlain"/>
          </a:bodyPr>
          <a:lstStyle/>
          <a:p>
            <a:pPr lvl="0" algn="ctr"/>
            <a:r>
              <a:rPr b="1" i="1">
                <a:ln>
                  <a:noFill/>
                </a:ln>
                <a:solidFill>
                  <a:schemeClr val="lt1"/>
                </a:solidFill>
                <a:latin typeface="Barlow Semi Condensed"/>
              </a:rPr>
              <a:t>to an if-statement</a:t>
            </a:r>
          </a:p>
        </p:txBody>
      </p:sp>
      <p:sp>
        <p:nvSpPr>
          <p:cNvPr id="638" name="Google Shape;638;p48"/>
          <p:cNvSpPr/>
          <p:nvPr/>
        </p:nvSpPr>
        <p:spPr>
          <a:xfrm>
            <a:off x="2523425" y="4550775"/>
            <a:ext cx="40806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curr = (curr-&gt;isThreaded) ? nullptr : curr-&gt;right;</a:t>
            </a:r>
            <a:endParaRPr sz="1000">
              <a:latin typeface="Roboto Mono"/>
              <a:ea typeface="Roboto Mono"/>
              <a:cs typeface="Roboto Mono"/>
              <a:sym typeface="Roboto Mono"/>
            </a:endParaRPr>
          </a:p>
        </p:txBody>
      </p:sp>
      <p:sp>
        <p:nvSpPr>
          <p:cNvPr id="639" name="Google Shape;639;p48"/>
          <p:cNvSpPr/>
          <p:nvPr/>
        </p:nvSpPr>
        <p:spPr>
          <a:xfrm>
            <a:off x="2788825" y="146762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640" name="Google Shape;640;p48"/>
          <p:cNvSpPr/>
          <p:nvPr/>
        </p:nvSpPr>
        <p:spPr>
          <a:xfrm>
            <a:off x="3868550" y="1398325"/>
            <a:ext cx="291932"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2</a:t>
            </a:r>
          </a:p>
        </p:txBody>
      </p:sp>
      <p:sp>
        <p:nvSpPr>
          <p:cNvPr id="641" name="Google Shape;641;p48"/>
          <p:cNvSpPr/>
          <p:nvPr/>
        </p:nvSpPr>
        <p:spPr>
          <a:xfrm>
            <a:off x="4354363" y="14713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put(key, value)</a:t>
            </a:r>
            <a:endParaRPr sz="1000">
              <a:latin typeface="Roboto Mono"/>
              <a:ea typeface="Roboto Mono"/>
              <a:cs typeface="Roboto Mono"/>
              <a:sym typeface="Roboto Mono"/>
            </a:endParaRPr>
          </a:p>
        </p:txBody>
      </p:sp>
      <p:sp>
        <p:nvSpPr>
          <p:cNvPr id="642" name="Google Shape;642;p48"/>
          <p:cNvSpPr/>
          <p:nvPr/>
        </p:nvSpPr>
        <p:spPr>
          <a:xfrm>
            <a:off x="3762249" y="1006038"/>
            <a:ext cx="1602973" cy="246159"/>
          </a:xfrm>
          <a:prstGeom prst="rect">
            <a:avLst/>
          </a:prstGeom>
        </p:spPr>
        <p:txBody>
          <a:bodyPr>
            <a:prstTxWarp prst="textPlain"/>
          </a:bodyPr>
          <a:lstStyle/>
          <a:p>
            <a:pPr lvl="0" algn="ctr"/>
            <a:r>
              <a:rPr b="1" i="1">
                <a:ln>
                  <a:noFill/>
                </a:ln>
                <a:solidFill>
                  <a:schemeClr val="lt1"/>
                </a:solidFill>
                <a:latin typeface="Barlow Semi Condensed"/>
              </a:rPr>
              <a:t>INSERTIONS</a:t>
            </a:r>
          </a:p>
        </p:txBody>
      </p:sp>
      <p:sp>
        <p:nvSpPr>
          <p:cNvPr id="643" name="Google Shape;643;p48"/>
          <p:cNvSpPr/>
          <p:nvPr/>
        </p:nvSpPr>
        <p:spPr>
          <a:xfrm>
            <a:off x="1533386" y="1926563"/>
            <a:ext cx="1316642" cy="253368"/>
          </a:xfrm>
          <a:prstGeom prst="rect">
            <a:avLst/>
          </a:prstGeom>
        </p:spPr>
        <p:txBody>
          <a:bodyPr>
            <a:prstTxWarp prst="textPlain"/>
          </a:bodyPr>
          <a:lstStyle/>
          <a:p>
            <a:pPr lvl="0" algn="ctr"/>
            <a:r>
              <a:rPr b="1" i="1">
                <a:ln>
                  <a:noFill/>
                </a:ln>
                <a:solidFill>
                  <a:srgbClr val="FF9900"/>
                </a:solidFill>
                <a:latin typeface="Barlow Semi Condensed"/>
              </a:rPr>
              <a:t>insert left</a:t>
            </a:r>
          </a:p>
        </p:txBody>
      </p:sp>
      <p:sp>
        <p:nvSpPr>
          <p:cNvPr id="644" name="Google Shape;644;p48"/>
          <p:cNvSpPr/>
          <p:nvPr/>
        </p:nvSpPr>
        <p:spPr>
          <a:xfrm>
            <a:off x="6220786" y="1926563"/>
            <a:ext cx="1494483" cy="319972"/>
          </a:xfrm>
          <a:prstGeom prst="rect">
            <a:avLst/>
          </a:prstGeom>
        </p:spPr>
        <p:txBody>
          <a:bodyPr>
            <a:prstTxWarp prst="textPlain"/>
          </a:bodyPr>
          <a:lstStyle/>
          <a:p>
            <a:pPr lvl="0" algn="ctr"/>
            <a:r>
              <a:rPr b="1" i="1">
                <a:ln>
                  <a:noFill/>
                </a:ln>
                <a:solidFill>
                  <a:srgbClr val="FF9900"/>
                </a:solidFill>
                <a:latin typeface="Barlow Semi Condensed"/>
              </a:rPr>
              <a:t>insert right</a:t>
            </a:r>
          </a:p>
        </p:txBody>
      </p:sp>
      <p:pic>
        <p:nvPicPr>
          <p:cNvPr id="645" name="Google Shape;645;p48"/>
          <p:cNvPicPr preferRelativeResize="0"/>
          <p:nvPr/>
        </p:nvPicPr>
        <p:blipFill rotWithShape="1">
          <a:blip r:embed="rId3">
            <a:alphaModFix/>
          </a:blip>
          <a:srcRect b="17188" l="21820" r="18101" t="61154"/>
          <a:stretch/>
        </p:blipFill>
        <p:spPr>
          <a:xfrm>
            <a:off x="5696668" y="2263316"/>
            <a:ext cx="2542705" cy="916649"/>
          </a:xfrm>
          <a:prstGeom prst="rect">
            <a:avLst/>
          </a:prstGeom>
          <a:noFill/>
          <a:ln>
            <a:noFill/>
          </a:ln>
        </p:spPr>
      </p:pic>
      <p:pic>
        <p:nvPicPr>
          <p:cNvPr id="646" name="Google Shape;646;p48"/>
          <p:cNvPicPr preferRelativeResize="0"/>
          <p:nvPr/>
        </p:nvPicPr>
        <p:blipFill rotWithShape="1">
          <a:blip r:embed="rId4">
            <a:alphaModFix/>
          </a:blip>
          <a:srcRect b="56937" l="15149" r="24851" t="21193"/>
          <a:stretch/>
        </p:blipFill>
        <p:spPr>
          <a:xfrm>
            <a:off x="888100" y="2246524"/>
            <a:ext cx="2607176" cy="950226"/>
          </a:xfrm>
          <a:prstGeom prst="rect">
            <a:avLst/>
          </a:prstGeom>
          <a:noFill/>
          <a:ln>
            <a:noFill/>
          </a:ln>
        </p:spPr>
      </p:pic>
      <p:sp>
        <p:nvSpPr>
          <p:cNvPr id="647" name="Google Shape;647;p48"/>
          <p:cNvSpPr/>
          <p:nvPr/>
        </p:nvSpPr>
        <p:spPr>
          <a:xfrm>
            <a:off x="903789" y="3237650"/>
            <a:ext cx="25758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N’s thread is its parent node</a:t>
            </a:r>
            <a:endParaRPr b="1" sz="1000">
              <a:solidFill>
                <a:schemeClr val="lt1"/>
              </a:solidFill>
              <a:latin typeface="Roboto Mono"/>
              <a:ea typeface="Roboto Mono"/>
              <a:cs typeface="Roboto Mono"/>
              <a:sym typeface="Roboto Mono"/>
            </a:endParaRPr>
          </a:p>
        </p:txBody>
      </p:sp>
      <p:sp>
        <p:nvSpPr>
          <p:cNvPr id="648" name="Google Shape;648;p48"/>
          <p:cNvSpPr/>
          <p:nvPr/>
        </p:nvSpPr>
        <p:spPr>
          <a:xfrm>
            <a:off x="5680114" y="3237650"/>
            <a:ext cx="25758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N’s thread is its parent’s old thread</a:t>
            </a:r>
            <a:endParaRPr b="1" sz="1000">
              <a:solidFill>
                <a:schemeClr val="lt1"/>
              </a:solidFill>
              <a:latin typeface="Roboto Mono"/>
              <a:ea typeface="Roboto Mono"/>
              <a:cs typeface="Roboto Mono"/>
              <a:sym typeface="Roboto Mon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52" name="Shape 652"/>
        <p:cNvGrpSpPr/>
        <p:nvPr/>
      </p:nvGrpSpPr>
      <p:grpSpPr>
        <a:xfrm>
          <a:off x="0" y="0"/>
          <a:ext cx="0" cy="0"/>
          <a:chOff x="0" y="0"/>
          <a:chExt cx="0" cy="0"/>
        </a:xfrm>
      </p:grpSpPr>
      <p:sp>
        <p:nvSpPr>
          <p:cNvPr id="653" name="Google Shape;653;p49"/>
          <p:cNvSpPr/>
          <p:nvPr/>
        </p:nvSpPr>
        <p:spPr>
          <a:xfrm>
            <a:off x="370900" y="276425"/>
            <a:ext cx="1969200" cy="4113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654" name="Google Shape;654;p49"/>
          <p:cNvSpPr/>
          <p:nvPr/>
        </p:nvSpPr>
        <p:spPr>
          <a:xfrm>
            <a:off x="2151276" y="193963"/>
            <a:ext cx="385776" cy="576220"/>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2</a:t>
            </a:r>
          </a:p>
        </p:txBody>
      </p:sp>
      <p:sp>
        <p:nvSpPr>
          <p:cNvPr id="655" name="Google Shape;655;p49"/>
          <p:cNvSpPr/>
          <p:nvPr/>
        </p:nvSpPr>
        <p:spPr>
          <a:xfrm>
            <a:off x="3671401" y="309537"/>
            <a:ext cx="1801194" cy="345063"/>
          </a:xfrm>
          <a:prstGeom prst="rect">
            <a:avLst/>
          </a:prstGeom>
        </p:spPr>
        <p:txBody>
          <a:bodyPr>
            <a:prstTxWarp prst="textPlain"/>
          </a:bodyPr>
          <a:lstStyle/>
          <a:p>
            <a:pPr lvl="0" algn="ctr"/>
            <a:r>
              <a:rPr b="1" i="1">
                <a:ln>
                  <a:noFill/>
                </a:ln>
                <a:solidFill>
                  <a:schemeClr val="lt1"/>
                </a:solidFill>
                <a:latin typeface="Barlow Semi Condensed"/>
              </a:rPr>
              <a:t>TERNARY</a:t>
            </a:r>
          </a:p>
        </p:txBody>
      </p:sp>
      <p:sp>
        <p:nvSpPr>
          <p:cNvPr id="656" name="Google Shape;656;p49"/>
          <p:cNvSpPr/>
          <p:nvPr/>
        </p:nvSpPr>
        <p:spPr>
          <a:xfrm>
            <a:off x="3723999" y="1211288"/>
            <a:ext cx="1696013" cy="253368"/>
          </a:xfrm>
          <a:prstGeom prst="rect">
            <a:avLst/>
          </a:prstGeom>
        </p:spPr>
        <p:txBody>
          <a:bodyPr>
            <a:prstTxWarp prst="textPlain"/>
          </a:bodyPr>
          <a:lstStyle/>
          <a:p>
            <a:pPr lvl="0" algn="ctr"/>
            <a:r>
              <a:rPr b="1" i="1">
                <a:ln>
                  <a:noFill/>
                </a:ln>
                <a:solidFill>
                  <a:schemeClr val="lt1"/>
                </a:solidFill>
                <a:latin typeface="Barlow Semi Condensed"/>
              </a:rPr>
              <a:t>what is this?</a:t>
            </a:r>
          </a:p>
        </p:txBody>
      </p:sp>
      <p:sp>
        <p:nvSpPr>
          <p:cNvPr id="657" name="Google Shape;657;p49"/>
          <p:cNvSpPr/>
          <p:nvPr/>
        </p:nvSpPr>
        <p:spPr>
          <a:xfrm>
            <a:off x="2531700" y="1583700"/>
            <a:ext cx="40806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curr = (curr-&gt;isThreaded) ? nullptr : curr-&gt;right;</a:t>
            </a:r>
            <a:endParaRPr sz="1000">
              <a:latin typeface="Roboto Mono"/>
              <a:ea typeface="Roboto Mono"/>
              <a:cs typeface="Roboto Mono"/>
              <a:sym typeface="Roboto Mono"/>
            </a:endParaRPr>
          </a:p>
        </p:txBody>
      </p:sp>
      <p:sp>
        <p:nvSpPr>
          <p:cNvPr id="658" name="Google Shape;658;p49"/>
          <p:cNvSpPr/>
          <p:nvPr/>
        </p:nvSpPr>
        <p:spPr>
          <a:xfrm>
            <a:off x="5066700" y="3188100"/>
            <a:ext cx="24276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i</a:t>
            </a:r>
            <a:r>
              <a:rPr lang="en" sz="1000">
                <a:latin typeface="Roboto Mono"/>
                <a:ea typeface="Roboto Mono"/>
                <a:cs typeface="Roboto Mono"/>
                <a:sym typeface="Roboto Mono"/>
              </a:rPr>
              <a:t>nt x</a:t>
            </a:r>
            <a:r>
              <a:rPr lang="en" sz="1000">
                <a:latin typeface="Roboto Mono"/>
                <a:ea typeface="Roboto Mono"/>
                <a:cs typeface="Roboto Mono"/>
                <a:sym typeface="Roboto Mono"/>
              </a:rPr>
              <a:t> = (a &lt; 10) ? a : 10;</a:t>
            </a:r>
            <a:endParaRPr sz="1000">
              <a:latin typeface="Roboto Mono"/>
              <a:ea typeface="Roboto Mono"/>
              <a:cs typeface="Roboto Mono"/>
              <a:sym typeface="Roboto Mono"/>
            </a:endParaRPr>
          </a:p>
        </p:txBody>
      </p:sp>
      <p:sp>
        <p:nvSpPr>
          <p:cNvPr id="659" name="Google Shape;659;p49"/>
          <p:cNvSpPr/>
          <p:nvPr/>
        </p:nvSpPr>
        <p:spPr>
          <a:xfrm>
            <a:off x="1473300" y="2209550"/>
            <a:ext cx="61974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latin typeface="Roboto Mono"/>
                <a:ea typeface="Roboto Mono"/>
                <a:cs typeface="Roboto Mono"/>
                <a:sym typeface="Roboto Mono"/>
              </a:rPr>
              <a:t>&lt;variable&gt;</a:t>
            </a:r>
            <a:r>
              <a:rPr b="1" lang="en" sz="1000">
                <a:latin typeface="Roboto Mono"/>
                <a:ea typeface="Roboto Mono"/>
                <a:cs typeface="Roboto Mono"/>
                <a:sym typeface="Roboto Mono"/>
              </a:rPr>
              <a:t> = &lt;condition&gt; ? </a:t>
            </a:r>
            <a:r>
              <a:rPr b="1" lang="en" sz="1000">
                <a:solidFill>
                  <a:schemeClr val="dk1"/>
                </a:solidFill>
                <a:latin typeface="Roboto Mono"/>
                <a:ea typeface="Roboto Mono"/>
                <a:cs typeface="Roboto Mono"/>
                <a:sym typeface="Roboto Mono"/>
              </a:rPr>
              <a:t>&lt;expression if true&gt;</a:t>
            </a:r>
            <a:r>
              <a:rPr b="1" lang="en" sz="1000">
                <a:latin typeface="Roboto Mono"/>
                <a:ea typeface="Roboto Mono"/>
                <a:cs typeface="Roboto Mono"/>
                <a:sym typeface="Roboto Mono"/>
              </a:rPr>
              <a:t> : </a:t>
            </a:r>
            <a:r>
              <a:rPr b="1" lang="en" sz="1000">
                <a:solidFill>
                  <a:schemeClr val="dk1"/>
                </a:solidFill>
                <a:latin typeface="Roboto Mono"/>
                <a:ea typeface="Roboto Mono"/>
                <a:cs typeface="Roboto Mono"/>
                <a:sym typeface="Roboto Mono"/>
              </a:rPr>
              <a:t>&lt;expression if false&gt;</a:t>
            </a:r>
            <a:r>
              <a:rPr b="1" lang="en" sz="1000">
                <a:latin typeface="Roboto Mono"/>
                <a:ea typeface="Roboto Mono"/>
                <a:cs typeface="Roboto Mono"/>
                <a:sym typeface="Roboto Mono"/>
              </a:rPr>
              <a:t>;</a:t>
            </a:r>
            <a:endParaRPr b="1" sz="1000">
              <a:latin typeface="Roboto Mono"/>
              <a:ea typeface="Roboto Mono"/>
              <a:cs typeface="Roboto Mono"/>
              <a:sym typeface="Roboto Mono"/>
            </a:endParaRPr>
          </a:p>
        </p:txBody>
      </p:sp>
      <p:sp>
        <p:nvSpPr>
          <p:cNvPr id="660" name="Google Shape;660;p49"/>
          <p:cNvSpPr/>
          <p:nvPr/>
        </p:nvSpPr>
        <p:spPr>
          <a:xfrm>
            <a:off x="1649700" y="2797800"/>
            <a:ext cx="1209600" cy="1065600"/>
          </a:xfrm>
          <a:prstGeom prst="rect">
            <a:avLst/>
          </a:prstGeom>
          <a:solidFill>
            <a:srgbClr val="EFEF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000">
                <a:latin typeface="Roboto Mono"/>
                <a:ea typeface="Roboto Mono"/>
                <a:cs typeface="Roboto Mono"/>
                <a:sym typeface="Roboto Mono"/>
              </a:rPr>
              <a:t>i</a:t>
            </a:r>
            <a:r>
              <a:rPr lang="en" sz="1000">
                <a:latin typeface="Roboto Mono"/>
                <a:ea typeface="Roboto Mono"/>
                <a:cs typeface="Roboto Mono"/>
                <a:sym typeface="Roboto Mono"/>
              </a:rPr>
              <a:t>nt x;</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if (a &lt; 10)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x = a;</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else {</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  </a:t>
            </a:r>
            <a:r>
              <a:rPr lang="en" sz="1000">
                <a:latin typeface="Roboto Mono"/>
                <a:ea typeface="Roboto Mono"/>
                <a:cs typeface="Roboto Mono"/>
                <a:sym typeface="Roboto Mono"/>
              </a:rPr>
              <a:t>x</a:t>
            </a:r>
            <a:r>
              <a:rPr lang="en" sz="1000">
                <a:latin typeface="Roboto Mono"/>
                <a:ea typeface="Roboto Mono"/>
                <a:cs typeface="Roboto Mono"/>
                <a:sym typeface="Roboto Mono"/>
              </a:rPr>
              <a:t> = 10;</a:t>
            </a:r>
            <a:endParaRPr sz="1000">
              <a:latin typeface="Roboto Mono"/>
              <a:ea typeface="Roboto Mono"/>
              <a:cs typeface="Roboto Mono"/>
              <a:sym typeface="Roboto Mono"/>
            </a:endParaRPr>
          </a:p>
          <a:p>
            <a:pPr indent="0" lvl="0" marL="0" rtl="0" algn="l">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661" name="Google Shape;661;p49"/>
          <p:cNvSpPr/>
          <p:nvPr/>
        </p:nvSpPr>
        <p:spPr>
          <a:xfrm>
            <a:off x="3258161" y="3239438"/>
            <a:ext cx="1409682" cy="182302"/>
          </a:xfrm>
          <a:prstGeom prst="rect">
            <a:avLst/>
          </a:prstGeom>
        </p:spPr>
        <p:txBody>
          <a:bodyPr>
            <a:prstTxWarp prst="textPlain"/>
          </a:bodyPr>
          <a:lstStyle/>
          <a:p>
            <a:pPr lvl="0" algn="ctr"/>
            <a:r>
              <a:rPr b="1" i="1">
                <a:ln>
                  <a:noFill/>
                </a:ln>
                <a:solidFill>
                  <a:schemeClr val="lt1"/>
                </a:solidFill>
                <a:latin typeface="Barlow Semi Condensed"/>
              </a:rPr>
              <a:t>&lt;- same -&gt;</a:t>
            </a:r>
          </a:p>
        </p:txBody>
      </p:sp>
      <p:sp>
        <p:nvSpPr>
          <p:cNvPr id="662" name="Google Shape;662;p49"/>
          <p:cNvSpPr txBox="1"/>
          <p:nvPr/>
        </p:nvSpPr>
        <p:spPr>
          <a:xfrm>
            <a:off x="1567800" y="4241850"/>
            <a:ext cx="6008400" cy="431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i="1" lang="en" sz="1600">
                <a:solidFill>
                  <a:schemeClr val="lt1"/>
                </a:solidFill>
                <a:latin typeface="Barlow Semi Condensed"/>
                <a:ea typeface="Barlow Semi Condensed"/>
                <a:cs typeface="Barlow Semi Condensed"/>
                <a:sym typeface="Barlow Semi Condensed"/>
              </a:rPr>
              <a:t>Using this is not required, of course, but it saves the number of lines</a:t>
            </a:r>
            <a:endParaRPr b="1" i="1" sz="1600">
              <a:solidFill>
                <a:schemeClr val="lt1"/>
              </a:solidFill>
              <a:latin typeface="Barlow Semi Condensed"/>
              <a:ea typeface="Barlow Semi Condensed"/>
              <a:cs typeface="Barlow Semi Condensed"/>
              <a:sym typeface="Barlow Semi Condensed"/>
            </a:endParaRPr>
          </a:p>
        </p:txBody>
      </p:sp>
      <p:sp>
        <p:nvSpPr>
          <p:cNvPr id="663" name="Google Shape;663;p49"/>
          <p:cNvSpPr/>
          <p:nvPr/>
        </p:nvSpPr>
        <p:spPr>
          <a:xfrm>
            <a:off x="5526525" y="472301"/>
            <a:ext cx="646250" cy="182301"/>
          </a:xfrm>
          <a:prstGeom prst="rect">
            <a:avLst/>
          </a:prstGeom>
        </p:spPr>
        <p:txBody>
          <a:bodyPr>
            <a:prstTxWarp prst="textPlain"/>
          </a:bodyPr>
          <a:lstStyle/>
          <a:p>
            <a:pPr lvl="0" algn="ctr"/>
            <a:r>
              <a:rPr b="1" i="1">
                <a:ln>
                  <a:noFill/>
                </a:ln>
                <a:solidFill>
                  <a:srgbClr val="666666"/>
                </a:solidFill>
                <a:latin typeface="Barlow Semi Condensed"/>
              </a:rPr>
              <a:t>review</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667" name="Shape 667"/>
        <p:cNvGrpSpPr/>
        <p:nvPr/>
      </p:nvGrpSpPr>
      <p:grpSpPr>
        <a:xfrm>
          <a:off x="0" y="0"/>
          <a:ext cx="0" cy="0"/>
          <a:chOff x="0" y="0"/>
          <a:chExt cx="0" cy="0"/>
        </a:xfrm>
      </p:grpSpPr>
      <p:sp>
        <p:nvSpPr>
          <p:cNvPr id="668" name="Google Shape;668;p50"/>
          <p:cNvSpPr/>
          <p:nvPr/>
        </p:nvSpPr>
        <p:spPr>
          <a:xfrm>
            <a:off x="6412950" y="4171550"/>
            <a:ext cx="219925" cy="561350"/>
          </a:xfrm>
          <a:custGeom>
            <a:rect b="b" l="l" r="r" t="t"/>
            <a:pathLst>
              <a:path extrusionOk="0" h="22454" w="8797">
                <a:moveTo>
                  <a:pt x="0" y="21851"/>
                </a:moveTo>
                <a:cubicBezTo>
                  <a:pt x="6730" y="25895"/>
                  <a:pt x="7685" y="7773"/>
                  <a:pt x="8797" y="0"/>
                </a:cubicBezTo>
              </a:path>
            </a:pathLst>
          </a:custGeom>
          <a:noFill/>
          <a:ln cap="flat" cmpd="sng" w="9525">
            <a:solidFill>
              <a:srgbClr val="FF9900"/>
            </a:solidFill>
            <a:prstDash val="solid"/>
            <a:round/>
            <a:headEnd len="med" w="med" type="none"/>
            <a:tailEnd len="med" w="med" type="triangle"/>
          </a:ln>
        </p:spPr>
      </p:sp>
      <p:sp>
        <p:nvSpPr>
          <p:cNvPr id="669" name="Google Shape;669;p50"/>
          <p:cNvSpPr/>
          <p:nvPr/>
        </p:nvSpPr>
        <p:spPr>
          <a:xfrm>
            <a:off x="7033700" y="3717500"/>
            <a:ext cx="251843" cy="1028126"/>
          </a:xfrm>
          <a:custGeom>
            <a:rect b="b" l="l" r="r" t="t"/>
            <a:pathLst>
              <a:path extrusionOk="0" h="41832" w="10500">
                <a:moveTo>
                  <a:pt x="0" y="40864"/>
                </a:moveTo>
                <a:cubicBezTo>
                  <a:pt x="12060" y="48100"/>
                  <a:pt x="4216" y="12582"/>
                  <a:pt x="10500" y="0"/>
                </a:cubicBezTo>
              </a:path>
            </a:pathLst>
          </a:custGeom>
          <a:noFill/>
          <a:ln cap="flat" cmpd="sng" w="9525">
            <a:solidFill>
              <a:srgbClr val="FF9900"/>
            </a:solidFill>
            <a:prstDash val="solid"/>
            <a:round/>
            <a:headEnd len="med" w="med" type="none"/>
            <a:tailEnd len="med" w="med" type="triangle"/>
          </a:ln>
        </p:spPr>
      </p:sp>
      <p:sp>
        <p:nvSpPr>
          <p:cNvPr id="670" name="Google Shape;670;p50"/>
          <p:cNvSpPr/>
          <p:nvPr/>
        </p:nvSpPr>
        <p:spPr>
          <a:xfrm>
            <a:off x="7704150" y="4178650"/>
            <a:ext cx="220625" cy="538675"/>
          </a:xfrm>
          <a:custGeom>
            <a:rect b="b" l="l" r="r" t="t"/>
            <a:pathLst>
              <a:path extrusionOk="0" h="21547" w="8825">
                <a:moveTo>
                  <a:pt x="0" y="21000"/>
                </a:moveTo>
                <a:cubicBezTo>
                  <a:pt x="2272" y="21756"/>
                  <a:pt x="5861" y="21918"/>
                  <a:pt x="7094" y="19865"/>
                </a:cubicBezTo>
                <a:cubicBezTo>
                  <a:pt x="10505" y="14184"/>
                  <a:pt x="7803" y="6626"/>
                  <a:pt x="7803" y="0"/>
                </a:cubicBezTo>
              </a:path>
            </a:pathLst>
          </a:custGeom>
          <a:noFill/>
          <a:ln cap="flat" cmpd="sng" w="9525">
            <a:solidFill>
              <a:srgbClr val="FF9900"/>
            </a:solidFill>
            <a:prstDash val="solid"/>
            <a:round/>
            <a:headEnd len="med" w="med" type="none"/>
            <a:tailEnd len="med" w="med" type="triangle"/>
          </a:ln>
        </p:spPr>
      </p:sp>
      <p:sp>
        <p:nvSpPr>
          <p:cNvPr id="671" name="Google Shape;671;p50"/>
          <p:cNvSpPr/>
          <p:nvPr/>
        </p:nvSpPr>
        <p:spPr>
          <a:xfrm>
            <a:off x="8324900" y="4320550"/>
            <a:ext cx="220525" cy="417050"/>
          </a:xfrm>
          <a:custGeom>
            <a:rect b="b" l="l" r="r" t="t"/>
            <a:pathLst>
              <a:path extrusionOk="0" h="16682" w="8821">
                <a:moveTo>
                  <a:pt x="0" y="15466"/>
                </a:moveTo>
                <a:cubicBezTo>
                  <a:pt x="1406" y="16870"/>
                  <a:pt x="4748" y="17182"/>
                  <a:pt x="5960" y="15607"/>
                </a:cubicBezTo>
                <a:cubicBezTo>
                  <a:pt x="9184" y="11416"/>
                  <a:pt x="8797" y="5288"/>
                  <a:pt x="8797" y="0"/>
                </a:cubicBezTo>
              </a:path>
            </a:pathLst>
          </a:custGeom>
          <a:noFill/>
          <a:ln cap="flat" cmpd="sng" w="9525">
            <a:solidFill>
              <a:srgbClr val="FF9900"/>
            </a:solidFill>
            <a:prstDash val="solid"/>
            <a:round/>
            <a:headEnd len="med" w="med" type="none"/>
            <a:tailEnd len="med" w="med" type="triangle"/>
          </a:ln>
        </p:spPr>
      </p:sp>
      <p:sp>
        <p:nvSpPr>
          <p:cNvPr id="672" name="Google Shape;672;p50"/>
          <p:cNvSpPr/>
          <p:nvPr/>
        </p:nvSpPr>
        <p:spPr>
          <a:xfrm>
            <a:off x="3412900" y="4182200"/>
            <a:ext cx="237650" cy="558475"/>
          </a:xfrm>
          <a:custGeom>
            <a:rect b="b" l="l" r="r" t="t"/>
            <a:pathLst>
              <a:path extrusionOk="0" h="22339" w="9506">
                <a:moveTo>
                  <a:pt x="0" y="21567"/>
                </a:moveTo>
                <a:cubicBezTo>
                  <a:pt x="2361" y="23932"/>
                  <a:pt x="8020" y="20240"/>
                  <a:pt x="8939" y="17027"/>
                </a:cubicBezTo>
                <a:cubicBezTo>
                  <a:pt x="10501" y="11567"/>
                  <a:pt x="7401" y="5274"/>
                  <a:pt x="9506" y="0"/>
                </a:cubicBezTo>
              </a:path>
            </a:pathLst>
          </a:custGeom>
          <a:noFill/>
          <a:ln cap="flat" cmpd="sng" w="9525">
            <a:solidFill>
              <a:srgbClr val="FF9900"/>
            </a:solidFill>
            <a:prstDash val="solid"/>
            <a:round/>
            <a:headEnd len="med" w="med" type="none"/>
            <a:tailEnd len="med" w="med" type="triangle"/>
          </a:ln>
        </p:spPr>
      </p:sp>
      <p:sp>
        <p:nvSpPr>
          <p:cNvPr id="673" name="Google Shape;673;p50"/>
          <p:cNvSpPr/>
          <p:nvPr/>
        </p:nvSpPr>
        <p:spPr>
          <a:xfrm>
            <a:off x="4008825" y="3717500"/>
            <a:ext cx="344100" cy="1048275"/>
          </a:xfrm>
          <a:custGeom>
            <a:rect b="b" l="l" r="r" t="t"/>
            <a:pathLst>
              <a:path extrusionOk="0" h="41931" w="13764">
                <a:moveTo>
                  <a:pt x="0" y="40581"/>
                </a:moveTo>
                <a:cubicBezTo>
                  <a:pt x="2898" y="41740"/>
                  <a:pt x="7277" y="42901"/>
                  <a:pt x="9365" y="40581"/>
                </a:cubicBezTo>
                <a:cubicBezTo>
                  <a:pt x="12903" y="36649"/>
                  <a:pt x="12601" y="30395"/>
                  <a:pt x="12912" y="25115"/>
                </a:cubicBezTo>
                <a:cubicBezTo>
                  <a:pt x="13404" y="16753"/>
                  <a:pt x="13764" y="8376"/>
                  <a:pt x="13764" y="0"/>
                </a:cubicBezTo>
              </a:path>
            </a:pathLst>
          </a:custGeom>
          <a:noFill/>
          <a:ln cap="flat" cmpd="sng" w="9525">
            <a:solidFill>
              <a:srgbClr val="FF9900"/>
            </a:solidFill>
            <a:prstDash val="solid"/>
            <a:round/>
            <a:headEnd len="med" w="med" type="none"/>
            <a:tailEnd len="med" w="med" type="triangle"/>
          </a:ln>
        </p:spPr>
      </p:sp>
      <p:sp>
        <p:nvSpPr>
          <p:cNvPr id="674" name="Google Shape;674;p50"/>
          <p:cNvSpPr/>
          <p:nvPr/>
        </p:nvSpPr>
        <p:spPr>
          <a:xfrm>
            <a:off x="5328400" y="4568850"/>
            <a:ext cx="212850" cy="193750"/>
          </a:xfrm>
          <a:custGeom>
            <a:rect b="b" l="l" r="r" t="t"/>
            <a:pathLst>
              <a:path extrusionOk="0" h="7750" w="8514">
                <a:moveTo>
                  <a:pt x="0" y="5817"/>
                </a:moveTo>
                <a:cubicBezTo>
                  <a:pt x="1084" y="7172"/>
                  <a:pt x="3544" y="8373"/>
                  <a:pt x="4966" y="7378"/>
                </a:cubicBezTo>
                <a:cubicBezTo>
                  <a:pt x="7202" y="5813"/>
                  <a:pt x="7499" y="2533"/>
                  <a:pt x="8514" y="0"/>
                </a:cubicBezTo>
              </a:path>
            </a:pathLst>
          </a:custGeom>
          <a:noFill/>
          <a:ln cap="flat" cmpd="sng" w="9525">
            <a:solidFill>
              <a:srgbClr val="FF9900"/>
            </a:solidFill>
            <a:prstDash val="solid"/>
            <a:round/>
            <a:headEnd len="med" w="med" type="none"/>
            <a:tailEnd len="med" w="med" type="triangle"/>
          </a:ln>
        </p:spPr>
      </p:sp>
      <p:sp>
        <p:nvSpPr>
          <p:cNvPr id="675" name="Google Shape;675;p50"/>
          <p:cNvSpPr/>
          <p:nvPr/>
        </p:nvSpPr>
        <p:spPr>
          <a:xfrm>
            <a:off x="8037863" y="2080725"/>
            <a:ext cx="251850" cy="107675"/>
          </a:xfrm>
          <a:custGeom>
            <a:rect b="b" l="l" r="r" t="t"/>
            <a:pathLst>
              <a:path extrusionOk="0" h="4307" w="10074">
                <a:moveTo>
                  <a:pt x="0" y="3547"/>
                </a:moveTo>
                <a:cubicBezTo>
                  <a:pt x="3018" y="5435"/>
                  <a:pt x="10074" y="3560"/>
                  <a:pt x="10074" y="0"/>
                </a:cubicBezTo>
              </a:path>
            </a:pathLst>
          </a:custGeom>
          <a:noFill/>
          <a:ln cap="flat" cmpd="sng" w="9525">
            <a:solidFill>
              <a:srgbClr val="FF9900"/>
            </a:solidFill>
            <a:prstDash val="solid"/>
            <a:round/>
            <a:headEnd len="med" w="med" type="none"/>
            <a:tailEnd len="med" w="med" type="triangle"/>
          </a:ln>
        </p:spPr>
      </p:sp>
      <p:sp>
        <p:nvSpPr>
          <p:cNvPr id="676" name="Google Shape;676;p50"/>
          <p:cNvSpPr/>
          <p:nvPr/>
        </p:nvSpPr>
        <p:spPr>
          <a:xfrm>
            <a:off x="7229088" y="1747275"/>
            <a:ext cx="231400" cy="901150"/>
          </a:xfrm>
          <a:custGeom>
            <a:rect b="b" l="l" r="r" t="t"/>
            <a:pathLst>
              <a:path extrusionOk="0" h="36046" w="9256">
                <a:moveTo>
                  <a:pt x="0" y="35473"/>
                </a:moveTo>
                <a:cubicBezTo>
                  <a:pt x="2927" y="36340"/>
                  <a:pt x="8393" y="36489"/>
                  <a:pt x="8939" y="33486"/>
                </a:cubicBezTo>
                <a:cubicBezTo>
                  <a:pt x="10958" y="22391"/>
                  <a:pt x="2261" y="11124"/>
                  <a:pt x="4115" y="0"/>
                </a:cubicBezTo>
              </a:path>
            </a:pathLst>
          </a:custGeom>
          <a:noFill/>
          <a:ln cap="flat" cmpd="sng" w="9525">
            <a:solidFill>
              <a:srgbClr val="FF9900"/>
            </a:solidFill>
            <a:prstDash val="solid"/>
            <a:round/>
            <a:headEnd len="med" w="med" type="none"/>
            <a:tailEnd len="med" w="med" type="triangle"/>
          </a:ln>
        </p:spPr>
      </p:sp>
      <p:sp>
        <p:nvSpPr>
          <p:cNvPr id="677" name="Google Shape;677;p50"/>
          <p:cNvSpPr/>
          <p:nvPr/>
        </p:nvSpPr>
        <p:spPr>
          <a:xfrm>
            <a:off x="4448013" y="1736650"/>
            <a:ext cx="496625" cy="456900"/>
          </a:xfrm>
          <a:custGeom>
            <a:rect b="b" l="l" r="r" t="t"/>
            <a:pathLst>
              <a:path extrusionOk="0" h="18276" w="19865">
                <a:moveTo>
                  <a:pt x="0" y="17168"/>
                </a:moveTo>
                <a:cubicBezTo>
                  <a:pt x="7122" y="22255"/>
                  <a:pt x="17094" y="8302"/>
                  <a:pt x="19865" y="0"/>
                </a:cubicBezTo>
              </a:path>
            </a:pathLst>
          </a:custGeom>
          <a:noFill/>
          <a:ln cap="flat" cmpd="sng" w="9525">
            <a:solidFill>
              <a:srgbClr val="FF9900"/>
            </a:solidFill>
            <a:prstDash val="solid"/>
            <a:round/>
            <a:headEnd len="med" w="med" type="none"/>
            <a:tailEnd len="med" w="med" type="triangle"/>
          </a:ln>
        </p:spPr>
      </p:sp>
      <p:sp>
        <p:nvSpPr>
          <p:cNvPr id="678" name="Google Shape;678;p50"/>
          <p:cNvSpPr/>
          <p:nvPr/>
        </p:nvSpPr>
        <p:spPr>
          <a:xfrm>
            <a:off x="5728588" y="2027525"/>
            <a:ext cx="219925" cy="140600"/>
          </a:xfrm>
          <a:custGeom>
            <a:rect b="b" l="l" r="r" t="t"/>
            <a:pathLst>
              <a:path extrusionOk="0" h="5624" w="8797">
                <a:moveTo>
                  <a:pt x="0" y="5391"/>
                </a:moveTo>
                <a:cubicBezTo>
                  <a:pt x="3262" y="6480"/>
                  <a:pt x="8231" y="3392"/>
                  <a:pt x="8797" y="0"/>
                </a:cubicBezTo>
              </a:path>
            </a:pathLst>
          </a:custGeom>
          <a:noFill/>
          <a:ln cap="flat" cmpd="sng" w="9525">
            <a:solidFill>
              <a:srgbClr val="FF9900"/>
            </a:solidFill>
            <a:prstDash val="solid"/>
            <a:round/>
            <a:headEnd len="med" w="med" type="none"/>
            <a:tailEnd len="med" w="med" type="triangle"/>
          </a:ln>
        </p:spPr>
      </p:sp>
      <p:sp>
        <p:nvSpPr>
          <p:cNvPr id="679" name="Google Shape;679;p50"/>
          <p:cNvSpPr/>
          <p:nvPr/>
        </p:nvSpPr>
        <p:spPr>
          <a:xfrm>
            <a:off x="2758213" y="1742325"/>
            <a:ext cx="482425" cy="424600"/>
          </a:xfrm>
          <a:custGeom>
            <a:rect b="b" l="l" r="r" t="t"/>
            <a:pathLst>
              <a:path extrusionOk="0" h="16984" w="19297">
                <a:moveTo>
                  <a:pt x="0" y="16460"/>
                </a:moveTo>
                <a:cubicBezTo>
                  <a:pt x="7854" y="19590"/>
                  <a:pt x="15516" y="7562"/>
                  <a:pt x="19297" y="0"/>
                </a:cubicBezTo>
              </a:path>
            </a:pathLst>
          </a:custGeom>
          <a:noFill/>
          <a:ln cap="flat" cmpd="sng" w="9525">
            <a:solidFill>
              <a:srgbClr val="FF9900"/>
            </a:solidFill>
            <a:prstDash val="solid"/>
            <a:round/>
            <a:headEnd len="med" w="med" type="none"/>
            <a:tailEnd len="med" w="med" type="triangle"/>
          </a:ln>
        </p:spPr>
      </p:sp>
      <p:sp>
        <p:nvSpPr>
          <p:cNvPr id="680" name="Google Shape;680;p50"/>
          <p:cNvSpPr/>
          <p:nvPr/>
        </p:nvSpPr>
        <p:spPr>
          <a:xfrm>
            <a:off x="3426163" y="1623000"/>
            <a:ext cx="329900" cy="113175"/>
          </a:xfrm>
          <a:custGeom>
            <a:rect b="b" l="l" r="r" t="t"/>
            <a:pathLst>
              <a:path extrusionOk="0" h="4527" w="13196">
                <a:moveTo>
                  <a:pt x="0" y="3405"/>
                </a:moveTo>
                <a:cubicBezTo>
                  <a:pt x="3695" y="6047"/>
                  <a:pt x="10356" y="3545"/>
                  <a:pt x="13196" y="0"/>
                </a:cubicBezTo>
              </a:path>
            </a:pathLst>
          </a:custGeom>
          <a:noFill/>
          <a:ln cap="flat" cmpd="sng" w="9525">
            <a:solidFill>
              <a:srgbClr val="FF9900"/>
            </a:solidFill>
            <a:prstDash val="solid"/>
            <a:round/>
            <a:headEnd len="med" w="med" type="none"/>
            <a:tailEnd len="med" w="med" type="triangle"/>
          </a:ln>
        </p:spPr>
      </p:sp>
      <p:sp>
        <p:nvSpPr>
          <p:cNvPr id="681" name="Google Shape;681;p50"/>
          <p:cNvSpPr/>
          <p:nvPr/>
        </p:nvSpPr>
        <p:spPr>
          <a:xfrm>
            <a:off x="1755713" y="1632050"/>
            <a:ext cx="329900" cy="113175"/>
          </a:xfrm>
          <a:custGeom>
            <a:rect b="b" l="l" r="r" t="t"/>
            <a:pathLst>
              <a:path extrusionOk="0" h="4527" w="13196">
                <a:moveTo>
                  <a:pt x="0" y="3405"/>
                </a:moveTo>
                <a:cubicBezTo>
                  <a:pt x="3695" y="6047"/>
                  <a:pt x="10356" y="3545"/>
                  <a:pt x="13196" y="0"/>
                </a:cubicBezTo>
              </a:path>
            </a:pathLst>
          </a:custGeom>
          <a:noFill/>
          <a:ln cap="flat" cmpd="sng" w="9525">
            <a:solidFill>
              <a:srgbClr val="FF9900"/>
            </a:solidFill>
            <a:prstDash val="solid"/>
            <a:round/>
            <a:headEnd len="med" w="med" type="none"/>
            <a:tailEnd len="med" w="med" type="triangle"/>
          </a:ln>
        </p:spPr>
      </p:sp>
      <p:sp>
        <p:nvSpPr>
          <p:cNvPr id="682" name="Google Shape;682;p50"/>
          <p:cNvSpPr/>
          <p:nvPr/>
        </p:nvSpPr>
        <p:spPr>
          <a:xfrm>
            <a:off x="370900" y="276425"/>
            <a:ext cx="1969200" cy="4113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683" name="Google Shape;683;p50"/>
          <p:cNvSpPr/>
          <p:nvPr/>
        </p:nvSpPr>
        <p:spPr>
          <a:xfrm>
            <a:off x="2151276" y="193963"/>
            <a:ext cx="385776" cy="576220"/>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2</a:t>
            </a:r>
          </a:p>
        </p:txBody>
      </p:sp>
      <p:sp>
        <p:nvSpPr>
          <p:cNvPr id="684" name="Google Shape;684;p50"/>
          <p:cNvSpPr/>
          <p:nvPr/>
        </p:nvSpPr>
        <p:spPr>
          <a:xfrm>
            <a:off x="3455738" y="305600"/>
            <a:ext cx="2232514" cy="352950"/>
          </a:xfrm>
          <a:prstGeom prst="rect">
            <a:avLst/>
          </a:prstGeom>
        </p:spPr>
        <p:txBody>
          <a:bodyPr>
            <a:prstTxWarp prst="textPlain"/>
          </a:bodyPr>
          <a:lstStyle/>
          <a:p>
            <a:pPr lvl="0" algn="ctr"/>
            <a:r>
              <a:rPr b="1" i="1">
                <a:ln>
                  <a:noFill/>
                </a:ln>
                <a:solidFill>
                  <a:schemeClr val="lt1"/>
                </a:solidFill>
                <a:latin typeface="Barlow Semi Condensed"/>
              </a:rPr>
              <a:t>VISUALISED</a:t>
            </a:r>
          </a:p>
        </p:txBody>
      </p:sp>
      <p:cxnSp>
        <p:nvCxnSpPr>
          <p:cNvPr id="685" name="Google Shape;685;p50"/>
          <p:cNvCxnSpPr/>
          <p:nvPr/>
        </p:nvCxnSpPr>
        <p:spPr>
          <a:xfrm>
            <a:off x="837422" y="1155383"/>
            <a:ext cx="0" cy="159900"/>
          </a:xfrm>
          <a:prstGeom prst="straightConnector1">
            <a:avLst/>
          </a:prstGeom>
          <a:noFill/>
          <a:ln cap="flat" cmpd="sng" w="9525">
            <a:solidFill>
              <a:schemeClr val="lt1"/>
            </a:solidFill>
            <a:prstDash val="solid"/>
            <a:round/>
            <a:headEnd len="med" w="med" type="none"/>
            <a:tailEnd len="med" w="med" type="triangle"/>
          </a:ln>
        </p:spPr>
      </p:cxnSp>
      <p:sp>
        <p:nvSpPr>
          <p:cNvPr id="686" name="Google Shape;686;p50"/>
          <p:cNvSpPr/>
          <p:nvPr/>
        </p:nvSpPr>
        <p:spPr>
          <a:xfrm>
            <a:off x="717097" y="1033825"/>
            <a:ext cx="240626" cy="8207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687" name="Google Shape;687;p50"/>
          <p:cNvCxnSpPr>
            <a:endCxn id="688" idx="0"/>
          </p:cNvCxnSpPr>
          <p:nvPr/>
        </p:nvCxnSpPr>
        <p:spPr>
          <a:xfrm>
            <a:off x="7308559" y="3121933"/>
            <a:ext cx="0" cy="159900"/>
          </a:xfrm>
          <a:prstGeom prst="straightConnector1">
            <a:avLst/>
          </a:prstGeom>
          <a:noFill/>
          <a:ln cap="flat" cmpd="sng" w="9525">
            <a:solidFill>
              <a:schemeClr val="lt1"/>
            </a:solidFill>
            <a:prstDash val="solid"/>
            <a:round/>
            <a:headEnd len="med" w="med" type="none"/>
            <a:tailEnd len="med" w="med" type="triangle"/>
          </a:ln>
        </p:spPr>
      </p:cxnSp>
      <p:sp>
        <p:nvSpPr>
          <p:cNvPr id="689" name="Google Shape;689;p50"/>
          <p:cNvSpPr/>
          <p:nvPr/>
        </p:nvSpPr>
        <p:spPr>
          <a:xfrm>
            <a:off x="7188235" y="3000375"/>
            <a:ext cx="240626" cy="8207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690" name="Google Shape;690;p50"/>
          <p:cNvCxnSpPr>
            <a:stCxn id="688" idx="3"/>
            <a:endCxn id="691" idx="7"/>
          </p:cNvCxnSpPr>
          <p:nvPr/>
        </p:nvCxnSpPr>
        <p:spPr>
          <a:xfrm flipH="1">
            <a:off x="6787749" y="3641094"/>
            <a:ext cx="372000" cy="157500"/>
          </a:xfrm>
          <a:prstGeom prst="straightConnector1">
            <a:avLst/>
          </a:prstGeom>
          <a:noFill/>
          <a:ln cap="flat" cmpd="sng" w="9525">
            <a:solidFill>
              <a:schemeClr val="lt1"/>
            </a:solidFill>
            <a:prstDash val="solid"/>
            <a:round/>
            <a:headEnd len="med" w="med" type="none"/>
            <a:tailEnd len="med" w="med" type="triangle"/>
          </a:ln>
        </p:spPr>
      </p:cxnSp>
      <p:cxnSp>
        <p:nvCxnSpPr>
          <p:cNvPr id="692" name="Google Shape;692;p50"/>
          <p:cNvCxnSpPr>
            <a:stCxn id="688" idx="5"/>
            <a:endCxn id="693" idx="1"/>
          </p:cNvCxnSpPr>
          <p:nvPr/>
        </p:nvCxnSpPr>
        <p:spPr>
          <a:xfrm>
            <a:off x="7457370" y="3641094"/>
            <a:ext cx="303000" cy="157500"/>
          </a:xfrm>
          <a:prstGeom prst="straightConnector1">
            <a:avLst/>
          </a:prstGeom>
          <a:noFill/>
          <a:ln cap="flat" cmpd="sng" w="9525">
            <a:solidFill>
              <a:schemeClr val="lt1"/>
            </a:solidFill>
            <a:prstDash val="solid"/>
            <a:round/>
            <a:headEnd len="med" w="med" type="none"/>
            <a:tailEnd len="med" w="med" type="triangle"/>
          </a:ln>
        </p:spPr>
      </p:cxnSp>
      <p:cxnSp>
        <p:nvCxnSpPr>
          <p:cNvPr id="694" name="Google Shape;694;p50"/>
          <p:cNvCxnSpPr>
            <a:stCxn id="691" idx="3"/>
            <a:endCxn id="695" idx="7"/>
          </p:cNvCxnSpPr>
          <p:nvPr/>
        </p:nvCxnSpPr>
        <p:spPr>
          <a:xfrm flipH="1">
            <a:off x="6470200" y="4096235"/>
            <a:ext cx="19800" cy="271800"/>
          </a:xfrm>
          <a:prstGeom prst="straightConnector1">
            <a:avLst/>
          </a:prstGeom>
          <a:noFill/>
          <a:ln cap="flat" cmpd="sng" w="9525">
            <a:solidFill>
              <a:schemeClr val="lt1"/>
            </a:solidFill>
            <a:prstDash val="solid"/>
            <a:round/>
            <a:headEnd len="med" w="med" type="none"/>
            <a:tailEnd len="med" w="med" type="triangle"/>
          </a:ln>
        </p:spPr>
      </p:cxnSp>
      <p:cxnSp>
        <p:nvCxnSpPr>
          <p:cNvPr id="696" name="Google Shape;696;p50"/>
          <p:cNvCxnSpPr>
            <a:stCxn id="691" idx="5"/>
            <a:endCxn id="697" idx="1"/>
          </p:cNvCxnSpPr>
          <p:nvPr/>
        </p:nvCxnSpPr>
        <p:spPr>
          <a:xfrm>
            <a:off x="6787621" y="4096235"/>
            <a:ext cx="19800" cy="271800"/>
          </a:xfrm>
          <a:prstGeom prst="straightConnector1">
            <a:avLst/>
          </a:prstGeom>
          <a:noFill/>
          <a:ln cap="flat" cmpd="sng" w="9525">
            <a:solidFill>
              <a:schemeClr val="lt1"/>
            </a:solidFill>
            <a:prstDash val="solid"/>
            <a:round/>
            <a:headEnd len="med" w="med" type="none"/>
            <a:tailEnd len="med" w="med" type="triangle"/>
          </a:ln>
        </p:spPr>
      </p:cxnSp>
      <p:cxnSp>
        <p:nvCxnSpPr>
          <p:cNvPr id="698" name="Google Shape;698;p50"/>
          <p:cNvCxnSpPr>
            <a:stCxn id="693" idx="3"/>
            <a:endCxn id="699" idx="7"/>
          </p:cNvCxnSpPr>
          <p:nvPr/>
        </p:nvCxnSpPr>
        <p:spPr>
          <a:xfrm flipH="1">
            <a:off x="7739905" y="4096235"/>
            <a:ext cx="20400" cy="271800"/>
          </a:xfrm>
          <a:prstGeom prst="straightConnector1">
            <a:avLst/>
          </a:prstGeom>
          <a:noFill/>
          <a:ln cap="flat" cmpd="sng" w="9525">
            <a:solidFill>
              <a:schemeClr val="lt1"/>
            </a:solidFill>
            <a:prstDash val="solid"/>
            <a:round/>
            <a:headEnd len="med" w="med" type="none"/>
            <a:tailEnd len="med" w="med" type="triangle"/>
          </a:ln>
        </p:spPr>
      </p:cxnSp>
      <p:cxnSp>
        <p:nvCxnSpPr>
          <p:cNvPr id="700" name="Google Shape;700;p50"/>
          <p:cNvCxnSpPr>
            <a:stCxn id="693" idx="5"/>
            <a:endCxn id="701" idx="1"/>
          </p:cNvCxnSpPr>
          <p:nvPr/>
        </p:nvCxnSpPr>
        <p:spPr>
          <a:xfrm>
            <a:off x="8057927" y="4096235"/>
            <a:ext cx="18900" cy="271800"/>
          </a:xfrm>
          <a:prstGeom prst="straightConnector1">
            <a:avLst/>
          </a:prstGeom>
          <a:noFill/>
          <a:ln cap="flat" cmpd="sng" w="9525">
            <a:solidFill>
              <a:schemeClr val="lt1"/>
            </a:solidFill>
            <a:prstDash val="solid"/>
            <a:round/>
            <a:headEnd len="med" w="med" type="none"/>
            <a:tailEnd len="med" w="med" type="triangle"/>
          </a:ln>
        </p:spPr>
      </p:cxnSp>
      <p:sp>
        <p:nvSpPr>
          <p:cNvPr id="695" name="Google Shape;695;p50"/>
          <p:cNvSpPr/>
          <p:nvPr/>
        </p:nvSpPr>
        <p:spPr>
          <a:xfrm>
            <a:off x="6110925" y="430637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7</a:t>
            </a:r>
            <a:endParaRPr b="1" i="1" sz="200">
              <a:solidFill>
                <a:srgbClr val="FF9900"/>
              </a:solidFill>
              <a:latin typeface="Barlow Semi Condensed"/>
              <a:ea typeface="Barlow Semi Condensed"/>
              <a:cs typeface="Barlow Semi Condensed"/>
              <a:sym typeface="Barlow Semi Condensed"/>
            </a:endParaRPr>
          </a:p>
        </p:txBody>
      </p:sp>
      <p:sp>
        <p:nvSpPr>
          <p:cNvPr id="697" name="Google Shape;697;p50"/>
          <p:cNvSpPr/>
          <p:nvPr/>
        </p:nvSpPr>
        <p:spPr>
          <a:xfrm>
            <a:off x="6745729" y="430637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41</a:t>
            </a:r>
            <a:endParaRPr b="1" i="1" sz="200">
              <a:solidFill>
                <a:srgbClr val="FF9900"/>
              </a:solidFill>
              <a:latin typeface="Barlow Semi Condensed"/>
              <a:ea typeface="Barlow Semi Condensed"/>
              <a:cs typeface="Barlow Semi Condensed"/>
              <a:sym typeface="Barlow Semi Condensed"/>
            </a:endParaRPr>
          </a:p>
        </p:txBody>
      </p:sp>
      <p:sp>
        <p:nvSpPr>
          <p:cNvPr id="699" name="Google Shape;699;p50"/>
          <p:cNvSpPr/>
          <p:nvPr/>
        </p:nvSpPr>
        <p:spPr>
          <a:xfrm>
            <a:off x="7380510" y="4306372"/>
            <a:ext cx="420900" cy="4209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66</a:t>
            </a:r>
            <a:endParaRPr b="1" i="1" sz="200">
              <a:solidFill>
                <a:srgbClr val="FF9900"/>
              </a:solidFill>
              <a:latin typeface="Barlow Semi Condensed"/>
              <a:ea typeface="Barlow Semi Condensed"/>
              <a:cs typeface="Barlow Semi Condensed"/>
              <a:sym typeface="Barlow Semi Condensed"/>
            </a:endParaRPr>
          </a:p>
        </p:txBody>
      </p:sp>
      <p:sp>
        <p:nvSpPr>
          <p:cNvPr id="701" name="Google Shape;701;p50"/>
          <p:cNvSpPr/>
          <p:nvPr/>
        </p:nvSpPr>
        <p:spPr>
          <a:xfrm>
            <a:off x="8015295" y="430637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91</a:t>
            </a:r>
            <a:endParaRPr b="1" i="1" sz="200">
              <a:solidFill>
                <a:srgbClr val="FF9900"/>
              </a:solidFill>
              <a:latin typeface="Barlow Semi Condensed"/>
              <a:ea typeface="Barlow Semi Condensed"/>
              <a:cs typeface="Barlow Semi Condensed"/>
              <a:sym typeface="Barlow Semi Condensed"/>
            </a:endParaRPr>
          </a:p>
        </p:txBody>
      </p:sp>
      <p:sp>
        <p:nvSpPr>
          <p:cNvPr id="691" name="Google Shape;691;p50"/>
          <p:cNvSpPr/>
          <p:nvPr/>
        </p:nvSpPr>
        <p:spPr>
          <a:xfrm>
            <a:off x="6428360" y="3736975"/>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33</a:t>
            </a:r>
            <a:endParaRPr b="1" i="1" sz="200">
              <a:solidFill>
                <a:schemeClr val="lt1"/>
              </a:solidFill>
              <a:latin typeface="Barlow Semi Condensed"/>
              <a:ea typeface="Barlow Semi Condensed"/>
              <a:cs typeface="Barlow Semi Condensed"/>
              <a:sym typeface="Barlow Semi Condensed"/>
            </a:endParaRPr>
          </a:p>
        </p:txBody>
      </p:sp>
      <p:sp>
        <p:nvSpPr>
          <p:cNvPr id="693" name="Google Shape;693;p50"/>
          <p:cNvSpPr/>
          <p:nvPr/>
        </p:nvSpPr>
        <p:spPr>
          <a:xfrm>
            <a:off x="7698666" y="3736975"/>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89</a:t>
            </a:r>
            <a:endParaRPr b="1" i="1" sz="200">
              <a:solidFill>
                <a:schemeClr val="lt1"/>
              </a:solidFill>
              <a:latin typeface="Barlow Semi Condensed"/>
              <a:ea typeface="Barlow Semi Condensed"/>
              <a:cs typeface="Barlow Semi Condensed"/>
              <a:sym typeface="Barlow Semi Condensed"/>
            </a:endParaRPr>
          </a:p>
        </p:txBody>
      </p:sp>
      <p:sp>
        <p:nvSpPr>
          <p:cNvPr id="688" name="Google Shape;688;p50"/>
          <p:cNvSpPr/>
          <p:nvPr/>
        </p:nvSpPr>
        <p:spPr>
          <a:xfrm>
            <a:off x="7098109" y="3281833"/>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50</a:t>
            </a:r>
            <a:endParaRPr b="1" i="1" sz="200">
              <a:solidFill>
                <a:schemeClr val="lt1"/>
              </a:solidFill>
              <a:latin typeface="Barlow Semi Condensed"/>
              <a:ea typeface="Barlow Semi Condensed"/>
              <a:cs typeface="Barlow Semi Condensed"/>
              <a:sym typeface="Barlow Semi Condensed"/>
            </a:endParaRPr>
          </a:p>
        </p:txBody>
      </p:sp>
      <p:sp>
        <p:nvSpPr>
          <p:cNvPr id="702" name="Google Shape;702;p50"/>
          <p:cNvSpPr/>
          <p:nvPr/>
        </p:nvSpPr>
        <p:spPr>
          <a:xfrm>
            <a:off x="697455" y="1315268"/>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3" name="Google Shape;703;p50"/>
          <p:cNvCxnSpPr>
            <a:endCxn id="704" idx="0"/>
          </p:cNvCxnSpPr>
          <p:nvPr/>
        </p:nvCxnSpPr>
        <p:spPr>
          <a:xfrm>
            <a:off x="1649472" y="1155383"/>
            <a:ext cx="0" cy="159900"/>
          </a:xfrm>
          <a:prstGeom prst="straightConnector1">
            <a:avLst/>
          </a:prstGeom>
          <a:noFill/>
          <a:ln cap="flat" cmpd="sng" w="9525">
            <a:solidFill>
              <a:schemeClr val="lt1"/>
            </a:solidFill>
            <a:prstDash val="solid"/>
            <a:round/>
            <a:headEnd len="med" w="med" type="none"/>
            <a:tailEnd len="med" w="med" type="triangle"/>
          </a:ln>
        </p:spPr>
      </p:cxnSp>
      <p:sp>
        <p:nvSpPr>
          <p:cNvPr id="705" name="Google Shape;705;p50"/>
          <p:cNvSpPr/>
          <p:nvPr/>
        </p:nvSpPr>
        <p:spPr>
          <a:xfrm>
            <a:off x="1529147" y="1033825"/>
            <a:ext cx="240626" cy="82075"/>
          </a:xfrm>
          <a:prstGeom prst="rect">
            <a:avLst/>
          </a:prstGeom>
        </p:spPr>
        <p:txBody>
          <a:bodyPr>
            <a:prstTxWarp prst="textPlain"/>
          </a:bodyPr>
          <a:lstStyle/>
          <a:p>
            <a:pPr lvl="0" algn="ctr"/>
            <a:r>
              <a:rPr b="1" i="1">
                <a:ln>
                  <a:noFill/>
                </a:ln>
                <a:solidFill>
                  <a:srgbClr val="FFFFFF"/>
                </a:solidFill>
                <a:latin typeface="Barlow Semi Condensed"/>
              </a:rPr>
              <a:t>ROOT</a:t>
            </a:r>
          </a:p>
        </p:txBody>
      </p:sp>
      <p:sp>
        <p:nvSpPr>
          <p:cNvPr id="704" name="Google Shape;704;p50"/>
          <p:cNvSpPr/>
          <p:nvPr/>
        </p:nvSpPr>
        <p:spPr>
          <a:xfrm>
            <a:off x="1439022" y="1315283"/>
            <a:ext cx="420900" cy="4209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50</a:t>
            </a:r>
            <a:endParaRPr b="1" i="1" sz="200">
              <a:solidFill>
                <a:srgbClr val="FF9900"/>
              </a:solidFill>
              <a:latin typeface="Barlow Semi Condensed"/>
              <a:ea typeface="Barlow Semi Condensed"/>
              <a:cs typeface="Barlow Semi Condensed"/>
              <a:sym typeface="Barlow Semi Condensed"/>
            </a:endParaRPr>
          </a:p>
        </p:txBody>
      </p:sp>
      <p:sp>
        <p:nvSpPr>
          <p:cNvPr id="706" name="Google Shape;706;p50"/>
          <p:cNvSpPr/>
          <p:nvPr/>
        </p:nvSpPr>
        <p:spPr>
          <a:xfrm>
            <a:off x="1942430" y="1385768"/>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07" name="Google Shape;707;p50"/>
          <p:cNvCxnSpPr>
            <a:endCxn id="708" idx="0"/>
          </p:cNvCxnSpPr>
          <p:nvPr/>
        </p:nvCxnSpPr>
        <p:spPr>
          <a:xfrm>
            <a:off x="3305872" y="1155383"/>
            <a:ext cx="0" cy="159900"/>
          </a:xfrm>
          <a:prstGeom prst="straightConnector1">
            <a:avLst/>
          </a:prstGeom>
          <a:noFill/>
          <a:ln cap="flat" cmpd="sng" w="9525">
            <a:solidFill>
              <a:schemeClr val="lt1"/>
            </a:solidFill>
            <a:prstDash val="solid"/>
            <a:round/>
            <a:headEnd len="med" w="med" type="none"/>
            <a:tailEnd len="med" w="med" type="triangle"/>
          </a:ln>
        </p:spPr>
      </p:cxnSp>
      <p:sp>
        <p:nvSpPr>
          <p:cNvPr id="709" name="Google Shape;709;p50"/>
          <p:cNvSpPr/>
          <p:nvPr/>
        </p:nvSpPr>
        <p:spPr>
          <a:xfrm>
            <a:off x="3185547" y="1033825"/>
            <a:ext cx="240626" cy="8207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710" name="Google Shape;710;p50"/>
          <p:cNvCxnSpPr>
            <a:stCxn id="708" idx="3"/>
            <a:endCxn id="711" idx="7"/>
          </p:cNvCxnSpPr>
          <p:nvPr/>
        </p:nvCxnSpPr>
        <p:spPr>
          <a:xfrm flipH="1">
            <a:off x="2785061" y="1674544"/>
            <a:ext cx="372000" cy="157500"/>
          </a:xfrm>
          <a:prstGeom prst="straightConnector1">
            <a:avLst/>
          </a:prstGeom>
          <a:noFill/>
          <a:ln cap="flat" cmpd="sng" w="9525">
            <a:solidFill>
              <a:schemeClr val="lt1"/>
            </a:solidFill>
            <a:prstDash val="solid"/>
            <a:round/>
            <a:headEnd len="med" w="med" type="none"/>
            <a:tailEnd len="med" w="med" type="triangle"/>
          </a:ln>
        </p:spPr>
      </p:cxnSp>
      <p:sp>
        <p:nvSpPr>
          <p:cNvPr id="711" name="Google Shape;711;p50"/>
          <p:cNvSpPr/>
          <p:nvPr/>
        </p:nvSpPr>
        <p:spPr>
          <a:xfrm>
            <a:off x="2425673" y="1770425"/>
            <a:ext cx="420900" cy="4209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33</a:t>
            </a:r>
            <a:endParaRPr b="1" i="1" sz="200">
              <a:solidFill>
                <a:srgbClr val="FF9900"/>
              </a:solidFill>
              <a:latin typeface="Barlow Semi Condensed"/>
              <a:ea typeface="Barlow Semi Condensed"/>
              <a:cs typeface="Barlow Semi Condensed"/>
              <a:sym typeface="Barlow Semi Condensed"/>
            </a:endParaRPr>
          </a:p>
        </p:txBody>
      </p:sp>
      <p:sp>
        <p:nvSpPr>
          <p:cNvPr id="708" name="Google Shape;708;p50"/>
          <p:cNvSpPr/>
          <p:nvPr/>
        </p:nvSpPr>
        <p:spPr>
          <a:xfrm>
            <a:off x="3095422" y="1315283"/>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50</a:t>
            </a:r>
            <a:endParaRPr b="1" i="1" sz="200">
              <a:solidFill>
                <a:srgbClr val="FF9900"/>
              </a:solidFill>
              <a:latin typeface="Barlow Semi Condensed"/>
              <a:ea typeface="Barlow Semi Condensed"/>
              <a:cs typeface="Barlow Semi Condensed"/>
              <a:sym typeface="Barlow Semi Condensed"/>
            </a:endParaRPr>
          </a:p>
        </p:txBody>
      </p:sp>
      <p:sp>
        <p:nvSpPr>
          <p:cNvPr id="712" name="Google Shape;712;p50"/>
          <p:cNvSpPr/>
          <p:nvPr/>
        </p:nvSpPr>
        <p:spPr>
          <a:xfrm>
            <a:off x="3628930" y="1376718"/>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13" name="Google Shape;713;p50"/>
          <p:cNvCxnSpPr>
            <a:endCxn id="714" idx="0"/>
          </p:cNvCxnSpPr>
          <p:nvPr/>
        </p:nvCxnSpPr>
        <p:spPr>
          <a:xfrm>
            <a:off x="5001622" y="1155383"/>
            <a:ext cx="0" cy="159900"/>
          </a:xfrm>
          <a:prstGeom prst="straightConnector1">
            <a:avLst/>
          </a:prstGeom>
          <a:noFill/>
          <a:ln cap="flat" cmpd="sng" w="9525">
            <a:solidFill>
              <a:schemeClr val="lt1"/>
            </a:solidFill>
            <a:prstDash val="solid"/>
            <a:round/>
            <a:headEnd len="med" w="med" type="none"/>
            <a:tailEnd len="med" w="med" type="triangle"/>
          </a:ln>
        </p:spPr>
      </p:cxnSp>
      <p:sp>
        <p:nvSpPr>
          <p:cNvPr id="715" name="Google Shape;715;p50"/>
          <p:cNvSpPr/>
          <p:nvPr/>
        </p:nvSpPr>
        <p:spPr>
          <a:xfrm>
            <a:off x="4881297" y="1033825"/>
            <a:ext cx="240626" cy="8207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716" name="Google Shape;716;p50"/>
          <p:cNvCxnSpPr>
            <a:stCxn id="714" idx="3"/>
            <a:endCxn id="717" idx="7"/>
          </p:cNvCxnSpPr>
          <p:nvPr/>
        </p:nvCxnSpPr>
        <p:spPr>
          <a:xfrm flipH="1">
            <a:off x="4480811" y="1674544"/>
            <a:ext cx="372000" cy="157500"/>
          </a:xfrm>
          <a:prstGeom prst="straightConnector1">
            <a:avLst/>
          </a:prstGeom>
          <a:noFill/>
          <a:ln cap="flat" cmpd="sng" w="9525">
            <a:solidFill>
              <a:schemeClr val="lt1"/>
            </a:solidFill>
            <a:prstDash val="solid"/>
            <a:round/>
            <a:headEnd len="med" w="med" type="none"/>
            <a:tailEnd len="med" w="med" type="triangle"/>
          </a:ln>
        </p:spPr>
      </p:cxnSp>
      <p:cxnSp>
        <p:nvCxnSpPr>
          <p:cNvPr id="718" name="Google Shape;718;p50"/>
          <p:cNvCxnSpPr>
            <a:stCxn id="714" idx="5"/>
            <a:endCxn id="719" idx="1"/>
          </p:cNvCxnSpPr>
          <p:nvPr/>
        </p:nvCxnSpPr>
        <p:spPr>
          <a:xfrm>
            <a:off x="5150432" y="1674544"/>
            <a:ext cx="303000" cy="157500"/>
          </a:xfrm>
          <a:prstGeom prst="straightConnector1">
            <a:avLst/>
          </a:prstGeom>
          <a:noFill/>
          <a:ln cap="flat" cmpd="sng" w="9525">
            <a:solidFill>
              <a:schemeClr val="lt1"/>
            </a:solidFill>
            <a:prstDash val="solid"/>
            <a:round/>
            <a:headEnd len="med" w="med" type="none"/>
            <a:tailEnd len="med" w="med" type="triangle"/>
          </a:ln>
        </p:spPr>
      </p:cxnSp>
      <p:sp>
        <p:nvSpPr>
          <p:cNvPr id="717" name="Google Shape;717;p50"/>
          <p:cNvSpPr/>
          <p:nvPr/>
        </p:nvSpPr>
        <p:spPr>
          <a:xfrm>
            <a:off x="4121423" y="1770425"/>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33</a:t>
            </a:r>
            <a:endParaRPr b="1" i="1" sz="200">
              <a:solidFill>
                <a:srgbClr val="FF9900"/>
              </a:solidFill>
              <a:latin typeface="Barlow Semi Condensed"/>
              <a:ea typeface="Barlow Semi Condensed"/>
              <a:cs typeface="Barlow Semi Condensed"/>
              <a:sym typeface="Barlow Semi Condensed"/>
            </a:endParaRPr>
          </a:p>
        </p:txBody>
      </p:sp>
      <p:sp>
        <p:nvSpPr>
          <p:cNvPr id="719" name="Google Shape;719;p50"/>
          <p:cNvSpPr/>
          <p:nvPr/>
        </p:nvSpPr>
        <p:spPr>
          <a:xfrm>
            <a:off x="5391729" y="1770425"/>
            <a:ext cx="420900" cy="4209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89</a:t>
            </a:r>
            <a:endParaRPr b="1" i="1" sz="200">
              <a:solidFill>
                <a:srgbClr val="FF9900"/>
              </a:solidFill>
              <a:latin typeface="Barlow Semi Condensed"/>
              <a:ea typeface="Barlow Semi Condensed"/>
              <a:cs typeface="Barlow Semi Condensed"/>
              <a:sym typeface="Barlow Semi Condensed"/>
            </a:endParaRPr>
          </a:p>
        </p:txBody>
      </p:sp>
      <p:sp>
        <p:nvSpPr>
          <p:cNvPr id="714" name="Google Shape;714;p50"/>
          <p:cNvSpPr/>
          <p:nvPr/>
        </p:nvSpPr>
        <p:spPr>
          <a:xfrm>
            <a:off x="4791172" y="1315283"/>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50</a:t>
            </a:r>
            <a:endParaRPr b="1" i="1" sz="200">
              <a:solidFill>
                <a:schemeClr val="lt1"/>
              </a:solidFill>
              <a:latin typeface="Barlow Semi Condensed"/>
              <a:ea typeface="Barlow Semi Condensed"/>
              <a:cs typeface="Barlow Semi Condensed"/>
              <a:sym typeface="Barlow Semi Condensed"/>
            </a:endParaRPr>
          </a:p>
        </p:txBody>
      </p:sp>
      <p:sp>
        <p:nvSpPr>
          <p:cNvPr id="720" name="Google Shape;720;p50"/>
          <p:cNvSpPr/>
          <p:nvPr/>
        </p:nvSpPr>
        <p:spPr>
          <a:xfrm>
            <a:off x="5812630" y="1794818"/>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1" name="Google Shape;721;p50"/>
          <p:cNvCxnSpPr>
            <a:endCxn id="722" idx="0"/>
          </p:cNvCxnSpPr>
          <p:nvPr/>
        </p:nvCxnSpPr>
        <p:spPr>
          <a:xfrm>
            <a:off x="7331947" y="1155371"/>
            <a:ext cx="0" cy="159900"/>
          </a:xfrm>
          <a:prstGeom prst="straightConnector1">
            <a:avLst/>
          </a:prstGeom>
          <a:noFill/>
          <a:ln cap="flat" cmpd="sng" w="9525">
            <a:solidFill>
              <a:schemeClr val="lt1"/>
            </a:solidFill>
            <a:prstDash val="solid"/>
            <a:round/>
            <a:headEnd len="med" w="med" type="none"/>
            <a:tailEnd len="med" w="med" type="triangle"/>
          </a:ln>
        </p:spPr>
      </p:cxnSp>
      <p:sp>
        <p:nvSpPr>
          <p:cNvPr id="723" name="Google Shape;723;p50"/>
          <p:cNvSpPr/>
          <p:nvPr/>
        </p:nvSpPr>
        <p:spPr>
          <a:xfrm>
            <a:off x="7211622" y="1033813"/>
            <a:ext cx="240626" cy="8207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724" name="Google Shape;724;p50"/>
          <p:cNvCxnSpPr>
            <a:stCxn id="722" idx="3"/>
            <a:endCxn id="725" idx="7"/>
          </p:cNvCxnSpPr>
          <p:nvPr/>
        </p:nvCxnSpPr>
        <p:spPr>
          <a:xfrm flipH="1">
            <a:off x="6811136" y="1674532"/>
            <a:ext cx="372000" cy="157500"/>
          </a:xfrm>
          <a:prstGeom prst="straightConnector1">
            <a:avLst/>
          </a:prstGeom>
          <a:noFill/>
          <a:ln cap="flat" cmpd="sng" w="9525">
            <a:solidFill>
              <a:schemeClr val="lt1"/>
            </a:solidFill>
            <a:prstDash val="solid"/>
            <a:round/>
            <a:headEnd len="med" w="med" type="none"/>
            <a:tailEnd len="med" w="med" type="triangle"/>
          </a:ln>
        </p:spPr>
      </p:cxnSp>
      <p:cxnSp>
        <p:nvCxnSpPr>
          <p:cNvPr id="726" name="Google Shape;726;p50"/>
          <p:cNvCxnSpPr>
            <a:stCxn id="722" idx="5"/>
            <a:endCxn id="727" idx="1"/>
          </p:cNvCxnSpPr>
          <p:nvPr/>
        </p:nvCxnSpPr>
        <p:spPr>
          <a:xfrm>
            <a:off x="7480757" y="1674532"/>
            <a:ext cx="303000" cy="157500"/>
          </a:xfrm>
          <a:prstGeom prst="straightConnector1">
            <a:avLst/>
          </a:prstGeom>
          <a:noFill/>
          <a:ln cap="flat" cmpd="sng" w="9525">
            <a:solidFill>
              <a:schemeClr val="lt1"/>
            </a:solidFill>
            <a:prstDash val="solid"/>
            <a:round/>
            <a:headEnd len="med" w="med" type="none"/>
            <a:tailEnd len="med" w="med" type="triangle"/>
          </a:ln>
        </p:spPr>
      </p:cxnSp>
      <p:cxnSp>
        <p:nvCxnSpPr>
          <p:cNvPr id="728" name="Google Shape;728;p50"/>
          <p:cNvCxnSpPr>
            <a:stCxn id="725" idx="5"/>
            <a:endCxn id="729" idx="1"/>
          </p:cNvCxnSpPr>
          <p:nvPr/>
        </p:nvCxnSpPr>
        <p:spPr>
          <a:xfrm>
            <a:off x="6811009" y="2129673"/>
            <a:ext cx="161700" cy="165300"/>
          </a:xfrm>
          <a:prstGeom prst="straightConnector1">
            <a:avLst/>
          </a:prstGeom>
          <a:noFill/>
          <a:ln cap="flat" cmpd="sng" w="9525">
            <a:solidFill>
              <a:schemeClr val="lt1"/>
            </a:solidFill>
            <a:prstDash val="solid"/>
            <a:round/>
            <a:headEnd len="med" w="med" type="none"/>
            <a:tailEnd len="med" w="med" type="triangle"/>
          </a:ln>
        </p:spPr>
      </p:cxnSp>
      <p:sp>
        <p:nvSpPr>
          <p:cNvPr id="729" name="Google Shape;729;p50"/>
          <p:cNvSpPr/>
          <p:nvPr/>
        </p:nvSpPr>
        <p:spPr>
          <a:xfrm>
            <a:off x="6911042" y="2233385"/>
            <a:ext cx="420900" cy="4209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41</a:t>
            </a:r>
            <a:endParaRPr b="1" i="1" sz="200">
              <a:solidFill>
                <a:srgbClr val="FF9900"/>
              </a:solidFill>
              <a:latin typeface="Barlow Semi Condensed"/>
              <a:ea typeface="Barlow Semi Condensed"/>
              <a:cs typeface="Barlow Semi Condensed"/>
              <a:sym typeface="Barlow Semi Condensed"/>
            </a:endParaRPr>
          </a:p>
        </p:txBody>
      </p:sp>
      <p:sp>
        <p:nvSpPr>
          <p:cNvPr id="725" name="Google Shape;725;p50"/>
          <p:cNvSpPr/>
          <p:nvPr/>
        </p:nvSpPr>
        <p:spPr>
          <a:xfrm>
            <a:off x="6451748" y="177041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33</a:t>
            </a:r>
            <a:endParaRPr b="1" i="1" sz="200">
              <a:solidFill>
                <a:schemeClr val="lt1"/>
              </a:solidFill>
              <a:latin typeface="Barlow Semi Condensed"/>
              <a:ea typeface="Barlow Semi Condensed"/>
              <a:cs typeface="Barlow Semi Condensed"/>
              <a:sym typeface="Barlow Semi Condensed"/>
            </a:endParaRPr>
          </a:p>
        </p:txBody>
      </p:sp>
      <p:sp>
        <p:nvSpPr>
          <p:cNvPr id="727" name="Google Shape;727;p50"/>
          <p:cNvSpPr/>
          <p:nvPr/>
        </p:nvSpPr>
        <p:spPr>
          <a:xfrm>
            <a:off x="7722054" y="177041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89</a:t>
            </a:r>
            <a:endParaRPr b="1" i="1" sz="200">
              <a:solidFill>
                <a:srgbClr val="FF9900"/>
              </a:solidFill>
              <a:latin typeface="Barlow Semi Condensed"/>
              <a:ea typeface="Barlow Semi Condensed"/>
              <a:cs typeface="Barlow Semi Condensed"/>
              <a:sym typeface="Barlow Semi Condensed"/>
            </a:endParaRPr>
          </a:p>
        </p:txBody>
      </p:sp>
      <p:sp>
        <p:nvSpPr>
          <p:cNvPr id="722" name="Google Shape;722;p50"/>
          <p:cNvSpPr/>
          <p:nvPr/>
        </p:nvSpPr>
        <p:spPr>
          <a:xfrm>
            <a:off x="7121497" y="1315271"/>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50</a:t>
            </a:r>
            <a:endParaRPr b="1" i="1" sz="200">
              <a:solidFill>
                <a:schemeClr val="lt1"/>
              </a:solidFill>
              <a:latin typeface="Barlow Semi Condensed"/>
              <a:ea typeface="Barlow Semi Condensed"/>
              <a:cs typeface="Barlow Semi Condensed"/>
              <a:sym typeface="Barlow Semi Condensed"/>
            </a:endParaRPr>
          </a:p>
        </p:txBody>
      </p:sp>
      <p:sp>
        <p:nvSpPr>
          <p:cNvPr id="730" name="Google Shape;730;p50"/>
          <p:cNvSpPr/>
          <p:nvPr/>
        </p:nvSpPr>
        <p:spPr>
          <a:xfrm>
            <a:off x="8166630" y="1825143"/>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1" name="Google Shape;731;p50"/>
          <p:cNvCxnSpPr>
            <a:endCxn id="732" idx="0"/>
          </p:cNvCxnSpPr>
          <p:nvPr/>
        </p:nvCxnSpPr>
        <p:spPr>
          <a:xfrm>
            <a:off x="1687284" y="3121933"/>
            <a:ext cx="0" cy="159900"/>
          </a:xfrm>
          <a:prstGeom prst="straightConnector1">
            <a:avLst/>
          </a:prstGeom>
          <a:noFill/>
          <a:ln cap="flat" cmpd="sng" w="9525">
            <a:solidFill>
              <a:schemeClr val="lt1"/>
            </a:solidFill>
            <a:prstDash val="solid"/>
            <a:round/>
            <a:headEnd len="med" w="med" type="none"/>
            <a:tailEnd len="med" w="med" type="triangle"/>
          </a:ln>
        </p:spPr>
      </p:cxnSp>
      <p:sp>
        <p:nvSpPr>
          <p:cNvPr id="733" name="Google Shape;733;p50"/>
          <p:cNvSpPr/>
          <p:nvPr/>
        </p:nvSpPr>
        <p:spPr>
          <a:xfrm>
            <a:off x="1566960" y="3000375"/>
            <a:ext cx="240626" cy="8207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734" name="Google Shape;734;p50"/>
          <p:cNvCxnSpPr>
            <a:stCxn id="732" idx="3"/>
            <a:endCxn id="735" idx="7"/>
          </p:cNvCxnSpPr>
          <p:nvPr/>
        </p:nvCxnSpPr>
        <p:spPr>
          <a:xfrm flipH="1">
            <a:off x="1166474" y="3641094"/>
            <a:ext cx="372000" cy="157500"/>
          </a:xfrm>
          <a:prstGeom prst="straightConnector1">
            <a:avLst/>
          </a:prstGeom>
          <a:noFill/>
          <a:ln cap="flat" cmpd="sng" w="9525">
            <a:solidFill>
              <a:schemeClr val="lt1"/>
            </a:solidFill>
            <a:prstDash val="solid"/>
            <a:round/>
            <a:headEnd len="med" w="med" type="none"/>
            <a:tailEnd len="med" w="med" type="triangle"/>
          </a:ln>
        </p:spPr>
      </p:cxnSp>
      <p:cxnSp>
        <p:nvCxnSpPr>
          <p:cNvPr id="736" name="Google Shape;736;p50"/>
          <p:cNvCxnSpPr>
            <a:stCxn id="732" idx="5"/>
            <a:endCxn id="737" idx="1"/>
          </p:cNvCxnSpPr>
          <p:nvPr/>
        </p:nvCxnSpPr>
        <p:spPr>
          <a:xfrm>
            <a:off x="1836095" y="3641094"/>
            <a:ext cx="303000" cy="157500"/>
          </a:xfrm>
          <a:prstGeom prst="straightConnector1">
            <a:avLst/>
          </a:prstGeom>
          <a:noFill/>
          <a:ln cap="flat" cmpd="sng" w="9525">
            <a:solidFill>
              <a:schemeClr val="lt1"/>
            </a:solidFill>
            <a:prstDash val="solid"/>
            <a:round/>
            <a:headEnd len="med" w="med" type="none"/>
            <a:tailEnd len="med" w="med" type="triangle"/>
          </a:ln>
        </p:spPr>
      </p:cxnSp>
      <p:cxnSp>
        <p:nvCxnSpPr>
          <p:cNvPr id="738" name="Google Shape;738;p50"/>
          <p:cNvCxnSpPr>
            <a:stCxn id="735" idx="3"/>
            <a:endCxn id="739" idx="7"/>
          </p:cNvCxnSpPr>
          <p:nvPr/>
        </p:nvCxnSpPr>
        <p:spPr>
          <a:xfrm flipH="1">
            <a:off x="848925" y="4096235"/>
            <a:ext cx="19800" cy="271800"/>
          </a:xfrm>
          <a:prstGeom prst="straightConnector1">
            <a:avLst/>
          </a:prstGeom>
          <a:noFill/>
          <a:ln cap="flat" cmpd="sng" w="9525">
            <a:solidFill>
              <a:schemeClr val="lt1"/>
            </a:solidFill>
            <a:prstDash val="solid"/>
            <a:round/>
            <a:headEnd len="med" w="med" type="none"/>
            <a:tailEnd len="med" w="med" type="triangle"/>
          </a:ln>
        </p:spPr>
      </p:cxnSp>
      <p:cxnSp>
        <p:nvCxnSpPr>
          <p:cNvPr id="740" name="Google Shape;740;p50"/>
          <p:cNvCxnSpPr>
            <a:stCxn id="735" idx="5"/>
            <a:endCxn id="741" idx="1"/>
          </p:cNvCxnSpPr>
          <p:nvPr/>
        </p:nvCxnSpPr>
        <p:spPr>
          <a:xfrm>
            <a:off x="1166346" y="4096235"/>
            <a:ext cx="161700" cy="271800"/>
          </a:xfrm>
          <a:prstGeom prst="straightConnector1">
            <a:avLst/>
          </a:prstGeom>
          <a:noFill/>
          <a:ln cap="flat" cmpd="sng" w="9525">
            <a:solidFill>
              <a:schemeClr val="lt1"/>
            </a:solidFill>
            <a:prstDash val="solid"/>
            <a:round/>
            <a:headEnd len="med" w="med" type="none"/>
            <a:tailEnd len="med" w="med" type="triangle"/>
          </a:ln>
        </p:spPr>
      </p:cxnSp>
      <p:sp>
        <p:nvSpPr>
          <p:cNvPr id="739" name="Google Shape;739;p50"/>
          <p:cNvSpPr/>
          <p:nvPr/>
        </p:nvSpPr>
        <p:spPr>
          <a:xfrm>
            <a:off x="489650" y="4306372"/>
            <a:ext cx="420900" cy="4209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7</a:t>
            </a:r>
            <a:endParaRPr b="1" i="1" sz="200">
              <a:solidFill>
                <a:srgbClr val="FF9900"/>
              </a:solidFill>
              <a:latin typeface="Barlow Semi Condensed"/>
              <a:ea typeface="Barlow Semi Condensed"/>
              <a:cs typeface="Barlow Semi Condensed"/>
              <a:sym typeface="Barlow Semi Condensed"/>
            </a:endParaRPr>
          </a:p>
        </p:txBody>
      </p:sp>
      <p:sp>
        <p:nvSpPr>
          <p:cNvPr id="741" name="Google Shape;741;p50"/>
          <p:cNvSpPr/>
          <p:nvPr/>
        </p:nvSpPr>
        <p:spPr>
          <a:xfrm>
            <a:off x="1266379" y="430637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41</a:t>
            </a:r>
            <a:endParaRPr b="1" i="1" sz="200">
              <a:solidFill>
                <a:srgbClr val="FF9900"/>
              </a:solidFill>
              <a:latin typeface="Barlow Semi Condensed"/>
              <a:ea typeface="Barlow Semi Condensed"/>
              <a:cs typeface="Barlow Semi Condensed"/>
              <a:sym typeface="Barlow Semi Condensed"/>
            </a:endParaRPr>
          </a:p>
        </p:txBody>
      </p:sp>
      <p:sp>
        <p:nvSpPr>
          <p:cNvPr id="735" name="Google Shape;735;p50"/>
          <p:cNvSpPr/>
          <p:nvPr/>
        </p:nvSpPr>
        <p:spPr>
          <a:xfrm>
            <a:off x="807085" y="3736975"/>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33</a:t>
            </a:r>
            <a:endParaRPr b="1" i="1" sz="200">
              <a:solidFill>
                <a:schemeClr val="lt1"/>
              </a:solidFill>
              <a:latin typeface="Barlow Semi Condensed"/>
              <a:ea typeface="Barlow Semi Condensed"/>
              <a:cs typeface="Barlow Semi Condensed"/>
              <a:sym typeface="Barlow Semi Condensed"/>
            </a:endParaRPr>
          </a:p>
        </p:txBody>
      </p:sp>
      <p:sp>
        <p:nvSpPr>
          <p:cNvPr id="737" name="Google Shape;737;p50"/>
          <p:cNvSpPr/>
          <p:nvPr/>
        </p:nvSpPr>
        <p:spPr>
          <a:xfrm>
            <a:off x="2077391" y="3736975"/>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89</a:t>
            </a:r>
            <a:endParaRPr b="1" i="1" sz="200">
              <a:solidFill>
                <a:srgbClr val="FF9900"/>
              </a:solidFill>
              <a:latin typeface="Barlow Semi Condensed"/>
              <a:ea typeface="Barlow Semi Condensed"/>
              <a:cs typeface="Barlow Semi Condensed"/>
              <a:sym typeface="Barlow Semi Condensed"/>
            </a:endParaRPr>
          </a:p>
        </p:txBody>
      </p:sp>
      <p:sp>
        <p:nvSpPr>
          <p:cNvPr id="732" name="Google Shape;732;p50"/>
          <p:cNvSpPr/>
          <p:nvPr/>
        </p:nvSpPr>
        <p:spPr>
          <a:xfrm>
            <a:off x="1476834" y="3281833"/>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50</a:t>
            </a:r>
            <a:endParaRPr b="1" i="1" sz="200">
              <a:solidFill>
                <a:schemeClr val="lt1"/>
              </a:solidFill>
              <a:latin typeface="Barlow Semi Condensed"/>
              <a:ea typeface="Barlow Semi Condensed"/>
              <a:cs typeface="Barlow Semi Condensed"/>
              <a:sym typeface="Barlow Semi Condensed"/>
            </a:endParaRPr>
          </a:p>
        </p:txBody>
      </p:sp>
      <p:sp>
        <p:nvSpPr>
          <p:cNvPr id="742" name="Google Shape;742;p50"/>
          <p:cNvSpPr/>
          <p:nvPr/>
        </p:nvSpPr>
        <p:spPr>
          <a:xfrm>
            <a:off x="2431975" y="3976450"/>
            <a:ext cx="195100" cy="177350"/>
          </a:xfrm>
          <a:custGeom>
            <a:rect b="b" l="l" r="r" t="t"/>
            <a:pathLst>
              <a:path extrusionOk="0" h="7094" w="7804">
                <a:moveTo>
                  <a:pt x="0" y="5534"/>
                </a:moveTo>
                <a:cubicBezTo>
                  <a:pt x="1423" y="6754"/>
                  <a:pt x="4070" y="7698"/>
                  <a:pt x="5534" y="6527"/>
                </a:cubicBezTo>
                <a:cubicBezTo>
                  <a:pt x="7333" y="5088"/>
                  <a:pt x="7425" y="2272"/>
                  <a:pt x="7804" y="0"/>
                </a:cubicBezTo>
              </a:path>
            </a:pathLst>
          </a:custGeom>
          <a:noFill/>
          <a:ln cap="flat" cmpd="sng" w="9525">
            <a:solidFill>
              <a:srgbClr val="FF9900"/>
            </a:solidFill>
            <a:prstDash val="solid"/>
            <a:round/>
            <a:headEnd len="med" w="med" type="none"/>
            <a:tailEnd len="med" w="med" type="triangle"/>
          </a:ln>
        </p:spPr>
      </p:sp>
      <p:sp>
        <p:nvSpPr>
          <p:cNvPr id="743" name="Google Shape;743;p50"/>
          <p:cNvSpPr/>
          <p:nvPr/>
        </p:nvSpPr>
        <p:spPr>
          <a:xfrm>
            <a:off x="1577100" y="3724600"/>
            <a:ext cx="310050" cy="1003050"/>
          </a:xfrm>
          <a:custGeom>
            <a:rect b="b" l="l" r="r" t="t"/>
            <a:pathLst>
              <a:path extrusionOk="0" h="40122" w="12402">
                <a:moveTo>
                  <a:pt x="0" y="39445"/>
                </a:moveTo>
                <a:cubicBezTo>
                  <a:pt x="4623" y="42530"/>
                  <a:pt x="12079" y="33788"/>
                  <a:pt x="12344" y="28236"/>
                </a:cubicBezTo>
                <a:cubicBezTo>
                  <a:pt x="12809" y="18469"/>
                  <a:pt x="6007" y="9644"/>
                  <a:pt x="4398" y="0"/>
                </a:cubicBezTo>
              </a:path>
            </a:pathLst>
          </a:custGeom>
          <a:noFill/>
          <a:ln cap="flat" cmpd="sng" w="9525">
            <a:solidFill>
              <a:srgbClr val="FF9900"/>
            </a:solidFill>
            <a:prstDash val="solid"/>
            <a:round/>
            <a:headEnd len="med" w="med" type="none"/>
            <a:tailEnd len="med" w="med" type="triangle"/>
          </a:ln>
        </p:spPr>
      </p:sp>
      <p:sp>
        <p:nvSpPr>
          <p:cNvPr id="744" name="Google Shape;744;p50"/>
          <p:cNvSpPr/>
          <p:nvPr/>
        </p:nvSpPr>
        <p:spPr>
          <a:xfrm>
            <a:off x="800250" y="4175100"/>
            <a:ext cx="266775" cy="551575"/>
          </a:xfrm>
          <a:custGeom>
            <a:rect b="b" l="l" r="r" t="t"/>
            <a:pathLst>
              <a:path extrusionOk="0" h="22063" w="10671">
                <a:moveTo>
                  <a:pt x="0" y="21283"/>
                </a:moveTo>
                <a:cubicBezTo>
                  <a:pt x="2862" y="23003"/>
                  <a:pt x="8477" y="21715"/>
                  <a:pt x="9649" y="18588"/>
                </a:cubicBezTo>
                <a:cubicBezTo>
                  <a:pt x="11825" y="12782"/>
                  <a:pt x="9960" y="6116"/>
                  <a:pt x="8939" y="0"/>
                </a:cubicBezTo>
              </a:path>
            </a:pathLst>
          </a:custGeom>
          <a:noFill/>
          <a:ln cap="flat" cmpd="sng" w="9525">
            <a:solidFill>
              <a:srgbClr val="FF9900"/>
            </a:solidFill>
            <a:prstDash val="solid"/>
            <a:round/>
            <a:headEnd len="med" w="med" type="none"/>
            <a:tailEnd len="med" w="med" type="triangle"/>
          </a:ln>
        </p:spPr>
      </p:sp>
      <p:sp>
        <p:nvSpPr>
          <p:cNvPr id="745" name="Google Shape;745;p50"/>
          <p:cNvSpPr/>
          <p:nvPr/>
        </p:nvSpPr>
        <p:spPr>
          <a:xfrm>
            <a:off x="2483793" y="3736968"/>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46" name="Google Shape;746;p50"/>
          <p:cNvCxnSpPr>
            <a:endCxn id="747" idx="0"/>
          </p:cNvCxnSpPr>
          <p:nvPr/>
        </p:nvCxnSpPr>
        <p:spPr>
          <a:xfrm>
            <a:off x="4315447" y="3125483"/>
            <a:ext cx="0" cy="159900"/>
          </a:xfrm>
          <a:prstGeom prst="straightConnector1">
            <a:avLst/>
          </a:prstGeom>
          <a:noFill/>
          <a:ln cap="flat" cmpd="sng" w="9525">
            <a:solidFill>
              <a:schemeClr val="lt1"/>
            </a:solidFill>
            <a:prstDash val="solid"/>
            <a:round/>
            <a:headEnd len="med" w="med" type="none"/>
            <a:tailEnd len="med" w="med" type="triangle"/>
          </a:ln>
        </p:spPr>
      </p:cxnSp>
      <p:sp>
        <p:nvSpPr>
          <p:cNvPr id="748" name="Google Shape;748;p50"/>
          <p:cNvSpPr/>
          <p:nvPr/>
        </p:nvSpPr>
        <p:spPr>
          <a:xfrm>
            <a:off x="4195122" y="3003925"/>
            <a:ext cx="240626" cy="8207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749" name="Google Shape;749;p50"/>
          <p:cNvCxnSpPr>
            <a:stCxn id="747" idx="3"/>
            <a:endCxn id="750" idx="7"/>
          </p:cNvCxnSpPr>
          <p:nvPr/>
        </p:nvCxnSpPr>
        <p:spPr>
          <a:xfrm flipH="1">
            <a:off x="3794636" y="3644644"/>
            <a:ext cx="372000" cy="157500"/>
          </a:xfrm>
          <a:prstGeom prst="straightConnector1">
            <a:avLst/>
          </a:prstGeom>
          <a:noFill/>
          <a:ln cap="flat" cmpd="sng" w="9525">
            <a:solidFill>
              <a:schemeClr val="lt1"/>
            </a:solidFill>
            <a:prstDash val="solid"/>
            <a:round/>
            <a:headEnd len="med" w="med" type="none"/>
            <a:tailEnd len="med" w="med" type="triangle"/>
          </a:ln>
        </p:spPr>
      </p:cxnSp>
      <p:cxnSp>
        <p:nvCxnSpPr>
          <p:cNvPr id="751" name="Google Shape;751;p50"/>
          <p:cNvCxnSpPr>
            <a:stCxn id="747" idx="5"/>
            <a:endCxn id="752" idx="1"/>
          </p:cNvCxnSpPr>
          <p:nvPr/>
        </p:nvCxnSpPr>
        <p:spPr>
          <a:xfrm>
            <a:off x="4464257" y="3644644"/>
            <a:ext cx="190800" cy="219000"/>
          </a:xfrm>
          <a:prstGeom prst="straightConnector1">
            <a:avLst/>
          </a:prstGeom>
          <a:noFill/>
          <a:ln cap="flat" cmpd="sng" w="9525">
            <a:solidFill>
              <a:schemeClr val="lt1"/>
            </a:solidFill>
            <a:prstDash val="solid"/>
            <a:round/>
            <a:headEnd len="med" w="med" type="none"/>
            <a:tailEnd len="med" w="med" type="triangle"/>
          </a:ln>
        </p:spPr>
      </p:cxnSp>
      <p:cxnSp>
        <p:nvCxnSpPr>
          <p:cNvPr id="753" name="Google Shape;753;p50"/>
          <p:cNvCxnSpPr>
            <a:stCxn id="750" idx="3"/>
            <a:endCxn id="754" idx="7"/>
          </p:cNvCxnSpPr>
          <p:nvPr/>
        </p:nvCxnSpPr>
        <p:spPr>
          <a:xfrm flipH="1">
            <a:off x="3477087" y="4099785"/>
            <a:ext cx="19800" cy="271800"/>
          </a:xfrm>
          <a:prstGeom prst="straightConnector1">
            <a:avLst/>
          </a:prstGeom>
          <a:noFill/>
          <a:ln cap="flat" cmpd="sng" w="9525">
            <a:solidFill>
              <a:schemeClr val="lt1"/>
            </a:solidFill>
            <a:prstDash val="solid"/>
            <a:round/>
            <a:headEnd len="med" w="med" type="none"/>
            <a:tailEnd len="med" w="med" type="triangle"/>
          </a:ln>
        </p:spPr>
      </p:cxnSp>
      <p:cxnSp>
        <p:nvCxnSpPr>
          <p:cNvPr id="755" name="Google Shape;755;p50"/>
          <p:cNvCxnSpPr>
            <a:stCxn id="750" idx="5"/>
            <a:endCxn id="756" idx="1"/>
          </p:cNvCxnSpPr>
          <p:nvPr/>
        </p:nvCxnSpPr>
        <p:spPr>
          <a:xfrm>
            <a:off x="3794509" y="4099785"/>
            <a:ext cx="19800" cy="271800"/>
          </a:xfrm>
          <a:prstGeom prst="straightConnector1">
            <a:avLst/>
          </a:prstGeom>
          <a:noFill/>
          <a:ln cap="flat" cmpd="sng" w="9525">
            <a:solidFill>
              <a:schemeClr val="lt1"/>
            </a:solidFill>
            <a:prstDash val="solid"/>
            <a:round/>
            <a:headEnd len="med" w="med" type="none"/>
            <a:tailEnd len="med" w="med" type="triangle"/>
          </a:ln>
        </p:spPr>
      </p:cxnSp>
      <p:cxnSp>
        <p:nvCxnSpPr>
          <p:cNvPr id="757" name="Google Shape;757;p50"/>
          <p:cNvCxnSpPr>
            <a:stCxn id="752" idx="5"/>
            <a:endCxn id="758" idx="1"/>
          </p:cNvCxnSpPr>
          <p:nvPr/>
        </p:nvCxnSpPr>
        <p:spPr>
          <a:xfrm>
            <a:off x="4952714" y="4161410"/>
            <a:ext cx="131100" cy="210300"/>
          </a:xfrm>
          <a:prstGeom prst="straightConnector1">
            <a:avLst/>
          </a:prstGeom>
          <a:noFill/>
          <a:ln cap="flat" cmpd="sng" w="9525">
            <a:solidFill>
              <a:schemeClr val="lt1"/>
            </a:solidFill>
            <a:prstDash val="solid"/>
            <a:round/>
            <a:headEnd len="med" w="med" type="none"/>
            <a:tailEnd len="med" w="med" type="triangle"/>
          </a:ln>
        </p:spPr>
      </p:cxnSp>
      <p:sp>
        <p:nvSpPr>
          <p:cNvPr id="754" name="Google Shape;754;p50"/>
          <p:cNvSpPr/>
          <p:nvPr/>
        </p:nvSpPr>
        <p:spPr>
          <a:xfrm>
            <a:off x="3117812" y="430992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7</a:t>
            </a:r>
            <a:endParaRPr b="1" i="1" sz="200">
              <a:solidFill>
                <a:srgbClr val="FF9900"/>
              </a:solidFill>
              <a:latin typeface="Barlow Semi Condensed"/>
              <a:ea typeface="Barlow Semi Condensed"/>
              <a:cs typeface="Barlow Semi Condensed"/>
              <a:sym typeface="Barlow Semi Condensed"/>
            </a:endParaRPr>
          </a:p>
        </p:txBody>
      </p:sp>
      <p:sp>
        <p:nvSpPr>
          <p:cNvPr id="756" name="Google Shape;756;p50"/>
          <p:cNvSpPr/>
          <p:nvPr/>
        </p:nvSpPr>
        <p:spPr>
          <a:xfrm>
            <a:off x="3752617" y="430992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41</a:t>
            </a:r>
            <a:endParaRPr b="1" i="1" sz="200">
              <a:solidFill>
                <a:srgbClr val="FF9900"/>
              </a:solidFill>
              <a:latin typeface="Barlow Semi Condensed"/>
              <a:ea typeface="Barlow Semi Condensed"/>
              <a:cs typeface="Barlow Semi Condensed"/>
              <a:sym typeface="Barlow Semi Condensed"/>
            </a:endParaRPr>
          </a:p>
        </p:txBody>
      </p:sp>
      <p:sp>
        <p:nvSpPr>
          <p:cNvPr id="758" name="Google Shape;758;p50"/>
          <p:cNvSpPr/>
          <p:nvPr/>
        </p:nvSpPr>
        <p:spPr>
          <a:xfrm>
            <a:off x="5022183" y="4309922"/>
            <a:ext cx="420900" cy="420900"/>
          </a:xfrm>
          <a:prstGeom prst="ellipse">
            <a:avLst/>
          </a:prstGeom>
          <a:no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FF9900"/>
                </a:solidFill>
                <a:latin typeface="Barlow Semi Condensed"/>
                <a:ea typeface="Barlow Semi Condensed"/>
                <a:cs typeface="Barlow Semi Condensed"/>
                <a:sym typeface="Barlow Semi Condensed"/>
              </a:rPr>
              <a:t>91</a:t>
            </a:r>
            <a:endParaRPr b="1" i="1" sz="200">
              <a:solidFill>
                <a:srgbClr val="FF9900"/>
              </a:solidFill>
              <a:latin typeface="Barlow Semi Condensed"/>
              <a:ea typeface="Barlow Semi Condensed"/>
              <a:cs typeface="Barlow Semi Condensed"/>
              <a:sym typeface="Barlow Semi Condensed"/>
            </a:endParaRPr>
          </a:p>
        </p:txBody>
      </p:sp>
      <p:sp>
        <p:nvSpPr>
          <p:cNvPr id="750" name="Google Shape;750;p50"/>
          <p:cNvSpPr/>
          <p:nvPr/>
        </p:nvSpPr>
        <p:spPr>
          <a:xfrm>
            <a:off x="3435248" y="3740525"/>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33</a:t>
            </a:r>
            <a:endParaRPr b="1" i="1" sz="200">
              <a:solidFill>
                <a:schemeClr val="lt1"/>
              </a:solidFill>
              <a:latin typeface="Barlow Semi Condensed"/>
              <a:ea typeface="Barlow Semi Condensed"/>
              <a:cs typeface="Barlow Semi Condensed"/>
              <a:sym typeface="Barlow Semi Condensed"/>
            </a:endParaRPr>
          </a:p>
        </p:txBody>
      </p:sp>
      <p:sp>
        <p:nvSpPr>
          <p:cNvPr id="752" name="Google Shape;752;p50"/>
          <p:cNvSpPr/>
          <p:nvPr/>
        </p:nvSpPr>
        <p:spPr>
          <a:xfrm>
            <a:off x="4593454" y="3802150"/>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89</a:t>
            </a:r>
            <a:endParaRPr b="1" i="1" sz="200">
              <a:solidFill>
                <a:schemeClr val="lt1"/>
              </a:solidFill>
              <a:latin typeface="Barlow Semi Condensed"/>
              <a:ea typeface="Barlow Semi Condensed"/>
              <a:cs typeface="Barlow Semi Condensed"/>
              <a:sym typeface="Barlow Semi Condensed"/>
            </a:endParaRPr>
          </a:p>
        </p:txBody>
      </p:sp>
      <p:sp>
        <p:nvSpPr>
          <p:cNvPr id="747" name="Google Shape;747;p50"/>
          <p:cNvSpPr/>
          <p:nvPr/>
        </p:nvSpPr>
        <p:spPr>
          <a:xfrm>
            <a:off x="4104997" y="3285383"/>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50</a:t>
            </a:r>
            <a:endParaRPr b="1" i="1" sz="200">
              <a:solidFill>
                <a:schemeClr val="lt1"/>
              </a:solidFill>
              <a:latin typeface="Barlow Semi Condensed"/>
              <a:ea typeface="Barlow Semi Condensed"/>
              <a:cs typeface="Barlow Semi Condensed"/>
              <a:sym typeface="Barlow Semi Condensed"/>
            </a:endParaRPr>
          </a:p>
        </p:txBody>
      </p:sp>
      <p:sp>
        <p:nvSpPr>
          <p:cNvPr id="759" name="Google Shape;759;p50"/>
          <p:cNvSpPr/>
          <p:nvPr/>
        </p:nvSpPr>
        <p:spPr>
          <a:xfrm>
            <a:off x="5442005" y="4314480"/>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50"/>
          <p:cNvSpPr/>
          <p:nvPr/>
        </p:nvSpPr>
        <p:spPr>
          <a:xfrm>
            <a:off x="8374443" y="4056093"/>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50"/>
          <p:cNvSpPr/>
          <p:nvPr/>
        </p:nvSpPr>
        <p:spPr>
          <a:xfrm>
            <a:off x="796910" y="1643796"/>
            <a:ext cx="81040" cy="219000"/>
          </a:xfrm>
          <a:prstGeom prst="rect">
            <a:avLst/>
          </a:prstGeom>
        </p:spPr>
        <p:txBody>
          <a:bodyPr>
            <a:prstTxWarp prst="textPlain"/>
          </a:bodyPr>
          <a:lstStyle/>
          <a:p>
            <a:pPr lvl="0" algn="ctr"/>
            <a:r>
              <a:rPr b="1" i="1">
                <a:ln>
                  <a:noFill/>
                </a:ln>
                <a:solidFill>
                  <a:srgbClr val="666666"/>
                </a:solidFill>
                <a:latin typeface="Barlow Semi Condensed"/>
              </a:rPr>
              <a:t>1</a:t>
            </a:r>
          </a:p>
        </p:txBody>
      </p:sp>
      <p:sp>
        <p:nvSpPr>
          <p:cNvPr id="762" name="Google Shape;762;p50"/>
          <p:cNvSpPr/>
          <p:nvPr/>
        </p:nvSpPr>
        <p:spPr>
          <a:xfrm>
            <a:off x="1608960" y="1875271"/>
            <a:ext cx="148312" cy="221503"/>
          </a:xfrm>
          <a:prstGeom prst="rect">
            <a:avLst/>
          </a:prstGeom>
        </p:spPr>
        <p:txBody>
          <a:bodyPr>
            <a:prstTxWarp prst="textPlain"/>
          </a:bodyPr>
          <a:lstStyle/>
          <a:p>
            <a:pPr lvl="0" algn="ctr"/>
            <a:r>
              <a:rPr b="1" i="1">
                <a:ln>
                  <a:noFill/>
                </a:ln>
                <a:solidFill>
                  <a:srgbClr val="666666"/>
                </a:solidFill>
                <a:latin typeface="Barlow Semi Condensed"/>
              </a:rPr>
              <a:t>2</a:t>
            </a:r>
          </a:p>
        </p:txBody>
      </p:sp>
      <p:sp>
        <p:nvSpPr>
          <p:cNvPr id="763" name="Google Shape;763;p50"/>
          <p:cNvSpPr/>
          <p:nvPr/>
        </p:nvSpPr>
        <p:spPr>
          <a:xfrm>
            <a:off x="3345135" y="1910671"/>
            <a:ext cx="146122" cy="221503"/>
          </a:xfrm>
          <a:prstGeom prst="rect">
            <a:avLst/>
          </a:prstGeom>
        </p:spPr>
        <p:txBody>
          <a:bodyPr>
            <a:prstTxWarp prst="textPlain"/>
          </a:bodyPr>
          <a:lstStyle/>
          <a:p>
            <a:pPr lvl="0" algn="ctr"/>
            <a:r>
              <a:rPr b="1" i="1">
                <a:ln>
                  <a:noFill/>
                </a:ln>
                <a:solidFill>
                  <a:srgbClr val="666666"/>
                </a:solidFill>
                <a:latin typeface="Barlow Semi Condensed"/>
              </a:rPr>
              <a:t>3</a:t>
            </a:r>
          </a:p>
        </p:txBody>
      </p:sp>
      <p:sp>
        <p:nvSpPr>
          <p:cNvPr id="764" name="Google Shape;764;p50"/>
          <p:cNvSpPr/>
          <p:nvPr/>
        </p:nvSpPr>
        <p:spPr>
          <a:xfrm>
            <a:off x="5040885" y="2025059"/>
            <a:ext cx="153319" cy="219000"/>
          </a:xfrm>
          <a:prstGeom prst="rect">
            <a:avLst/>
          </a:prstGeom>
        </p:spPr>
        <p:txBody>
          <a:bodyPr>
            <a:prstTxWarp prst="textPlain"/>
          </a:bodyPr>
          <a:lstStyle/>
          <a:p>
            <a:pPr lvl="0" algn="ctr"/>
            <a:r>
              <a:rPr b="1" i="1">
                <a:ln>
                  <a:noFill/>
                </a:ln>
                <a:solidFill>
                  <a:srgbClr val="666666"/>
                </a:solidFill>
                <a:latin typeface="Barlow Semi Condensed"/>
              </a:rPr>
              <a:t>4</a:t>
            </a:r>
          </a:p>
        </p:txBody>
      </p:sp>
      <p:sp>
        <p:nvSpPr>
          <p:cNvPr id="765" name="Google Shape;765;p50"/>
          <p:cNvSpPr/>
          <p:nvPr/>
        </p:nvSpPr>
        <p:spPr>
          <a:xfrm>
            <a:off x="6745735" y="1329659"/>
            <a:ext cx="142993" cy="221190"/>
          </a:xfrm>
          <a:prstGeom prst="rect">
            <a:avLst/>
          </a:prstGeom>
        </p:spPr>
        <p:txBody>
          <a:bodyPr>
            <a:prstTxWarp prst="textPlain"/>
          </a:bodyPr>
          <a:lstStyle/>
          <a:p>
            <a:pPr lvl="0" algn="ctr"/>
            <a:r>
              <a:rPr b="1" i="1">
                <a:ln>
                  <a:noFill/>
                </a:ln>
                <a:solidFill>
                  <a:srgbClr val="666666"/>
                </a:solidFill>
                <a:latin typeface="Barlow Semi Condensed"/>
              </a:rPr>
              <a:t>5</a:t>
            </a:r>
          </a:p>
        </p:txBody>
      </p:sp>
      <p:sp>
        <p:nvSpPr>
          <p:cNvPr id="766" name="Google Shape;766;p50"/>
          <p:cNvSpPr/>
          <p:nvPr/>
        </p:nvSpPr>
        <p:spPr>
          <a:xfrm>
            <a:off x="910560" y="3233746"/>
            <a:ext cx="137361" cy="223693"/>
          </a:xfrm>
          <a:prstGeom prst="rect">
            <a:avLst/>
          </a:prstGeom>
        </p:spPr>
        <p:txBody>
          <a:bodyPr>
            <a:prstTxWarp prst="textPlain"/>
          </a:bodyPr>
          <a:lstStyle/>
          <a:p>
            <a:pPr lvl="0" algn="ctr"/>
            <a:r>
              <a:rPr b="1" i="1">
                <a:ln>
                  <a:noFill/>
                </a:ln>
                <a:solidFill>
                  <a:srgbClr val="666666"/>
                </a:solidFill>
                <a:latin typeface="Barlow Semi Condensed"/>
              </a:rPr>
              <a:t>6</a:t>
            </a:r>
          </a:p>
        </p:txBody>
      </p:sp>
      <p:sp>
        <p:nvSpPr>
          <p:cNvPr id="767" name="Google Shape;767;p50"/>
          <p:cNvSpPr/>
          <p:nvPr/>
        </p:nvSpPr>
        <p:spPr>
          <a:xfrm>
            <a:off x="3628935" y="3332921"/>
            <a:ext cx="134545" cy="219000"/>
          </a:xfrm>
          <a:prstGeom prst="rect">
            <a:avLst/>
          </a:prstGeom>
        </p:spPr>
        <p:txBody>
          <a:bodyPr>
            <a:prstTxWarp prst="textPlain"/>
          </a:bodyPr>
          <a:lstStyle/>
          <a:p>
            <a:pPr lvl="0" algn="ctr"/>
            <a:r>
              <a:rPr b="1" i="1">
                <a:ln>
                  <a:noFill/>
                </a:ln>
                <a:solidFill>
                  <a:srgbClr val="666666"/>
                </a:solidFill>
                <a:latin typeface="Barlow Semi Condensed"/>
              </a:rPr>
              <a:t>7</a:t>
            </a:r>
          </a:p>
        </p:txBody>
      </p:sp>
      <p:sp>
        <p:nvSpPr>
          <p:cNvPr id="768" name="Google Shape;768;p50"/>
          <p:cNvSpPr/>
          <p:nvPr/>
        </p:nvSpPr>
        <p:spPr>
          <a:xfrm>
            <a:off x="6571535" y="3236096"/>
            <a:ext cx="140177" cy="225570"/>
          </a:xfrm>
          <a:prstGeom prst="rect">
            <a:avLst/>
          </a:prstGeom>
        </p:spPr>
        <p:txBody>
          <a:bodyPr>
            <a:prstTxWarp prst="textPlain"/>
          </a:bodyPr>
          <a:lstStyle/>
          <a:p>
            <a:pPr lvl="0" algn="ctr"/>
            <a:r>
              <a:rPr b="1" i="1">
                <a:ln>
                  <a:noFill/>
                </a:ln>
                <a:solidFill>
                  <a:srgbClr val="666666"/>
                </a:solidFill>
                <a:latin typeface="Barlow Semi Condensed"/>
              </a:rPr>
              <a:t>8</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72" name="Shape 772"/>
        <p:cNvGrpSpPr/>
        <p:nvPr/>
      </p:nvGrpSpPr>
      <p:grpSpPr>
        <a:xfrm>
          <a:off x="0" y="0"/>
          <a:ext cx="0" cy="0"/>
          <a:chOff x="0" y="0"/>
          <a:chExt cx="0" cy="0"/>
        </a:xfrm>
      </p:grpSpPr>
      <p:sp>
        <p:nvSpPr>
          <p:cNvPr id="773" name="Google Shape;773;p51"/>
          <p:cNvSpPr/>
          <p:nvPr/>
        </p:nvSpPr>
        <p:spPr>
          <a:xfrm>
            <a:off x="3697073" y="290911"/>
            <a:ext cx="1749869" cy="382323"/>
          </a:xfrm>
          <a:prstGeom prst="rect">
            <a:avLst/>
          </a:prstGeom>
        </p:spPr>
        <p:txBody>
          <a:bodyPr>
            <a:prstTxWarp prst="textPlain"/>
          </a:bodyPr>
          <a:lstStyle/>
          <a:p>
            <a:pPr lvl="0" algn="ctr"/>
            <a:r>
              <a:rPr b="1" i="1">
                <a:ln>
                  <a:noFill/>
                </a:ln>
                <a:solidFill>
                  <a:srgbClr val="FFFFFF"/>
                </a:solidFill>
                <a:latin typeface="Barlow Semi Condensed"/>
              </a:rPr>
              <a:t>TESTING</a:t>
            </a:r>
          </a:p>
        </p:txBody>
      </p:sp>
      <p:sp>
        <p:nvSpPr>
          <p:cNvPr id="774" name="Google Shape;774;p51"/>
          <p:cNvSpPr/>
          <p:nvPr/>
        </p:nvSpPr>
        <p:spPr>
          <a:xfrm>
            <a:off x="2328636" y="2454598"/>
            <a:ext cx="4486723" cy="308448"/>
          </a:xfrm>
          <a:prstGeom prst="rect">
            <a:avLst/>
          </a:prstGeom>
        </p:spPr>
        <p:txBody>
          <a:bodyPr>
            <a:prstTxWarp prst="textPlain"/>
          </a:bodyPr>
          <a:lstStyle/>
          <a:p>
            <a:pPr lvl="0" algn="ctr"/>
            <a:r>
              <a:rPr b="1" i="1">
                <a:ln>
                  <a:noFill/>
                </a:ln>
                <a:solidFill>
                  <a:schemeClr val="lt1"/>
                </a:solidFill>
                <a:latin typeface="Barlow Semi Condensed"/>
              </a:rPr>
              <a:t>no additional tests required, right?</a:t>
            </a:r>
          </a:p>
        </p:txBody>
      </p:sp>
      <p:sp>
        <p:nvSpPr>
          <p:cNvPr id="775" name="Google Shape;775;p51"/>
          <p:cNvSpPr/>
          <p:nvPr/>
        </p:nvSpPr>
        <p:spPr>
          <a:xfrm>
            <a:off x="370900" y="276425"/>
            <a:ext cx="1969200" cy="4113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776" name="Google Shape;776;p51"/>
          <p:cNvSpPr/>
          <p:nvPr/>
        </p:nvSpPr>
        <p:spPr>
          <a:xfrm>
            <a:off x="2151276" y="193963"/>
            <a:ext cx="385776" cy="576220"/>
          </a:xfrm>
          <a:prstGeom prst="rect">
            <a:avLst/>
          </a:prstGeom>
        </p:spPr>
        <p:txBody>
          <a:bodyPr>
            <a:prstTxWarp prst="textPlain"/>
          </a:bodyPr>
          <a:lstStyle/>
          <a:p>
            <a:pPr lvl="0" algn="ctr"/>
            <a:r>
              <a:rPr b="1" i="1">
                <a:ln cap="flat" cmpd="sng" w="19050">
                  <a:solidFill>
                    <a:srgbClr val="FF9900"/>
                  </a:solidFill>
                  <a:prstDash val="solid"/>
                  <a:round/>
                  <a:headEnd len="sm" w="sm" type="none"/>
                  <a:tailEnd len="sm" w="sm" type="none"/>
                </a:ln>
                <a:noFill/>
                <a:latin typeface="Barlow Semi Condensed"/>
              </a:rPr>
              <a:t>2</a:t>
            </a:r>
          </a:p>
        </p:txBody>
      </p:sp>
      <p:sp>
        <p:nvSpPr>
          <p:cNvPr id="777" name="Google Shape;777;p51"/>
          <p:cNvSpPr/>
          <p:nvPr/>
        </p:nvSpPr>
        <p:spPr>
          <a:xfrm>
            <a:off x="1535685" y="2874139"/>
            <a:ext cx="6072647" cy="309110"/>
          </a:xfrm>
          <a:prstGeom prst="rect">
            <a:avLst/>
          </a:prstGeom>
        </p:spPr>
        <p:txBody>
          <a:bodyPr>
            <a:prstTxWarp prst="textPlain"/>
          </a:bodyPr>
          <a:lstStyle/>
          <a:p>
            <a:pPr lvl="0" algn="ctr"/>
            <a:r>
              <a:rPr b="1" i="1">
                <a:ln>
                  <a:noFill/>
                </a:ln>
                <a:solidFill>
                  <a:schemeClr val="lt1"/>
                </a:solidFill>
                <a:latin typeface="Barlow Semi Condensed"/>
              </a:rPr>
              <a:t>just make sure all your previous ones still work</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4" name="Shape 94"/>
        <p:cNvGrpSpPr/>
        <p:nvPr/>
      </p:nvGrpSpPr>
      <p:grpSpPr>
        <a:xfrm>
          <a:off x="0" y="0"/>
          <a:ext cx="0" cy="0"/>
          <a:chOff x="0" y="0"/>
          <a:chExt cx="0" cy="0"/>
        </a:xfrm>
      </p:grpSpPr>
      <p:sp>
        <p:nvSpPr>
          <p:cNvPr id="95" name="Google Shape;95;p16"/>
          <p:cNvSpPr/>
          <p:nvPr/>
        </p:nvSpPr>
        <p:spPr>
          <a:xfrm>
            <a:off x="939027" y="401150"/>
            <a:ext cx="7265962" cy="431700"/>
          </a:xfrm>
          <a:prstGeom prst="rect">
            <a:avLst/>
          </a:prstGeom>
        </p:spPr>
        <p:txBody>
          <a:bodyPr>
            <a:prstTxWarp prst="textPlain"/>
          </a:bodyPr>
          <a:lstStyle/>
          <a:p>
            <a:pPr lvl="0" algn="ctr"/>
            <a:r>
              <a:rPr b="1" i="1">
                <a:ln cap="flat" cmpd="sng" w="19050">
                  <a:solidFill>
                    <a:srgbClr val="FFFF00"/>
                  </a:solidFill>
                  <a:prstDash val="solid"/>
                  <a:round/>
                  <a:headEnd len="sm" w="sm" type="none"/>
                  <a:tailEnd len="sm" w="sm" type="none"/>
                </a:ln>
                <a:solidFill>
                  <a:schemeClr val="dk1"/>
                </a:solidFill>
                <a:latin typeface="Barlow Semi Condensed"/>
              </a:rPr>
              <a:t>LET'S GET SOME THINGS CLEAR</a:t>
            </a:r>
          </a:p>
        </p:txBody>
      </p:sp>
      <p:sp>
        <p:nvSpPr>
          <p:cNvPr id="96" name="Google Shape;96;p16"/>
          <p:cNvSpPr/>
          <p:nvPr/>
        </p:nvSpPr>
        <p:spPr>
          <a:xfrm>
            <a:off x="2221275" y="1358700"/>
            <a:ext cx="4701429" cy="309724"/>
          </a:xfrm>
          <a:prstGeom prst="rect">
            <a:avLst/>
          </a:prstGeom>
        </p:spPr>
        <p:txBody>
          <a:bodyPr>
            <a:prstTxWarp prst="textPlain"/>
          </a:bodyPr>
          <a:lstStyle/>
          <a:p>
            <a:pPr lvl="0" algn="ctr"/>
            <a:r>
              <a:rPr b="1" i="1">
                <a:ln>
                  <a:noFill/>
                </a:ln>
                <a:solidFill>
                  <a:srgbClr val="FFFFFF"/>
                </a:solidFill>
                <a:latin typeface="Barlow Semi Condensed"/>
              </a:rPr>
              <a:t>PROJECT 5 IS CHALLENGING</a:t>
            </a:r>
          </a:p>
        </p:txBody>
      </p:sp>
      <p:sp>
        <p:nvSpPr>
          <p:cNvPr id="97" name="Google Shape;97;p16"/>
          <p:cNvSpPr/>
          <p:nvPr/>
        </p:nvSpPr>
        <p:spPr>
          <a:xfrm>
            <a:off x="1442625" y="4210200"/>
            <a:ext cx="6258780" cy="367177"/>
          </a:xfrm>
          <a:prstGeom prst="rect">
            <a:avLst/>
          </a:prstGeom>
        </p:spPr>
        <p:txBody>
          <a:bodyPr>
            <a:prstTxWarp prst="textPlain"/>
          </a:bodyPr>
          <a:lstStyle/>
          <a:p>
            <a:pPr lvl="0" algn="ctr"/>
            <a:r>
              <a:rPr b="1" i="1">
                <a:ln>
                  <a:noFill/>
                </a:ln>
                <a:solidFill>
                  <a:srgbClr val="FFFFFF"/>
                </a:solidFill>
                <a:latin typeface="Barlow Semi Condensed"/>
              </a:rPr>
              <a:t>DRINK TEA (or a red bull) &amp; HAVE FUN</a:t>
            </a:r>
          </a:p>
        </p:txBody>
      </p:sp>
      <p:sp>
        <p:nvSpPr>
          <p:cNvPr id="98" name="Google Shape;98;p16"/>
          <p:cNvSpPr/>
          <p:nvPr/>
        </p:nvSpPr>
        <p:spPr>
          <a:xfrm>
            <a:off x="1979587" y="1913450"/>
            <a:ext cx="5184834" cy="348170"/>
          </a:xfrm>
          <a:prstGeom prst="rect">
            <a:avLst/>
          </a:prstGeom>
        </p:spPr>
        <p:txBody>
          <a:bodyPr>
            <a:prstTxWarp prst="textPlain"/>
          </a:bodyPr>
          <a:lstStyle/>
          <a:p>
            <a:pPr lvl="0" algn="ctr"/>
            <a:r>
              <a:rPr b="1" i="1">
                <a:ln>
                  <a:noFill/>
                </a:ln>
                <a:solidFill>
                  <a:srgbClr val="FFFFFF"/>
                </a:solidFill>
                <a:latin typeface="Barlow Semi Condensed"/>
              </a:rPr>
              <a:t>YOU MUST, AND WILL, DIAGRAM</a:t>
            </a:r>
          </a:p>
        </p:txBody>
      </p:sp>
      <p:sp>
        <p:nvSpPr>
          <p:cNvPr id="99" name="Google Shape;99;p16"/>
          <p:cNvSpPr/>
          <p:nvPr/>
        </p:nvSpPr>
        <p:spPr>
          <a:xfrm>
            <a:off x="2067287" y="2507075"/>
            <a:ext cx="5009443" cy="348170"/>
          </a:xfrm>
          <a:prstGeom prst="rect">
            <a:avLst/>
          </a:prstGeom>
        </p:spPr>
        <p:txBody>
          <a:bodyPr>
            <a:prstTxWarp prst="textPlain"/>
          </a:bodyPr>
          <a:lstStyle/>
          <a:p>
            <a:pPr lvl="0" algn="ctr"/>
            <a:r>
              <a:rPr b="1" i="1">
                <a:ln>
                  <a:noFill/>
                </a:ln>
                <a:solidFill>
                  <a:srgbClr val="FFFFFF"/>
                </a:solidFill>
                <a:latin typeface="Barlow Semi Condensed"/>
              </a:rPr>
              <a:t>YES, JUMPSTART IS 69 SLIDES</a:t>
            </a:r>
          </a:p>
        </p:txBody>
      </p:sp>
      <p:sp>
        <p:nvSpPr>
          <p:cNvPr id="100" name="Google Shape;100;p16"/>
          <p:cNvSpPr/>
          <p:nvPr/>
        </p:nvSpPr>
        <p:spPr>
          <a:xfrm>
            <a:off x="2488037" y="3100712"/>
            <a:ext cx="4167912" cy="309724"/>
          </a:xfrm>
          <a:prstGeom prst="rect">
            <a:avLst/>
          </a:prstGeom>
        </p:spPr>
        <p:txBody>
          <a:bodyPr>
            <a:prstTxWarp prst="textPlain"/>
          </a:bodyPr>
          <a:lstStyle/>
          <a:p>
            <a:pPr lvl="0" algn="ctr"/>
            <a:r>
              <a:rPr b="1" i="1">
                <a:ln>
                  <a:noFill/>
                </a:ln>
                <a:solidFill>
                  <a:srgbClr val="FFFFFF"/>
                </a:solidFill>
                <a:latin typeface="Barlow Semi Condensed"/>
              </a:rPr>
              <a:t>DEBUGGING IS ANNOYING</a:t>
            </a:r>
          </a:p>
        </p:txBody>
      </p:sp>
      <p:sp>
        <p:nvSpPr>
          <p:cNvPr id="101" name="Google Shape;101;p16"/>
          <p:cNvSpPr/>
          <p:nvPr/>
        </p:nvSpPr>
        <p:spPr>
          <a:xfrm>
            <a:off x="1459662" y="3655462"/>
            <a:ext cx="6224652" cy="309724"/>
          </a:xfrm>
          <a:prstGeom prst="rect">
            <a:avLst/>
          </a:prstGeom>
        </p:spPr>
        <p:txBody>
          <a:bodyPr>
            <a:prstTxWarp prst="textPlain"/>
          </a:bodyPr>
          <a:lstStyle/>
          <a:p>
            <a:pPr lvl="0" algn="ctr"/>
            <a:r>
              <a:rPr b="1" i="1">
                <a:ln>
                  <a:noFill/>
                </a:ln>
                <a:solidFill>
                  <a:srgbClr val="FFFFFF"/>
                </a:solidFill>
                <a:latin typeface="Barlow Semi Condensed"/>
              </a:rPr>
              <a:t>TIME/WORK MANAGEMENT IS TESTED</a:t>
            </a:r>
          </a:p>
        </p:txBody>
      </p:sp>
      <p:sp>
        <p:nvSpPr>
          <p:cNvPr id="102" name="Google Shape;102;p16"/>
          <p:cNvSpPr/>
          <p:nvPr/>
        </p:nvSpPr>
        <p:spPr>
          <a:xfrm>
            <a:off x="7123927" y="2582839"/>
            <a:ext cx="431924" cy="196635"/>
          </a:xfrm>
          <a:prstGeom prst="rect">
            <a:avLst/>
          </a:prstGeom>
        </p:spPr>
        <p:txBody>
          <a:bodyPr>
            <a:prstTxWarp prst="textPlain"/>
          </a:bodyPr>
          <a:lstStyle/>
          <a:p>
            <a:pPr lvl="0" algn="ctr"/>
            <a:r>
              <a:rPr b="1" i="1">
                <a:ln>
                  <a:noFill/>
                </a:ln>
                <a:solidFill>
                  <a:srgbClr val="383838"/>
                </a:solidFill>
                <a:latin typeface="Barlow Semi Condensed"/>
              </a:rPr>
              <a:t>nice</a:t>
            </a: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7F6000"/>
        </a:solidFill>
      </p:bgPr>
    </p:bg>
    <p:spTree>
      <p:nvGrpSpPr>
        <p:cNvPr id="781" name="Shape 781"/>
        <p:cNvGrpSpPr/>
        <p:nvPr/>
      </p:nvGrpSpPr>
      <p:grpSpPr>
        <a:xfrm>
          <a:off x="0" y="0"/>
          <a:ext cx="0" cy="0"/>
          <a:chOff x="0" y="0"/>
          <a:chExt cx="0" cy="0"/>
        </a:xfrm>
      </p:grpSpPr>
      <p:sp>
        <p:nvSpPr>
          <p:cNvPr id="782" name="Google Shape;782;p52"/>
          <p:cNvSpPr/>
          <p:nvPr/>
        </p:nvSpPr>
        <p:spPr>
          <a:xfrm>
            <a:off x="3458050" y="2047200"/>
            <a:ext cx="1969200" cy="411300"/>
          </a:xfrm>
          <a:prstGeom prst="parallelogram">
            <a:avLst>
              <a:gd fmla="val 11476"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783" name="Google Shape;783;p52"/>
          <p:cNvSpPr/>
          <p:nvPr/>
        </p:nvSpPr>
        <p:spPr>
          <a:xfrm>
            <a:off x="5305876" y="1968000"/>
            <a:ext cx="380078" cy="576220"/>
          </a:xfrm>
          <a:prstGeom prst="rect">
            <a:avLst/>
          </a:prstGeom>
        </p:spPr>
        <p:txBody>
          <a:bodyPr>
            <a:prstTxWarp prst="textPlain"/>
          </a:bodyPr>
          <a:lstStyle/>
          <a:p>
            <a:pPr lvl="0" algn="ctr"/>
            <a:r>
              <a:rPr b="1" i="1">
                <a:ln cap="flat" cmpd="sng" w="19050">
                  <a:solidFill>
                    <a:srgbClr val="FFFF00"/>
                  </a:solidFill>
                  <a:prstDash val="solid"/>
                  <a:round/>
                  <a:headEnd len="sm" w="sm" type="none"/>
                  <a:tailEnd len="sm" w="sm" type="none"/>
                </a:ln>
                <a:noFill/>
                <a:latin typeface="Barlow Semi Condensed"/>
              </a:rPr>
              <a:t>3</a:t>
            </a:r>
          </a:p>
        </p:txBody>
      </p:sp>
      <p:sp>
        <p:nvSpPr>
          <p:cNvPr id="784" name="Google Shape;784;p52"/>
          <p:cNvSpPr/>
          <p:nvPr/>
        </p:nvSpPr>
        <p:spPr>
          <a:xfrm>
            <a:off x="2481288" y="2736425"/>
            <a:ext cx="4181433" cy="446325"/>
          </a:xfrm>
          <a:prstGeom prst="rect">
            <a:avLst/>
          </a:prstGeom>
        </p:spPr>
        <p:txBody>
          <a:bodyPr>
            <a:prstTxWarp prst="textPlain"/>
          </a:bodyPr>
          <a:lstStyle/>
          <a:p>
            <a:pPr lvl="0" algn="ctr"/>
            <a:r>
              <a:rPr b="1" i="1">
                <a:ln>
                  <a:noFill/>
                </a:ln>
                <a:solidFill>
                  <a:srgbClr val="FFFFFF"/>
                </a:solidFill>
                <a:latin typeface="Barlow Semi Condensed"/>
              </a:rPr>
              <a:t>FOR-EACH LOOPS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788" name="Shape 788"/>
        <p:cNvGrpSpPr/>
        <p:nvPr/>
      </p:nvGrpSpPr>
      <p:grpSpPr>
        <a:xfrm>
          <a:off x="0" y="0"/>
          <a:ext cx="0" cy="0"/>
          <a:chOff x="0" y="0"/>
          <a:chExt cx="0" cy="0"/>
        </a:xfrm>
      </p:grpSpPr>
      <p:sp>
        <p:nvSpPr>
          <p:cNvPr id="789" name="Google Shape;789;p53"/>
          <p:cNvSpPr/>
          <p:nvPr/>
        </p:nvSpPr>
        <p:spPr>
          <a:xfrm>
            <a:off x="370900" y="276425"/>
            <a:ext cx="1969200" cy="411300"/>
          </a:xfrm>
          <a:prstGeom prst="parallelogram">
            <a:avLst>
              <a:gd fmla="val 11476"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790" name="Google Shape;790;p53"/>
          <p:cNvSpPr/>
          <p:nvPr/>
        </p:nvSpPr>
        <p:spPr>
          <a:xfrm>
            <a:off x="2151276" y="193963"/>
            <a:ext cx="380078" cy="576220"/>
          </a:xfrm>
          <a:prstGeom prst="rect">
            <a:avLst/>
          </a:prstGeom>
        </p:spPr>
        <p:txBody>
          <a:bodyPr>
            <a:prstTxWarp prst="textPlain"/>
          </a:bodyPr>
          <a:lstStyle/>
          <a:p>
            <a:pPr lvl="0" algn="ctr"/>
            <a:r>
              <a:rPr b="1" i="1">
                <a:ln cap="flat" cmpd="sng" w="19050">
                  <a:solidFill>
                    <a:srgbClr val="FFFF00"/>
                  </a:solidFill>
                  <a:prstDash val="solid"/>
                  <a:round/>
                  <a:headEnd len="sm" w="sm" type="none"/>
                  <a:tailEnd len="sm" w="sm" type="none"/>
                </a:ln>
                <a:noFill/>
                <a:latin typeface="Barlow Semi Condensed"/>
              </a:rPr>
              <a:t>3</a:t>
            </a:r>
          </a:p>
        </p:txBody>
      </p:sp>
      <p:sp>
        <p:nvSpPr>
          <p:cNvPr id="791" name="Google Shape;791;p53"/>
          <p:cNvSpPr/>
          <p:nvPr/>
        </p:nvSpPr>
        <p:spPr>
          <a:xfrm>
            <a:off x="2645515" y="294700"/>
            <a:ext cx="3852972" cy="411300"/>
          </a:xfrm>
          <a:prstGeom prst="rect">
            <a:avLst/>
          </a:prstGeom>
        </p:spPr>
        <p:txBody>
          <a:bodyPr>
            <a:prstTxWarp prst="textPlain"/>
          </a:bodyPr>
          <a:lstStyle/>
          <a:p>
            <a:pPr lvl="0" algn="ctr"/>
            <a:r>
              <a:rPr b="1" i="1">
                <a:ln>
                  <a:noFill/>
                </a:ln>
                <a:solidFill>
                  <a:schemeClr val="lt1"/>
                </a:solidFill>
                <a:latin typeface="Barlow Semi Condensed"/>
              </a:rPr>
              <a:t>FOR-EACH LOOPS</a:t>
            </a:r>
          </a:p>
        </p:txBody>
      </p:sp>
      <p:sp>
        <p:nvSpPr>
          <p:cNvPr id="792" name="Google Shape;792;p53"/>
          <p:cNvSpPr/>
          <p:nvPr/>
        </p:nvSpPr>
        <p:spPr>
          <a:xfrm>
            <a:off x="3725711" y="1307850"/>
            <a:ext cx="1692580" cy="308642"/>
          </a:xfrm>
          <a:prstGeom prst="rect">
            <a:avLst/>
          </a:prstGeom>
        </p:spPr>
        <p:txBody>
          <a:bodyPr>
            <a:prstTxWarp prst="textPlain"/>
          </a:bodyPr>
          <a:lstStyle/>
          <a:p>
            <a:pPr lvl="0" algn="ctr"/>
            <a:r>
              <a:rPr b="1" i="1">
                <a:ln>
                  <a:noFill/>
                </a:ln>
                <a:solidFill>
                  <a:schemeClr val="lt1"/>
                </a:solidFill>
                <a:latin typeface="Barlow Semi Condensed"/>
              </a:rPr>
              <a:t>as you know,</a:t>
            </a:r>
          </a:p>
        </p:txBody>
      </p:sp>
      <p:sp>
        <p:nvSpPr>
          <p:cNvPr id="793" name="Google Shape;793;p53"/>
          <p:cNvSpPr/>
          <p:nvPr/>
        </p:nvSpPr>
        <p:spPr>
          <a:xfrm>
            <a:off x="2793599" y="1616500"/>
            <a:ext cx="3556821" cy="318942"/>
          </a:xfrm>
          <a:prstGeom prst="rect">
            <a:avLst/>
          </a:prstGeom>
        </p:spPr>
        <p:txBody>
          <a:bodyPr>
            <a:prstTxWarp prst="textPlain"/>
          </a:bodyPr>
          <a:lstStyle/>
          <a:p>
            <a:pPr lvl="0" algn="ctr"/>
            <a:r>
              <a:rPr b="1" i="1">
                <a:ln>
                  <a:noFill/>
                </a:ln>
                <a:solidFill>
                  <a:schemeClr val="lt1"/>
                </a:solidFill>
                <a:latin typeface="Barlow Semi Condensed"/>
              </a:rPr>
              <a:t>you can do this with a map</a:t>
            </a:r>
          </a:p>
        </p:txBody>
      </p:sp>
      <p:sp>
        <p:nvSpPr>
          <p:cNvPr id="794" name="Google Shape;794;p53"/>
          <p:cNvSpPr/>
          <p:nvPr/>
        </p:nvSpPr>
        <p:spPr>
          <a:xfrm>
            <a:off x="3533700" y="2137800"/>
            <a:ext cx="2076600" cy="8679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latin typeface="Roboto Mono"/>
                <a:ea typeface="Roboto Mono"/>
                <a:cs typeface="Roboto Mono"/>
                <a:sym typeface="Roboto Mono"/>
              </a:rPr>
              <a:t>map&lt;int,string&gt; map;</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for (auto&amp; p : map)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lang="en" sz="1000">
                <a:latin typeface="Roboto Mono"/>
                <a:ea typeface="Roboto Mono"/>
                <a:cs typeface="Roboto Mono"/>
                <a:sym typeface="Roboto Mono"/>
              </a:rPr>
              <a:t>c</a:t>
            </a:r>
            <a:r>
              <a:rPr lang="en" sz="1000">
                <a:latin typeface="Roboto Mono"/>
                <a:ea typeface="Roboto Mono"/>
                <a:cs typeface="Roboto Mono"/>
                <a:sym typeface="Roboto Mono"/>
              </a:rPr>
              <a:t>out &lt;&lt; p.first;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cout &lt;&lt; p.second;</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795" name="Google Shape;795;p53"/>
          <p:cNvSpPr/>
          <p:nvPr/>
        </p:nvSpPr>
        <p:spPr>
          <a:xfrm>
            <a:off x="2562886" y="3208050"/>
            <a:ext cx="4018247" cy="318942"/>
          </a:xfrm>
          <a:prstGeom prst="rect">
            <a:avLst/>
          </a:prstGeom>
        </p:spPr>
        <p:txBody>
          <a:bodyPr>
            <a:prstTxWarp prst="textPlain"/>
          </a:bodyPr>
          <a:lstStyle/>
          <a:p>
            <a:pPr lvl="0" algn="ctr"/>
            <a:r>
              <a:rPr b="1" i="1">
                <a:ln>
                  <a:noFill/>
                </a:ln>
                <a:solidFill>
                  <a:schemeClr val="lt1"/>
                </a:solidFill>
                <a:latin typeface="Barlow Semi Condensed"/>
              </a:rPr>
              <a:t>implement this in your mymap</a:t>
            </a:r>
          </a:p>
        </p:txBody>
      </p:sp>
      <p:sp>
        <p:nvSpPr>
          <p:cNvPr id="796" name="Google Shape;796;p53"/>
          <p:cNvSpPr/>
          <p:nvPr/>
        </p:nvSpPr>
        <p:spPr>
          <a:xfrm>
            <a:off x="2797125" y="379865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797" name="Google Shape;797;p53"/>
          <p:cNvSpPr/>
          <p:nvPr/>
        </p:nvSpPr>
        <p:spPr>
          <a:xfrm>
            <a:off x="3876850" y="3729350"/>
            <a:ext cx="275919" cy="444033"/>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8</a:t>
            </a:r>
          </a:p>
        </p:txBody>
      </p:sp>
      <p:sp>
        <p:nvSpPr>
          <p:cNvPr id="798" name="Google Shape;798;p53"/>
          <p:cNvSpPr/>
          <p:nvPr/>
        </p:nvSpPr>
        <p:spPr>
          <a:xfrm>
            <a:off x="2797125" y="43860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799" name="Google Shape;799;p53"/>
          <p:cNvSpPr/>
          <p:nvPr/>
        </p:nvSpPr>
        <p:spPr>
          <a:xfrm>
            <a:off x="3876850" y="4316775"/>
            <a:ext cx="270376" cy="440338"/>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9</a:t>
            </a:r>
          </a:p>
        </p:txBody>
      </p:sp>
      <p:sp>
        <p:nvSpPr>
          <p:cNvPr id="800" name="Google Shape;800;p53"/>
          <p:cNvSpPr/>
          <p:nvPr/>
        </p:nvSpPr>
        <p:spPr>
          <a:xfrm>
            <a:off x="4362663" y="379902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operator++</a:t>
            </a:r>
            <a:endParaRPr sz="1000">
              <a:latin typeface="Roboto Mono"/>
              <a:ea typeface="Roboto Mono"/>
              <a:cs typeface="Roboto Mono"/>
              <a:sym typeface="Roboto Mono"/>
            </a:endParaRPr>
          </a:p>
        </p:txBody>
      </p:sp>
      <p:sp>
        <p:nvSpPr>
          <p:cNvPr id="801" name="Google Shape;801;p53"/>
          <p:cNvSpPr/>
          <p:nvPr/>
        </p:nvSpPr>
        <p:spPr>
          <a:xfrm>
            <a:off x="4362663" y="439445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begin()</a:t>
            </a:r>
            <a:endParaRPr sz="1000">
              <a:latin typeface="Roboto Mono"/>
              <a:ea typeface="Roboto Mono"/>
              <a:cs typeface="Roboto Mono"/>
              <a:sym typeface="Roboto Mon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05" name="Shape 805"/>
        <p:cNvGrpSpPr/>
        <p:nvPr/>
      </p:nvGrpSpPr>
      <p:grpSpPr>
        <a:xfrm>
          <a:off x="0" y="0"/>
          <a:ext cx="0" cy="0"/>
          <a:chOff x="0" y="0"/>
          <a:chExt cx="0" cy="0"/>
        </a:xfrm>
      </p:grpSpPr>
      <p:sp>
        <p:nvSpPr>
          <p:cNvPr id="806" name="Google Shape;806;p54"/>
          <p:cNvSpPr/>
          <p:nvPr/>
        </p:nvSpPr>
        <p:spPr>
          <a:xfrm>
            <a:off x="3697073" y="290911"/>
            <a:ext cx="1749869" cy="382323"/>
          </a:xfrm>
          <a:prstGeom prst="rect">
            <a:avLst/>
          </a:prstGeom>
        </p:spPr>
        <p:txBody>
          <a:bodyPr>
            <a:prstTxWarp prst="textPlain"/>
          </a:bodyPr>
          <a:lstStyle/>
          <a:p>
            <a:pPr lvl="0" algn="ctr"/>
            <a:r>
              <a:rPr b="1" i="1">
                <a:ln>
                  <a:noFill/>
                </a:ln>
                <a:solidFill>
                  <a:srgbClr val="FFFFFF"/>
                </a:solidFill>
                <a:latin typeface="Barlow Semi Condensed"/>
              </a:rPr>
              <a:t>TESTING</a:t>
            </a:r>
          </a:p>
        </p:txBody>
      </p:sp>
      <p:sp>
        <p:nvSpPr>
          <p:cNvPr id="807" name="Google Shape;807;p54"/>
          <p:cNvSpPr/>
          <p:nvPr/>
        </p:nvSpPr>
        <p:spPr>
          <a:xfrm>
            <a:off x="3088200" y="903600"/>
            <a:ext cx="2967600" cy="35814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TEST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mymap&lt;int, int&gt; </a:t>
            </a:r>
            <a:r>
              <a:rPr b="1" lang="en" sz="1000">
                <a:solidFill>
                  <a:schemeClr val="dk1"/>
                </a:solidFill>
                <a:latin typeface="Roboto Mono"/>
                <a:ea typeface="Roboto Mono"/>
                <a:cs typeface="Roboto Mono"/>
                <a:sym typeface="Roboto Mono"/>
              </a:rPr>
              <a:t>test</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map&lt;int, int&gt; </a:t>
            </a:r>
            <a:r>
              <a:rPr b="1" lang="en" sz="1000">
                <a:solidFill>
                  <a:schemeClr val="dk1"/>
                </a:solidFill>
                <a:latin typeface="Roboto Mono"/>
                <a:ea typeface="Roboto Mono"/>
                <a:cs typeface="Roboto Mono"/>
                <a:sym typeface="Roboto Mono"/>
              </a:rPr>
              <a:t>correct</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int seed = 1000000;</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for(int i = 0; i &lt; 10000; i++)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rgbClr val="999999"/>
                </a:solidFill>
                <a:latin typeface="Roboto Mono"/>
                <a:ea typeface="Roboto Mono"/>
                <a:cs typeface="Roboto Mono"/>
                <a:sym typeface="Roboto Mono"/>
              </a:rPr>
              <a:t>	// randomize key and val</a:t>
            </a:r>
            <a:endParaRPr sz="1000">
              <a:solidFill>
                <a:srgbClr val="999999"/>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int k = randInt(seed);</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int v = randInt(seed);</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b="1" lang="en" sz="1000">
                <a:solidFill>
                  <a:schemeClr val="dk1"/>
                </a:solidFill>
                <a:latin typeface="Roboto Mono"/>
                <a:ea typeface="Roboto Mono"/>
                <a:cs typeface="Roboto Mono"/>
                <a:sym typeface="Roboto Mono"/>
              </a:rPr>
              <a:t>test</a:t>
            </a:r>
            <a:r>
              <a:rPr lang="en" sz="1000">
                <a:solidFill>
                  <a:schemeClr val="dk1"/>
                </a:solidFill>
                <a:latin typeface="Roboto Mono"/>
                <a:ea typeface="Roboto Mono"/>
                <a:cs typeface="Roboto Mono"/>
                <a:sym typeface="Roboto Mono"/>
              </a:rPr>
              <a:t>.put(k, v);</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b="1" lang="en" sz="1000">
                <a:solidFill>
                  <a:schemeClr val="dk1"/>
                </a:solidFill>
                <a:latin typeface="Roboto Mono"/>
                <a:ea typeface="Roboto Mono"/>
                <a:cs typeface="Roboto Mono"/>
                <a:sym typeface="Roboto Mono"/>
              </a:rPr>
              <a:t>correct</a:t>
            </a:r>
            <a:r>
              <a:rPr lang="en" sz="1000">
                <a:solidFill>
                  <a:schemeClr val="dk1"/>
                </a:solidFill>
                <a:latin typeface="Roboto Mono"/>
                <a:ea typeface="Roboto Mono"/>
                <a:cs typeface="Roboto Mono"/>
                <a:sym typeface="Roboto Mono"/>
              </a:rPr>
              <a:t>[k] = v;</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stringstream ss();</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lang="en" sz="1000">
                <a:solidFill>
                  <a:schemeClr val="dk1"/>
                </a:solidFill>
                <a:highlight>
                  <a:srgbClr val="FFF2CC"/>
                </a:highlight>
                <a:latin typeface="Roboto Mono"/>
                <a:ea typeface="Roboto Mono"/>
                <a:cs typeface="Roboto Mono"/>
                <a:sym typeface="Roboto Mono"/>
              </a:rPr>
              <a:t>for (</a:t>
            </a:r>
            <a:r>
              <a:rPr b="1" lang="en" sz="1000">
                <a:solidFill>
                  <a:schemeClr val="dk1"/>
                </a:solidFill>
                <a:highlight>
                  <a:srgbClr val="FFF2CC"/>
                </a:highlight>
                <a:latin typeface="Roboto Mono"/>
                <a:ea typeface="Roboto Mono"/>
                <a:cs typeface="Roboto Mono"/>
                <a:sym typeface="Roboto Mono"/>
              </a:rPr>
              <a:t>int key : test</a:t>
            </a:r>
            <a:r>
              <a:rPr lang="en" sz="1000">
                <a:solidFill>
                  <a:schemeClr val="dk1"/>
                </a:solidFill>
                <a:highlight>
                  <a:srgbClr val="FFF2CC"/>
                </a:highlight>
                <a:latin typeface="Roboto Mono"/>
                <a:ea typeface="Roboto Mono"/>
                <a:cs typeface="Roboto Mono"/>
                <a:sym typeface="Roboto Mono"/>
              </a:rPr>
              <a:t>)</a:t>
            </a:r>
            <a:r>
              <a:rPr lang="en" sz="1000">
                <a:solidFill>
                  <a:schemeClr val="dk1"/>
                </a:solidFill>
                <a:latin typeface="Roboto Mono"/>
                <a:ea typeface="Roboto Mono"/>
                <a:cs typeface="Roboto Mono"/>
                <a:sym typeface="Roboto Mono"/>
              </a:rPr>
              <a: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lang="en" sz="1000">
                <a:solidFill>
                  <a:srgbClr val="999999"/>
                </a:solidFill>
                <a:highlight>
                  <a:srgbClr val="FFF2CC"/>
                </a:highlight>
                <a:latin typeface="Roboto Mono"/>
                <a:ea typeface="Roboto Mono"/>
                <a:cs typeface="Roboto Mono"/>
                <a:sym typeface="Roboto Mono"/>
              </a:rPr>
              <a:t>// it does work like this</a:t>
            </a:r>
            <a:endParaRPr sz="1000">
              <a:solidFill>
                <a:srgbClr val="999999"/>
              </a:solidFill>
              <a:highlight>
                <a:srgbClr val="FFF2CC"/>
              </a:highlight>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ss &lt;&lt; “key: “ &lt;&lt; key &lt;&lt;</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 value: “ &lt;&lt; test[key]</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&lt;&lt; endl;</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lang="en" sz="1000">
                <a:solidFill>
                  <a:srgbClr val="999999"/>
                </a:solidFill>
                <a:latin typeface="Roboto Mono"/>
                <a:ea typeface="Roboto Mono"/>
                <a:cs typeface="Roboto Mono"/>
                <a:sym typeface="Roboto Mono"/>
              </a:rPr>
              <a:t>// loop should be in order</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ASSERT_EQ(test.toString(),</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ss.str());</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808" name="Google Shape;808;p54"/>
          <p:cNvSpPr/>
          <p:nvPr/>
        </p:nvSpPr>
        <p:spPr>
          <a:xfrm>
            <a:off x="2679175" y="4715375"/>
            <a:ext cx="3785660" cy="260776"/>
          </a:xfrm>
          <a:prstGeom prst="rect">
            <a:avLst/>
          </a:prstGeom>
        </p:spPr>
        <p:txBody>
          <a:bodyPr>
            <a:prstTxWarp prst="textPlain"/>
          </a:bodyPr>
          <a:lstStyle/>
          <a:p>
            <a:pPr lvl="0" algn="ctr"/>
            <a:r>
              <a:rPr b="1" i="1">
                <a:ln>
                  <a:noFill/>
                </a:ln>
                <a:solidFill>
                  <a:schemeClr val="lt1"/>
                </a:solidFill>
                <a:latin typeface="Barlow Semi Condensed"/>
              </a:rPr>
              <a:t>stress test, stringstream, for-each</a:t>
            </a:r>
          </a:p>
        </p:txBody>
      </p:sp>
      <p:sp>
        <p:nvSpPr>
          <p:cNvPr id="809" name="Google Shape;809;p54"/>
          <p:cNvSpPr/>
          <p:nvPr/>
        </p:nvSpPr>
        <p:spPr>
          <a:xfrm>
            <a:off x="370900" y="276425"/>
            <a:ext cx="1969200" cy="411300"/>
          </a:xfrm>
          <a:prstGeom prst="parallelogram">
            <a:avLst>
              <a:gd fmla="val 11476"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810" name="Google Shape;810;p54"/>
          <p:cNvSpPr/>
          <p:nvPr/>
        </p:nvSpPr>
        <p:spPr>
          <a:xfrm>
            <a:off x="2151276" y="193963"/>
            <a:ext cx="380078" cy="576220"/>
          </a:xfrm>
          <a:prstGeom prst="rect">
            <a:avLst/>
          </a:prstGeom>
        </p:spPr>
        <p:txBody>
          <a:bodyPr>
            <a:prstTxWarp prst="textPlain"/>
          </a:bodyPr>
          <a:lstStyle/>
          <a:p>
            <a:pPr lvl="0" algn="ctr"/>
            <a:r>
              <a:rPr b="1" i="1">
                <a:ln cap="flat" cmpd="sng" w="19050">
                  <a:solidFill>
                    <a:srgbClr val="FFFF00"/>
                  </a:solidFill>
                  <a:prstDash val="solid"/>
                  <a:round/>
                  <a:headEnd len="sm" w="sm" type="none"/>
                  <a:tailEnd len="sm" w="sm" type="none"/>
                </a:ln>
                <a:noFill/>
                <a:latin typeface="Barlow Semi Condensed"/>
              </a:rPr>
              <a:t>3</a:t>
            </a:r>
          </a:p>
        </p:txBody>
      </p:sp>
      <p:sp>
        <p:nvSpPr>
          <p:cNvPr id="811" name="Google Shape;811;p54"/>
          <p:cNvSpPr/>
          <p:nvPr/>
        </p:nvSpPr>
        <p:spPr>
          <a:xfrm>
            <a:off x="1217450" y="4254963"/>
            <a:ext cx="6728146" cy="441613"/>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solidFill>
                  <a:srgbClr val="FFFFFF"/>
                </a:solidFill>
                <a:latin typeface="Barlow Semi Condensed"/>
              </a:rPr>
              <a:t>COPY-PASTING WON'T WORK</a:t>
            </a: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15" name="Shape 815"/>
        <p:cNvGrpSpPr/>
        <p:nvPr/>
      </p:nvGrpSpPr>
      <p:grpSpPr>
        <a:xfrm>
          <a:off x="0" y="0"/>
          <a:ext cx="0" cy="0"/>
          <a:chOff x="0" y="0"/>
          <a:chExt cx="0" cy="0"/>
        </a:xfrm>
      </p:grpSpPr>
      <p:sp>
        <p:nvSpPr>
          <p:cNvPr id="816" name="Google Shape;816;p55"/>
          <p:cNvSpPr/>
          <p:nvPr/>
        </p:nvSpPr>
        <p:spPr>
          <a:xfrm>
            <a:off x="370900" y="276425"/>
            <a:ext cx="1969200" cy="411300"/>
          </a:xfrm>
          <a:prstGeom prst="parallelogram">
            <a:avLst>
              <a:gd fmla="val 11476"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817" name="Google Shape;817;p55"/>
          <p:cNvSpPr/>
          <p:nvPr/>
        </p:nvSpPr>
        <p:spPr>
          <a:xfrm>
            <a:off x="2151276" y="193963"/>
            <a:ext cx="380078" cy="576220"/>
          </a:xfrm>
          <a:prstGeom prst="rect">
            <a:avLst/>
          </a:prstGeom>
        </p:spPr>
        <p:txBody>
          <a:bodyPr>
            <a:prstTxWarp prst="textPlain"/>
          </a:bodyPr>
          <a:lstStyle/>
          <a:p>
            <a:pPr lvl="0" algn="ctr"/>
            <a:r>
              <a:rPr b="1" i="1">
                <a:ln cap="flat" cmpd="sng" w="19050">
                  <a:solidFill>
                    <a:srgbClr val="FFFF00"/>
                  </a:solidFill>
                  <a:prstDash val="solid"/>
                  <a:round/>
                  <a:headEnd len="sm" w="sm" type="none"/>
                  <a:tailEnd len="sm" w="sm" type="none"/>
                </a:ln>
                <a:noFill/>
                <a:latin typeface="Barlow Semi Condensed"/>
              </a:rPr>
              <a:t>3</a:t>
            </a:r>
          </a:p>
        </p:txBody>
      </p:sp>
      <p:sp>
        <p:nvSpPr>
          <p:cNvPr id="818" name="Google Shape;818;p55"/>
          <p:cNvSpPr/>
          <p:nvPr/>
        </p:nvSpPr>
        <p:spPr>
          <a:xfrm>
            <a:off x="3896950" y="33120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819" name="Google Shape;819;p55"/>
          <p:cNvSpPr/>
          <p:nvPr/>
        </p:nvSpPr>
        <p:spPr>
          <a:xfrm>
            <a:off x="4976675" y="261900"/>
            <a:ext cx="270376" cy="440338"/>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9</a:t>
            </a:r>
          </a:p>
        </p:txBody>
      </p:sp>
      <p:sp>
        <p:nvSpPr>
          <p:cNvPr id="820" name="Google Shape;820;p55"/>
          <p:cNvSpPr/>
          <p:nvPr/>
        </p:nvSpPr>
        <p:spPr>
          <a:xfrm>
            <a:off x="3579888" y="80110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begin()</a:t>
            </a:r>
            <a:endParaRPr sz="1000">
              <a:latin typeface="Roboto Mono"/>
              <a:ea typeface="Roboto Mono"/>
              <a:cs typeface="Roboto Mono"/>
              <a:sym typeface="Roboto Mono"/>
            </a:endParaRPr>
          </a:p>
        </p:txBody>
      </p:sp>
      <p:cxnSp>
        <p:nvCxnSpPr>
          <p:cNvPr id="821" name="Google Shape;821;p55"/>
          <p:cNvCxnSpPr>
            <a:endCxn id="822" idx="0"/>
          </p:cNvCxnSpPr>
          <p:nvPr/>
        </p:nvCxnSpPr>
        <p:spPr>
          <a:xfrm>
            <a:off x="7113113" y="2228223"/>
            <a:ext cx="0" cy="206700"/>
          </a:xfrm>
          <a:prstGeom prst="straightConnector1">
            <a:avLst/>
          </a:prstGeom>
          <a:noFill/>
          <a:ln cap="flat" cmpd="sng" w="19050">
            <a:solidFill>
              <a:schemeClr val="lt1"/>
            </a:solidFill>
            <a:prstDash val="solid"/>
            <a:round/>
            <a:headEnd len="med" w="med" type="none"/>
            <a:tailEnd len="med" w="med" type="triangle"/>
          </a:ln>
        </p:spPr>
      </p:cxnSp>
      <p:sp>
        <p:nvSpPr>
          <p:cNvPr id="823" name="Google Shape;823;p55"/>
          <p:cNvSpPr/>
          <p:nvPr/>
        </p:nvSpPr>
        <p:spPr>
          <a:xfrm>
            <a:off x="6895024" y="1997449"/>
            <a:ext cx="436202" cy="14879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824" name="Google Shape;824;p55"/>
          <p:cNvCxnSpPr>
            <a:stCxn id="822" idx="3"/>
            <a:endCxn id="825" idx="7"/>
          </p:cNvCxnSpPr>
          <p:nvPr/>
        </p:nvCxnSpPr>
        <p:spPr>
          <a:xfrm flipH="1">
            <a:off x="6439210" y="2899427"/>
            <a:ext cx="481500" cy="204000"/>
          </a:xfrm>
          <a:prstGeom prst="straightConnector1">
            <a:avLst/>
          </a:prstGeom>
          <a:noFill/>
          <a:ln cap="flat" cmpd="sng" w="19050">
            <a:solidFill>
              <a:schemeClr val="lt1"/>
            </a:solidFill>
            <a:prstDash val="solid"/>
            <a:round/>
            <a:headEnd len="med" w="med" type="none"/>
            <a:tailEnd len="med" w="med" type="triangle"/>
          </a:ln>
        </p:spPr>
      </p:cxnSp>
      <p:cxnSp>
        <p:nvCxnSpPr>
          <p:cNvPr id="826" name="Google Shape;826;p55"/>
          <p:cNvCxnSpPr>
            <a:stCxn id="822" idx="5"/>
            <a:endCxn id="827" idx="1"/>
          </p:cNvCxnSpPr>
          <p:nvPr/>
        </p:nvCxnSpPr>
        <p:spPr>
          <a:xfrm>
            <a:off x="7305517" y="2899427"/>
            <a:ext cx="392100" cy="204000"/>
          </a:xfrm>
          <a:prstGeom prst="straightConnector1">
            <a:avLst/>
          </a:prstGeom>
          <a:noFill/>
          <a:ln cap="flat" cmpd="sng" w="19050">
            <a:solidFill>
              <a:schemeClr val="lt1"/>
            </a:solidFill>
            <a:prstDash val="solid"/>
            <a:round/>
            <a:headEnd len="med" w="med" type="none"/>
            <a:tailEnd len="med" w="med" type="triangle"/>
          </a:ln>
        </p:spPr>
      </p:cxnSp>
      <p:cxnSp>
        <p:nvCxnSpPr>
          <p:cNvPr id="828" name="Google Shape;828;p55"/>
          <p:cNvCxnSpPr>
            <a:stCxn id="825" idx="3"/>
            <a:endCxn id="829" idx="7"/>
          </p:cNvCxnSpPr>
          <p:nvPr/>
        </p:nvCxnSpPr>
        <p:spPr>
          <a:xfrm flipH="1">
            <a:off x="6028588" y="3488154"/>
            <a:ext cx="25800" cy="351600"/>
          </a:xfrm>
          <a:prstGeom prst="straightConnector1">
            <a:avLst/>
          </a:prstGeom>
          <a:noFill/>
          <a:ln cap="flat" cmpd="sng" w="19050">
            <a:solidFill>
              <a:schemeClr val="lt1"/>
            </a:solidFill>
            <a:prstDash val="solid"/>
            <a:round/>
            <a:headEnd len="med" w="med" type="none"/>
            <a:tailEnd len="med" w="med" type="triangle"/>
          </a:ln>
        </p:spPr>
      </p:cxnSp>
      <p:cxnSp>
        <p:nvCxnSpPr>
          <p:cNvPr id="830" name="Google Shape;830;p55"/>
          <p:cNvCxnSpPr>
            <a:stCxn id="825" idx="5"/>
            <a:endCxn id="831" idx="1"/>
          </p:cNvCxnSpPr>
          <p:nvPr/>
        </p:nvCxnSpPr>
        <p:spPr>
          <a:xfrm>
            <a:off x="6439195" y="3488154"/>
            <a:ext cx="25800" cy="351600"/>
          </a:xfrm>
          <a:prstGeom prst="straightConnector1">
            <a:avLst/>
          </a:prstGeom>
          <a:noFill/>
          <a:ln cap="flat" cmpd="sng" w="19050">
            <a:solidFill>
              <a:schemeClr val="lt1"/>
            </a:solidFill>
            <a:prstDash val="solid"/>
            <a:round/>
            <a:headEnd len="med" w="med" type="none"/>
            <a:tailEnd len="med" w="med" type="triangle"/>
          </a:ln>
        </p:spPr>
      </p:cxnSp>
      <p:cxnSp>
        <p:nvCxnSpPr>
          <p:cNvPr id="832" name="Google Shape;832;p55"/>
          <p:cNvCxnSpPr>
            <a:stCxn id="827" idx="3"/>
            <a:endCxn id="833" idx="7"/>
          </p:cNvCxnSpPr>
          <p:nvPr/>
        </p:nvCxnSpPr>
        <p:spPr>
          <a:xfrm flipH="1">
            <a:off x="7670832" y="3488154"/>
            <a:ext cx="26700" cy="351600"/>
          </a:xfrm>
          <a:prstGeom prst="straightConnector1">
            <a:avLst/>
          </a:prstGeom>
          <a:noFill/>
          <a:ln cap="flat" cmpd="sng" w="19050">
            <a:solidFill>
              <a:schemeClr val="lt1"/>
            </a:solidFill>
            <a:prstDash val="solid"/>
            <a:round/>
            <a:headEnd len="med" w="med" type="none"/>
            <a:tailEnd len="med" w="med" type="triangle"/>
          </a:ln>
        </p:spPr>
      </p:cxnSp>
      <p:cxnSp>
        <p:nvCxnSpPr>
          <p:cNvPr id="834" name="Google Shape;834;p55"/>
          <p:cNvCxnSpPr>
            <a:stCxn id="827" idx="5"/>
            <a:endCxn id="835" idx="1"/>
          </p:cNvCxnSpPr>
          <p:nvPr/>
        </p:nvCxnSpPr>
        <p:spPr>
          <a:xfrm>
            <a:off x="8082339" y="3488154"/>
            <a:ext cx="24900" cy="351600"/>
          </a:xfrm>
          <a:prstGeom prst="straightConnector1">
            <a:avLst/>
          </a:prstGeom>
          <a:noFill/>
          <a:ln cap="flat" cmpd="sng" w="19050">
            <a:solidFill>
              <a:schemeClr val="lt1"/>
            </a:solidFill>
            <a:prstDash val="solid"/>
            <a:round/>
            <a:headEnd len="med" w="med" type="none"/>
            <a:tailEnd len="med" w="med" type="triangle"/>
          </a:ln>
        </p:spPr>
      </p:cxnSp>
      <p:sp>
        <p:nvSpPr>
          <p:cNvPr id="829" name="Google Shape;829;p55"/>
          <p:cNvSpPr/>
          <p:nvPr/>
        </p:nvSpPr>
        <p:spPr>
          <a:xfrm>
            <a:off x="5564088" y="3760167"/>
            <a:ext cx="544200" cy="544200"/>
          </a:xfrm>
          <a:prstGeom prst="ellipse">
            <a:avLst/>
          </a:prstGeom>
          <a:noFill/>
          <a:ln cap="flat" cmpd="sng" w="38100">
            <a:solidFill>
              <a:srgbClr val="93C47D"/>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D966"/>
                </a:solidFill>
                <a:latin typeface="Barlow Semi Condensed"/>
                <a:ea typeface="Barlow Semi Condensed"/>
                <a:cs typeface="Barlow Semi Condensed"/>
                <a:sym typeface="Barlow Semi Condensed"/>
              </a:rPr>
              <a:t>7</a:t>
            </a:r>
            <a:endParaRPr b="1" i="1">
              <a:solidFill>
                <a:srgbClr val="FFD966"/>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D966"/>
                </a:solidFill>
                <a:latin typeface="Barlow Semi Condensed"/>
                <a:ea typeface="Barlow Semi Condensed"/>
                <a:cs typeface="Barlow Semi Condensed"/>
                <a:sym typeface="Barlow Semi Condensed"/>
              </a:rPr>
              <a:t>Jack</a:t>
            </a:r>
            <a:endParaRPr b="1" i="1" sz="700">
              <a:solidFill>
                <a:srgbClr val="FFD966"/>
              </a:solidFill>
              <a:latin typeface="Barlow Semi Condensed"/>
              <a:ea typeface="Barlow Semi Condensed"/>
              <a:cs typeface="Barlow Semi Condensed"/>
              <a:sym typeface="Barlow Semi Condensed"/>
            </a:endParaRPr>
          </a:p>
        </p:txBody>
      </p:sp>
      <p:sp>
        <p:nvSpPr>
          <p:cNvPr id="831" name="Google Shape;831;p55"/>
          <p:cNvSpPr/>
          <p:nvPr/>
        </p:nvSpPr>
        <p:spPr>
          <a:xfrm>
            <a:off x="6385209" y="376016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D966"/>
                </a:solidFill>
                <a:latin typeface="Barlow Semi Condensed"/>
                <a:ea typeface="Barlow Semi Condensed"/>
                <a:cs typeface="Barlow Semi Condensed"/>
                <a:sym typeface="Barlow Semi Condensed"/>
              </a:rPr>
              <a:t>41</a:t>
            </a:r>
            <a:endParaRPr b="1" i="1">
              <a:solidFill>
                <a:srgbClr val="FFD966"/>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D966"/>
                </a:solidFill>
                <a:latin typeface="Barlow Semi Condensed"/>
                <a:ea typeface="Barlow Semi Condensed"/>
                <a:cs typeface="Barlow Semi Condensed"/>
                <a:sym typeface="Barlow Semi Condensed"/>
              </a:rPr>
              <a:t>Chen</a:t>
            </a:r>
            <a:endParaRPr b="1" i="1" sz="700">
              <a:solidFill>
                <a:srgbClr val="FFD966"/>
              </a:solidFill>
              <a:latin typeface="Barlow Semi Condensed"/>
              <a:ea typeface="Barlow Semi Condensed"/>
              <a:cs typeface="Barlow Semi Condensed"/>
              <a:sym typeface="Barlow Semi Condensed"/>
            </a:endParaRPr>
          </a:p>
        </p:txBody>
      </p:sp>
      <p:sp>
        <p:nvSpPr>
          <p:cNvPr id="833" name="Google Shape;833;p55"/>
          <p:cNvSpPr/>
          <p:nvPr/>
        </p:nvSpPr>
        <p:spPr>
          <a:xfrm>
            <a:off x="7206300" y="376016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D966"/>
                </a:solidFill>
                <a:latin typeface="Barlow Semi Condensed"/>
                <a:ea typeface="Barlow Semi Condensed"/>
                <a:cs typeface="Barlow Semi Condensed"/>
                <a:sym typeface="Barlow Semi Condensed"/>
              </a:rPr>
              <a:t>66</a:t>
            </a:r>
            <a:endParaRPr b="1" i="1">
              <a:solidFill>
                <a:srgbClr val="FFD966"/>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D966"/>
                </a:solidFill>
                <a:latin typeface="Barlow Semi Condensed"/>
                <a:ea typeface="Barlow Semi Condensed"/>
                <a:cs typeface="Barlow Semi Condensed"/>
                <a:sym typeface="Barlow Semi Condensed"/>
              </a:rPr>
              <a:t>Rory</a:t>
            </a:r>
            <a:endParaRPr b="1" i="1" sz="700">
              <a:solidFill>
                <a:srgbClr val="FFD966"/>
              </a:solidFill>
              <a:latin typeface="Barlow Semi Condensed"/>
              <a:ea typeface="Barlow Semi Condensed"/>
              <a:cs typeface="Barlow Semi Condensed"/>
              <a:sym typeface="Barlow Semi Condensed"/>
            </a:endParaRPr>
          </a:p>
        </p:txBody>
      </p:sp>
      <p:sp>
        <p:nvSpPr>
          <p:cNvPr id="835" name="Google Shape;835;p55"/>
          <p:cNvSpPr/>
          <p:nvPr/>
        </p:nvSpPr>
        <p:spPr>
          <a:xfrm>
            <a:off x="8027397" y="376016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D966"/>
                </a:solidFill>
                <a:latin typeface="Barlow Semi Condensed"/>
                <a:ea typeface="Barlow Semi Condensed"/>
                <a:cs typeface="Barlow Semi Condensed"/>
                <a:sym typeface="Barlow Semi Condensed"/>
              </a:rPr>
              <a:t>91</a:t>
            </a:r>
            <a:endParaRPr b="1" i="1">
              <a:solidFill>
                <a:srgbClr val="FFD966"/>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D966"/>
                </a:solidFill>
                <a:latin typeface="Barlow Semi Condensed"/>
                <a:ea typeface="Barlow Semi Condensed"/>
                <a:cs typeface="Barlow Semi Condensed"/>
                <a:sym typeface="Barlow Semi Condensed"/>
              </a:rPr>
              <a:t>Mick</a:t>
            </a:r>
            <a:endParaRPr b="1" i="1" sz="700">
              <a:solidFill>
                <a:srgbClr val="FFD966"/>
              </a:solidFill>
              <a:latin typeface="Barlow Semi Condensed"/>
              <a:ea typeface="Barlow Semi Condensed"/>
              <a:cs typeface="Barlow Semi Condensed"/>
              <a:sym typeface="Barlow Semi Condensed"/>
            </a:endParaRPr>
          </a:p>
        </p:txBody>
      </p:sp>
      <p:sp>
        <p:nvSpPr>
          <p:cNvPr id="825" name="Google Shape;825;p55"/>
          <p:cNvSpPr/>
          <p:nvPr/>
        </p:nvSpPr>
        <p:spPr>
          <a:xfrm>
            <a:off x="5974691" y="302365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D966"/>
                </a:solidFill>
                <a:latin typeface="Barlow Semi Condensed"/>
                <a:ea typeface="Barlow Semi Condensed"/>
                <a:cs typeface="Barlow Semi Condensed"/>
                <a:sym typeface="Barlow Semi Condensed"/>
              </a:rPr>
              <a:t>33</a:t>
            </a:r>
            <a:endParaRPr b="1" i="1">
              <a:solidFill>
                <a:srgbClr val="FFD966"/>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D966"/>
                </a:solidFill>
                <a:latin typeface="Barlow Semi Condensed"/>
                <a:ea typeface="Barlow Semi Condensed"/>
                <a:cs typeface="Barlow Semi Condensed"/>
                <a:sym typeface="Barlow Semi Condensed"/>
              </a:rPr>
              <a:t>Ella</a:t>
            </a:r>
            <a:endParaRPr b="1" i="1" sz="700">
              <a:solidFill>
                <a:srgbClr val="FFD966"/>
              </a:solidFill>
              <a:latin typeface="Barlow Semi Condensed"/>
              <a:ea typeface="Barlow Semi Condensed"/>
              <a:cs typeface="Barlow Semi Condensed"/>
              <a:sym typeface="Barlow Semi Condensed"/>
            </a:endParaRPr>
          </a:p>
        </p:txBody>
      </p:sp>
      <p:sp>
        <p:nvSpPr>
          <p:cNvPr id="827" name="Google Shape;827;p55"/>
          <p:cNvSpPr/>
          <p:nvPr/>
        </p:nvSpPr>
        <p:spPr>
          <a:xfrm>
            <a:off x="7617836" y="302365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D966"/>
                </a:solidFill>
                <a:latin typeface="Barlow Semi Condensed"/>
                <a:ea typeface="Barlow Semi Condensed"/>
                <a:cs typeface="Barlow Semi Condensed"/>
                <a:sym typeface="Barlow Semi Condensed"/>
              </a:rPr>
              <a:t>89</a:t>
            </a:r>
            <a:endParaRPr b="1" i="1">
              <a:solidFill>
                <a:srgbClr val="FFD966"/>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D966"/>
                </a:solidFill>
                <a:latin typeface="Barlow Semi Condensed"/>
                <a:ea typeface="Barlow Semi Condensed"/>
                <a:cs typeface="Barlow Semi Condensed"/>
                <a:sym typeface="Barlow Semi Condensed"/>
              </a:rPr>
              <a:t>Adam</a:t>
            </a:r>
            <a:endParaRPr b="1" i="1" sz="700">
              <a:solidFill>
                <a:srgbClr val="FFD966"/>
              </a:solidFill>
              <a:latin typeface="Barlow Semi Condensed"/>
              <a:ea typeface="Barlow Semi Condensed"/>
              <a:cs typeface="Barlow Semi Condensed"/>
              <a:sym typeface="Barlow Semi Condensed"/>
            </a:endParaRPr>
          </a:p>
        </p:txBody>
      </p:sp>
      <p:sp>
        <p:nvSpPr>
          <p:cNvPr id="822" name="Google Shape;822;p55"/>
          <p:cNvSpPr/>
          <p:nvPr/>
        </p:nvSpPr>
        <p:spPr>
          <a:xfrm>
            <a:off x="6841013" y="2434923"/>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D966"/>
                </a:solidFill>
                <a:latin typeface="Barlow Semi Condensed"/>
                <a:ea typeface="Barlow Semi Condensed"/>
                <a:cs typeface="Barlow Semi Condensed"/>
                <a:sym typeface="Barlow Semi Condensed"/>
              </a:rPr>
              <a:t>50</a:t>
            </a:r>
            <a:endParaRPr b="1" i="1">
              <a:solidFill>
                <a:srgbClr val="FFD966"/>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D966"/>
                </a:solidFill>
                <a:latin typeface="Barlow Semi Condensed"/>
                <a:ea typeface="Barlow Semi Condensed"/>
                <a:cs typeface="Barlow Semi Condensed"/>
                <a:sym typeface="Barlow Semi Condensed"/>
              </a:rPr>
              <a:t>Buck</a:t>
            </a:r>
            <a:endParaRPr b="1" i="1" sz="700">
              <a:solidFill>
                <a:srgbClr val="FFD966"/>
              </a:solidFill>
              <a:latin typeface="Barlow Semi Condensed"/>
              <a:ea typeface="Barlow Semi Condensed"/>
              <a:cs typeface="Barlow Semi Condensed"/>
              <a:sym typeface="Barlow Semi Condensed"/>
            </a:endParaRPr>
          </a:p>
        </p:txBody>
      </p:sp>
      <p:sp>
        <p:nvSpPr>
          <p:cNvPr id="836" name="Google Shape;836;p55"/>
          <p:cNvSpPr/>
          <p:nvPr/>
        </p:nvSpPr>
        <p:spPr>
          <a:xfrm>
            <a:off x="750486" y="2386425"/>
            <a:ext cx="4150082" cy="314479"/>
          </a:xfrm>
          <a:prstGeom prst="rect">
            <a:avLst/>
          </a:prstGeom>
        </p:spPr>
        <p:txBody>
          <a:bodyPr>
            <a:prstTxWarp prst="textPlain"/>
          </a:bodyPr>
          <a:lstStyle/>
          <a:p>
            <a:pPr lvl="0" algn="ctr"/>
            <a:r>
              <a:rPr b="1" i="1">
                <a:ln>
                  <a:noFill/>
                </a:ln>
                <a:solidFill>
                  <a:schemeClr val="lt1"/>
                </a:solidFill>
                <a:latin typeface="Barlow Semi Condensed"/>
              </a:rPr>
              <a:t>return pointer to leftmost node</a:t>
            </a:r>
          </a:p>
        </p:txBody>
      </p:sp>
      <p:sp>
        <p:nvSpPr>
          <p:cNvPr id="837" name="Google Shape;837;p55"/>
          <p:cNvSpPr/>
          <p:nvPr/>
        </p:nvSpPr>
        <p:spPr>
          <a:xfrm>
            <a:off x="1020425" y="2776400"/>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Use a </a:t>
            </a:r>
            <a:r>
              <a:rPr b="1" lang="en" sz="1000">
                <a:solidFill>
                  <a:schemeClr val="lt1"/>
                </a:solidFill>
                <a:latin typeface="Roboto Mono"/>
                <a:ea typeface="Roboto Mono"/>
                <a:cs typeface="Roboto Mono"/>
                <a:sym typeface="Roboto Mono"/>
              </a:rPr>
              <a:t>curr</a:t>
            </a:r>
            <a:r>
              <a:rPr b="1" lang="en" sz="1000">
                <a:solidFill>
                  <a:schemeClr val="lt1"/>
                </a:solidFill>
                <a:latin typeface="Barlow Semi Condensed"/>
                <a:ea typeface="Barlow Semi Condensed"/>
                <a:cs typeface="Barlow Semi Condensed"/>
                <a:sym typeface="Barlow Semi Condensed"/>
              </a:rPr>
              <a:t> pointer that only goes left until it stops</a:t>
            </a:r>
            <a:endParaRPr b="1" sz="1000">
              <a:solidFill>
                <a:schemeClr val="lt1"/>
              </a:solidFill>
              <a:latin typeface="Barlow Semi Condensed"/>
              <a:ea typeface="Barlow Semi Condensed"/>
              <a:cs typeface="Barlow Semi Condensed"/>
              <a:sym typeface="Barlow Semi Condensed"/>
            </a:endParaRPr>
          </a:p>
        </p:txBody>
      </p:sp>
      <p:sp>
        <p:nvSpPr>
          <p:cNvPr id="838" name="Google Shape;838;p55"/>
          <p:cNvSpPr/>
          <p:nvPr/>
        </p:nvSpPr>
        <p:spPr>
          <a:xfrm>
            <a:off x="1020425" y="3067125"/>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Then you can return </a:t>
            </a:r>
            <a:r>
              <a:rPr b="1" lang="en" sz="1000">
                <a:solidFill>
                  <a:schemeClr val="lt1"/>
                </a:solidFill>
                <a:latin typeface="Roboto Mono"/>
                <a:ea typeface="Roboto Mono"/>
                <a:cs typeface="Roboto Mono"/>
                <a:sym typeface="Roboto Mono"/>
              </a:rPr>
              <a:t>iterator(curr)</a:t>
            </a:r>
            <a:endParaRPr b="1" sz="1000">
              <a:solidFill>
                <a:schemeClr val="lt1"/>
              </a:solidFill>
              <a:latin typeface="Roboto Mono"/>
              <a:ea typeface="Roboto Mono"/>
              <a:cs typeface="Roboto Mono"/>
              <a:sym typeface="Roboto Mono"/>
            </a:endParaRPr>
          </a:p>
        </p:txBody>
      </p:sp>
      <p:sp>
        <p:nvSpPr>
          <p:cNvPr id="839" name="Google Shape;839;p55"/>
          <p:cNvSpPr/>
          <p:nvPr/>
        </p:nvSpPr>
        <p:spPr>
          <a:xfrm>
            <a:off x="1020425" y="3357850"/>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Think about function decomposition for this</a:t>
            </a:r>
            <a:endParaRPr b="1" sz="10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43" name="Shape 843"/>
        <p:cNvGrpSpPr/>
        <p:nvPr/>
      </p:nvGrpSpPr>
      <p:grpSpPr>
        <a:xfrm>
          <a:off x="0" y="0"/>
          <a:ext cx="0" cy="0"/>
          <a:chOff x="0" y="0"/>
          <a:chExt cx="0" cy="0"/>
        </a:xfrm>
      </p:grpSpPr>
      <p:sp>
        <p:nvSpPr>
          <p:cNvPr id="844" name="Google Shape;844;p56"/>
          <p:cNvSpPr/>
          <p:nvPr/>
        </p:nvSpPr>
        <p:spPr>
          <a:xfrm>
            <a:off x="370900" y="276425"/>
            <a:ext cx="1969200" cy="411300"/>
          </a:xfrm>
          <a:prstGeom prst="parallelogram">
            <a:avLst>
              <a:gd fmla="val 11476"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845" name="Google Shape;845;p56"/>
          <p:cNvSpPr/>
          <p:nvPr/>
        </p:nvSpPr>
        <p:spPr>
          <a:xfrm>
            <a:off x="2151276" y="193963"/>
            <a:ext cx="380078" cy="576220"/>
          </a:xfrm>
          <a:prstGeom prst="rect">
            <a:avLst/>
          </a:prstGeom>
        </p:spPr>
        <p:txBody>
          <a:bodyPr>
            <a:prstTxWarp prst="textPlain"/>
          </a:bodyPr>
          <a:lstStyle/>
          <a:p>
            <a:pPr lvl="0" algn="ctr"/>
            <a:r>
              <a:rPr b="1" i="1">
                <a:ln cap="flat" cmpd="sng" w="19050">
                  <a:solidFill>
                    <a:srgbClr val="FFFF00"/>
                  </a:solidFill>
                  <a:prstDash val="solid"/>
                  <a:round/>
                  <a:headEnd len="sm" w="sm" type="none"/>
                  <a:tailEnd len="sm" w="sm" type="none"/>
                </a:ln>
                <a:noFill/>
                <a:latin typeface="Barlow Semi Condensed"/>
              </a:rPr>
              <a:t>3</a:t>
            </a:r>
          </a:p>
        </p:txBody>
      </p:sp>
      <p:sp>
        <p:nvSpPr>
          <p:cNvPr id="846" name="Google Shape;846;p56"/>
          <p:cNvSpPr/>
          <p:nvPr/>
        </p:nvSpPr>
        <p:spPr>
          <a:xfrm>
            <a:off x="1986786" y="1947913"/>
            <a:ext cx="5170437" cy="253368"/>
          </a:xfrm>
          <a:prstGeom prst="rect">
            <a:avLst/>
          </a:prstGeom>
        </p:spPr>
        <p:txBody>
          <a:bodyPr>
            <a:prstTxWarp prst="textPlain"/>
          </a:bodyPr>
          <a:lstStyle/>
          <a:p>
            <a:pPr lvl="0" algn="ctr"/>
            <a:r>
              <a:rPr b="1" i="1">
                <a:ln>
                  <a:noFill/>
                </a:ln>
                <a:solidFill>
                  <a:schemeClr val="lt1"/>
                </a:solidFill>
                <a:latin typeface="Barlow Semi Condensed"/>
              </a:rPr>
              <a:t>advance curr to the next in-order node</a:t>
            </a:r>
          </a:p>
        </p:txBody>
      </p:sp>
      <p:sp>
        <p:nvSpPr>
          <p:cNvPr id="847" name="Google Shape;847;p56"/>
          <p:cNvSpPr/>
          <p:nvPr/>
        </p:nvSpPr>
        <p:spPr>
          <a:xfrm>
            <a:off x="3894175" y="329363"/>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848" name="Google Shape;848;p56"/>
          <p:cNvSpPr/>
          <p:nvPr/>
        </p:nvSpPr>
        <p:spPr>
          <a:xfrm>
            <a:off x="4973900" y="260063"/>
            <a:ext cx="275919" cy="444033"/>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8</a:t>
            </a:r>
          </a:p>
        </p:txBody>
      </p:sp>
      <p:sp>
        <p:nvSpPr>
          <p:cNvPr id="849" name="Google Shape;849;p56"/>
          <p:cNvSpPr/>
          <p:nvPr/>
        </p:nvSpPr>
        <p:spPr>
          <a:xfrm>
            <a:off x="3579888" y="77742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operator++</a:t>
            </a:r>
            <a:endParaRPr sz="1000">
              <a:latin typeface="Roboto Mono"/>
              <a:ea typeface="Roboto Mono"/>
              <a:cs typeface="Roboto Mono"/>
              <a:sym typeface="Roboto Mono"/>
            </a:endParaRPr>
          </a:p>
        </p:txBody>
      </p:sp>
      <p:sp>
        <p:nvSpPr>
          <p:cNvPr id="850" name="Google Shape;850;p56"/>
          <p:cNvSpPr/>
          <p:nvPr/>
        </p:nvSpPr>
        <p:spPr>
          <a:xfrm>
            <a:off x="2504125" y="1162350"/>
            <a:ext cx="3976500" cy="245100"/>
          </a:xfrm>
          <a:prstGeom prst="roundRect">
            <a:avLst>
              <a:gd fmla="val 16667" name="adj"/>
            </a:avLst>
          </a:prstGeom>
          <a:solidFill>
            <a:srgbClr val="666666"/>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Located in the private </a:t>
            </a:r>
            <a:r>
              <a:rPr b="1" lang="en" sz="1000">
                <a:solidFill>
                  <a:schemeClr val="lt1"/>
                </a:solidFill>
                <a:latin typeface="Roboto Mono"/>
                <a:ea typeface="Roboto Mono"/>
                <a:cs typeface="Roboto Mono"/>
                <a:sym typeface="Roboto Mono"/>
              </a:rPr>
              <a:t>iterator</a:t>
            </a:r>
            <a:r>
              <a:rPr b="1" lang="en" sz="1000">
                <a:solidFill>
                  <a:schemeClr val="lt1"/>
                </a:solidFill>
                <a:latin typeface="Barlow Semi Condensed"/>
                <a:ea typeface="Barlow Semi Condensed"/>
                <a:cs typeface="Barlow Semi Condensed"/>
                <a:sym typeface="Barlow Semi Condensed"/>
              </a:rPr>
              <a:t> class, </a:t>
            </a:r>
            <a:r>
              <a:rPr b="1" lang="en" sz="1000" u="sng">
                <a:solidFill>
                  <a:schemeClr val="lt1"/>
                </a:solidFill>
                <a:latin typeface="Roboto Mono"/>
                <a:ea typeface="Roboto Mono"/>
                <a:cs typeface="Roboto Mono"/>
                <a:sym typeface="Roboto Mono"/>
              </a:rPr>
              <a:t>curr</a:t>
            </a:r>
            <a:r>
              <a:rPr b="1" lang="en" sz="1000" u="sng">
                <a:solidFill>
                  <a:schemeClr val="lt1"/>
                </a:solidFill>
                <a:latin typeface="Barlow Semi Condensed"/>
                <a:ea typeface="Barlow Semi Condensed"/>
                <a:cs typeface="Barlow Semi Condensed"/>
                <a:sym typeface="Barlow Semi Condensed"/>
              </a:rPr>
              <a:t> is a member variable</a:t>
            </a:r>
            <a:endParaRPr b="1" sz="1000" u="sng">
              <a:solidFill>
                <a:schemeClr val="lt1"/>
              </a:solidFill>
              <a:latin typeface="Barlow Semi Condensed"/>
              <a:ea typeface="Barlow Semi Condensed"/>
              <a:cs typeface="Barlow Semi Condensed"/>
              <a:sym typeface="Barlow Semi Condensed"/>
            </a:endParaRPr>
          </a:p>
        </p:txBody>
      </p:sp>
      <p:sp>
        <p:nvSpPr>
          <p:cNvPr id="851" name="Google Shape;851;p56"/>
          <p:cNvSpPr/>
          <p:nvPr/>
        </p:nvSpPr>
        <p:spPr>
          <a:xfrm>
            <a:off x="1491649" y="2966863"/>
            <a:ext cx="1414832" cy="240322"/>
          </a:xfrm>
          <a:prstGeom prst="rect">
            <a:avLst/>
          </a:prstGeom>
        </p:spPr>
        <p:txBody>
          <a:bodyPr>
            <a:prstTxWarp prst="textPlain"/>
          </a:bodyPr>
          <a:lstStyle/>
          <a:p>
            <a:pPr lvl="0" algn="ctr"/>
            <a:r>
              <a:rPr b="1" i="1">
                <a:ln>
                  <a:noFill/>
                </a:ln>
                <a:solidFill>
                  <a:srgbClr val="FFD966"/>
                </a:solidFill>
                <a:latin typeface="Barlow Semi Condensed"/>
              </a:rPr>
              <a:t>THREADED</a:t>
            </a:r>
          </a:p>
        </p:txBody>
      </p:sp>
      <p:sp>
        <p:nvSpPr>
          <p:cNvPr id="852" name="Google Shape;852;p56"/>
          <p:cNvSpPr/>
          <p:nvPr/>
        </p:nvSpPr>
        <p:spPr>
          <a:xfrm>
            <a:off x="5542074" y="2963938"/>
            <a:ext cx="2124480" cy="246159"/>
          </a:xfrm>
          <a:prstGeom prst="rect">
            <a:avLst/>
          </a:prstGeom>
        </p:spPr>
        <p:txBody>
          <a:bodyPr>
            <a:prstTxWarp prst="textPlain"/>
          </a:bodyPr>
          <a:lstStyle/>
          <a:p>
            <a:pPr lvl="0" algn="ctr"/>
            <a:r>
              <a:rPr b="1" i="1">
                <a:ln>
                  <a:noFill/>
                </a:ln>
                <a:solidFill>
                  <a:srgbClr val="FFD966"/>
                </a:solidFill>
                <a:latin typeface="Barlow Semi Condensed"/>
              </a:rPr>
              <a:t>NON-THREADED</a:t>
            </a:r>
          </a:p>
        </p:txBody>
      </p:sp>
      <p:sp>
        <p:nvSpPr>
          <p:cNvPr id="853" name="Google Shape;853;p56"/>
          <p:cNvSpPr/>
          <p:nvPr/>
        </p:nvSpPr>
        <p:spPr>
          <a:xfrm>
            <a:off x="1682024" y="3527325"/>
            <a:ext cx="1034087" cy="319972"/>
          </a:xfrm>
          <a:prstGeom prst="rect">
            <a:avLst/>
          </a:prstGeom>
        </p:spPr>
        <p:txBody>
          <a:bodyPr>
            <a:prstTxWarp prst="textPlain"/>
          </a:bodyPr>
          <a:lstStyle/>
          <a:p>
            <a:pPr lvl="0" algn="ctr"/>
            <a:r>
              <a:rPr b="1" i="1">
                <a:ln>
                  <a:noFill/>
                </a:ln>
                <a:solidFill>
                  <a:schemeClr val="lt1"/>
                </a:solidFill>
                <a:latin typeface="Barlow Semi Condensed"/>
              </a:rPr>
              <a:t>go right</a:t>
            </a:r>
          </a:p>
        </p:txBody>
      </p:sp>
      <p:sp>
        <p:nvSpPr>
          <p:cNvPr id="854" name="Google Shape;854;p56"/>
          <p:cNvSpPr/>
          <p:nvPr/>
        </p:nvSpPr>
        <p:spPr>
          <a:xfrm>
            <a:off x="6087274" y="3527325"/>
            <a:ext cx="1034087" cy="319972"/>
          </a:xfrm>
          <a:prstGeom prst="rect">
            <a:avLst/>
          </a:prstGeom>
        </p:spPr>
        <p:txBody>
          <a:bodyPr>
            <a:prstTxWarp prst="textPlain"/>
          </a:bodyPr>
          <a:lstStyle/>
          <a:p>
            <a:pPr lvl="0" algn="ctr"/>
            <a:r>
              <a:rPr b="1" i="1">
                <a:ln>
                  <a:noFill/>
                </a:ln>
                <a:solidFill>
                  <a:schemeClr val="lt1"/>
                </a:solidFill>
                <a:latin typeface="Barlow Semi Condensed"/>
              </a:rPr>
              <a:t>go right</a:t>
            </a:r>
          </a:p>
        </p:txBody>
      </p:sp>
      <p:sp>
        <p:nvSpPr>
          <p:cNvPr id="855" name="Google Shape;855;p56"/>
          <p:cNvSpPr/>
          <p:nvPr/>
        </p:nvSpPr>
        <p:spPr>
          <a:xfrm>
            <a:off x="5049061" y="3974125"/>
            <a:ext cx="3110502" cy="310016"/>
          </a:xfrm>
          <a:prstGeom prst="rect">
            <a:avLst/>
          </a:prstGeom>
        </p:spPr>
        <p:txBody>
          <a:bodyPr>
            <a:prstTxWarp prst="textPlain"/>
          </a:bodyPr>
          <a:lstStyle/>
          <a:p>
            <a:pPr lvl="0" algn="ctr"/>
            <a:r>
              <a:rPr b="1" i="1">
                <a:ln>
                  <a:noFill/>
                </a:ln>
                <a:solidFill>
                  <a:schemeClr val="lt1"/>
                </a:solidFill>
                <a:latin typeface="Barlow Semi Condensed"/>
              </a:rPr>
              <a:t>go to the leftmost node</a:t>
            </a:r>
          </a:p>
        </p:txBody>
      </p:sp>
      <p:sp>
        <p:nvSpPr>
          <p:cNvPr id="856" name="Google Shape;856;p56"/>
          <p:cNvSpPr/>
          <p:nvPr/>
        </p:nvSpPr>
        <p:spPr>
          <a:xfrm>
            <a:off x="5251313" y="4410975"/>
            <a:ext cx="27060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Deja vu? Good place for function decomposing!</a:t>
            </a:r>
            <a:endParaRPr b="1" sz="1000">
              <a:solidFill>
                <a:schemeClr val="lt1"/>
              </a:solidFill>
              <a:latin typeface="Barlow Semi Condensed"/>
              <a:ea typeface="Barlow Semi Condensed"/>
              <a:cs typeface="Barlow Semi Condensed"/>
              <a:sym typeface="Barlow Semi Condensed"/>
            </a:endParaRPr>
          </a:p>
        </p:txBody>
      </p:sp>
      <p:sp>
        <p:nvSpPr>
          <p:cNvPr id="857" name="Google Shape;857;p56"/>
          <p:cNvSpPr/>
          <p:nvPr/>
        </p:nvSpPr>
        <p:spPr>
          <a:xfrm>
            <a:off x="3449402" y="2399875"/>
            <a:ext cx="2245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i</a:t>
            </a:r>
            <a:r>
              <a:rPr lang="en" sz="1000">
                <a:latin typeface="Roboto Mono"/>
                <a:ea typeface="Roboto Mono"/>
                <a:cs typeface="Roboto Mono"/>
                <a:sym typeface="Roboto Mono"/>
              </a:rPr>
              <a:t>f (curr-&gt;isThreaded) ...</a:t>
            </a:r>
            <a:endParaRPr sz="1000">
              <a:latin typeface="Roboto Mono"/>
              <a:ea typeface="Roboto Mono"/>
              <a:cs typeface="Roboto Mono"/>
              <a:sym typeface="Roboto Mon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74E13"/>
        </a:solidFill>
      </p:bgPr>
    </p:bg>
    <p:spTree>
      <p:nvGrpSpPr>
        <p:cNvPr id="861" name="Shape 861"/>
        <p:cNvGrpSpPr/>
        <p:nvPr/>
      </p:nvGrpSpPr>
      <p:grpSpPr>
        <a:xfrm>
          <a:off x="0" y="0"/>
          <a:ext cx="0" cy="0"/>
          <a:chOff x="0" y="0"/>
          <a:chExt cx="0" cy="0"/>
        </a:xfrm>
      </p:grpSpPr>
      <p:sp>
        <p:nvSpPr>
          <p:cNvPr id="862" name="Google Shape;862;p57"/>
          <p:cNvSpPr/>
          <p:nvPr/>
        </p:nvSpPr>
        <p:spPr>
          <a:xfrm>
            <a:off x="3448688" y="2054000"/>
            <a:ext cx="1969200" cy="4113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863" name="Google Shape;863;p57"/>
          <p:cNvSpPr/>
          <p:nvPr/>
        </p:nvSpPr>
        <p:spPr>
          <a:xfrm>
            <a:off x="5296513" y="1974800"/>
            <a:ext cx="398798" cy="56970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4</a:t>
            </a:r>
          </a:p>
        </p:txBody>
      </p:sp>
      <p:sp>
        <p:nvSpPr>
          <p:cNvPr id="864" name="Google Shape;864;p57"/>
          <p:cNvSpPr/>
          <p:nvPr/>
        </p:nvSpPr>
        <p:spPr>
          <a:xfrm>
            <a:off x="2494663" y="2736425"/>
            <a:ext cx="4154665" cy="446325"/>
          </a:xfrm>
          <a:prstGeom prst="rect">
            <a:avLst/>
          </a:prstGeom>
        </p:spPr>
        <p:txBody>
          <a:bodyPr>
            <a:prstTxWarp prst="textPlain"/>
          </a:bodyPr>
          <a:lstStyle/>
          <a:p>
            <a:pPr lvl="0" algn="ctr"/>
            <a:r>
              <a:rPr b="1" i="1">
                <a:ln>
                  <a:noFill/>
                </a:ln>
                <a:solidFill>
                  <a:srgbClr val="FFFFFF"/>
                </a:solidFill>
                <a:latin typeface="Barlow Semi Condensed"/>
              </a:rPr>
              <a:t>COPY AND CLEAR</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68" name="Shape 868"/>
        <p:cNvGrpSpPr/>
        <p:nvPr/>
      </p:nvGrpSpPr>
      <p:grpSpPr>
        <a:xfrm>
          <a:off x="0" y="0"/>
          <a:ext cx="0" cy="0"/>
          <a:chOff x="0" y="0"/>
          <a:chExt cx="0" cy="0"/>
        </a:xfrm>
      </p:grpSpPr>
      <p:sp>
        <p:nvSpPr>
          <p:cNvPr id="869" name="Google Shape;869;p58"/>
          <p:cNvSpPr/>
          <p:nvPr/>
        </p:nvSpPr>
        <p:spPr>
          <a:xfrm>
            <a:off x="3697073" y="290911"/>
            <a:ext cx="1749869" cy="382323"/>
          </a:xfrm>
          <a:prstGeom prst="rect">
            <a:avLst/>
          </a:prstGeom>
        </p:spPr>
        <p:txBody>
          <a:bodyPr>
            <a:prstTxWarp prst="textPlain"/>
          </a:bodyPr>
          <a:lstStyle/>
          <a:p>
            <a:pPr lvl="0" algn="ctr"/>
            <a:r>
              <a:rPr b="1" i="1">
                <a:ln>
                  <a:noFill/>
                </a:ln>
                <a:solidFill>
                  <a:srgbClr val="FFFFFF"/>
                </a:solidFill>
                <a:latin typeface="Barlow Semi Condensed"/>
              </a:rPr>
              <a:t>TESTING</a:t>
            </a:r>
          </a:p>
        </p:txBody>
      </p:sp>
      <p:sp>
        <p:nvSpPr>
          <p:cNvPr id="870" name="Google Shape;870;p58"/>
          <p:cNvSpPr/>
          <p:nvPr/>
        </p:nvSpPr>
        <p:spPr>
          <a:xfrm>
            <a:off x="1678838" y="1749444"/>
            <a:ext cx="2791800" cy="20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latin typeface="Roboto Mono"/>
                <a:ea typeface="Roboto Mono"/>
                <a:cs typeface="Roboto Mono"/>
                <a:sym typeface="Roboto Mono"/>
              </a:rPr>
              <a:t>TEST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mymap&lt;int,int&gt; </a:t>
            </a:r>
            <a:r>
              <a:rPr b="1" lang="en" sz="1000">
                <a:latin typeface="Roboto Mono"/>
                <a:ea typeface="Roboto Mono"/>
                <a:cs typeface="Roboto Mono"/>
                <a:sym typeface="Roboto Mono"/>
              </a:rPr>
              <a:t>m</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for (int i=0;i&lt;1000;i++)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int x = randInt(0,10000);</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b="1" lang="en" sz="1000">
                <a:latin typeface="Roboto Mono"/>
                <a:ea typeface="Roboto Mono"/>
                <a:cs typeface="Roboto Mono"/>
                <a:sym typeface="Roboto Mono"/>
              </a:rPr>
              <a:t>m</a:t>
            </a:r>
            <a:r>
              <a:rPr lang="en" sz="1000">
                <a:latin typeface="Roboto Mono"/>
                <a:ea typeface="Roboto Mono"/>
                <a:cs typeface="Roboto Mono"/>
                <a:sym typeface="Roboto Mono"/>
              </a:rPr>
              <a:t>.put(x, x);</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EXPECT_NE(</a:t>
            </a:r>
            <a:r>
              <a:rPr b="1" lang="en" sz="1000">
                <a:latin typeface="Roboto Mono"/>
                <a:ea typeface="Roboto Mono"/>
                <a:cs typeface="Roboto Mono"/>
                <a:sym typeface="Roboto Mono"/>
              </a:rPr>
              <a:t>m</a:t>
            </a:r>
            <a:r>
              <a:rPr lang="en" sz="1000">
                <a:latin typeface="Roboto Mono"/>
                <a:ea typeface="Roboto Mono"/>
                <a:cs typeface="Roboto Mono"/>
                <a:sym typeface="Roboto Mono"/>
              </a:rPr>
              <a:t>.Size(), 0);</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b="1" lang="en" sz="1000">
                <a:latin typeface="Roboto Mono"/>
                <a:ea typeface="Roboto Mono"/>
                <a:cs typeface="Roboto Mono"/>
                <a:sym typeface="Roboto Mono"/>
              </a:rPr>
              <a:t>m</a:t>
            </a:r>
            <a:r>
              <a:rPr lang="en" sz="1000">
                <a:latin typeface="Roboto Mono"/>
                <a:ea typeface="Roboto Mono"/>
                <a:cs typeface="Roboto Mono"/>
                <a:sym typeface="Roboto Mono"/>
              </a:rPr>
              <a:t>.clear();</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ASSERT_EQ(</a:t>
            </a:r>
            <a:r>
              <a:rPr b="1" lang="en" sz="1000">
                <a:latin typeface="Roboto Mono"/>
                <a:ea typeface="Roboto Mono"/>
                <a:cs typeface="Roboto Mono"/>
                <a:sym typeface="Roboto Mono"/>
              </a:rPr>
              <a:t>m</a:t>
            </a:r>
            <a:r>
              <a:rPr lang="en" sz="1000">
                <a:latin typeface="Roboto Mono"/>
                <a:ea typeface="Roboto Mono"/>
                <a:cs typeface="Roboto Mono"/>
                <a:sym typeface="Roboto Mono"/>
              </a:rPr>
              <a:t>.Size(), 0);</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Valgrind too, of course</a:t>
            </a:r>
            <a:endParaRPr sz="1000">
              <a:latin typeface="Roboto Mono"/>
              <a:ea typeface="Roboto Mono"/>
              <a:cs typeface="Roboto Mono"/>
              <a:sym typeface="Roboto Mono"/>
            </a:endParaRPr>
          </a:p>
        </p:txBody>
      </p:sp>
      <p:sp>
        <p:nvSpPr>
          <p:cNvPr id="871" name="Google Shape;871;p58"/>
          <p:cNvSpPr/>
          <p:nvPr/>
        </p:nvSpPr>
        <p:spPr>
          <a:xfrm>
            <a:off x="5807262" y="3847800"/>
            <a:ext cx="524061" cy="201738"/>
          </a:xfrm>
          <a:prstGeom prst="rect">
            <a:avLst/>
          </a:prstGeom>
        </p:spPr>
        <p:txBody>
          <a:bodyPr>
            <a:prstTxWarp prst="textPlain"/>
          </a:bodyPr>
          <a:lstStyle/>
          <a:p>
            <a:pPr lvl="0" algn="ctr"/>
            <a:r>
              <a:rPr b="1" i="1">
                <a:ln>
                  <a:noFill/>
                </a:ln>
                <a:solidFill>
                  <a:schemeClr val="lt1"/>
                </a:solidFill>
                <a:latin typeface="Barlow Semi Condensed"/>
              </a:rPr>
              <a:t>copy</a:t>
            </a:r>
          </a:p>
        </p:txBody>
      </p:sp>
      <p:sp>
        <p:nvSpPr>
          <p:cNvPr id="872" name="Google Shape;872;p58"/>
          <p:cNvSpPr/>
          <p:nvPr/>
        </p:nvSpPr>
        <p:spPr>
          <a:xfrm>
            <a:off x="2795637" y="3849625"/>
            <a:ext cx="558196" cy="198100"/>
          </a:xfrm>
          <a:prstGeom prst="rect">
            <a:avLst/>
          </a:prstGeom>
        </p:spPr>
        <p:txBody>
          <a:bodyPr>
            <a:prstTxWarp prst="textPlain"/>
          </a:bodyPr>
          <a:lstStyle/>
          <a:p>
            <a:pPr lvl="0" algn="ctr"/>
            <a:r>
              <a:rPr b="1" i="1">
                <a:ln>
                  <a:noFill/>
                </a:ln>
                <a:solidFill>
                  <a:schemeClr val="lt1"/>
                </a:solidFill>
                <a:latin typeface="Barlow Semi Condensed"/>
              </a:rPr>
              <a:t>clear</a:t>
            </a:r>
          </a:p>
        </p:txBody>
      </p:sp>
      <p:sp>
        <p:nvSpPr>
          <p:cNvPr id="873" name="Google Shape;873;p58"/>
          <p:cNvSpPr/>
          <p:nvPr/>
        </p:nvSpPr>
        <p:spPr>
          <a:xfrm>
            <a:off x="4673388" y="1749450"/>
            <a:ext cx="2791800" cy="20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latin typeface="Roboto Mono"/>
                <a:ea typeface="Roboto Mono"/>
                <a:cs typeface="Roboto Mono"/>
                <a:sym typeface="Roboto Mono"/>
              </a:rPr>
              <a:t>TEST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mymap&lt;int,int&gt; </a:t>
            </a:r>
            <a:r>
              <a:rPr b="1" lang="en" sz="1000">
                <a:latin typeface="Roboto Mono"/>
                <a:ea typeface="Roboto Mono"/>
                <a:cs typeface="Roboto Mono"/>
                <a:sym typeface="Roboto Mono"/>
              </a:rPr>
              <a:t>m1</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for (int i=0;i&lt;1000;i++)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int x = randInt(0,10000);</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Clr>
                <a:schemeClr val="dk1"/>
              </a:buClr>
              <a:buSzPts val="1100"/>
              <a:buFont typeface="Arial"/>
              <a:buNone/>
            </a:pPr>
            <a:r>
              <a:rPr lang="en" sz="1000">
                <a:solidFill>
                  <a:schemeClr val="dk1"/>
                </a:solidFill>
                <a:latin typeface="Roboto Mono"/>
                <a:ea typeface="Roboto Mono"/>
                <a:cs typeface="Roboto Mono"/>
                <a:sym typeface="Roboto Mono"/>
              </a:rPr>
              <a:t>    </a:t>
            </a:r>
            <a:r>
              <a:rPr b="1" lang="en" sz="1000">
                <a:solidFill>
                  <a:schemeClr val="dk1"/>
                </a:solidFill>
                <a:latin typeface="Roboto Mono"/>
                <a:ea typeface="Roboto Mono"/>
                <a:cs typeface="Roboto Mono"/>
                <a:sym typeface="Roboto Mono"/>
              </a:rPr>
              <a:t>m1</a:t>
            </a:r>
            <a:r>
              <a:rPr lang="en" sz="1000">
                <a:solidFill>
                  <a:schemeClr val="dk1"/>
                </a:solidFill>
                <a:latin typeface="Roboto Mono"/>
                <a:ea typeface="Roboto Mono"/>
                <a:cs typeface="Roboto Mono"/>
                <a:sym typeface="Roboto Mono"/>
              </a:rPr>
              <a:t>.put(x, x);</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None/>
            </a:pPr>
            <a:r>
              <a:rPr lang="en" sz="1000">
                <a:solidFill>
                  <a:schemeClr val="dk1"/>
                </a:solidFill>
                <a:latin typeface="Roboto Mono"/>
                <a:ea typeface="Roboto Mono"/>
                <a:cs typeface="Roboto Mono"/>
                <a:sym typeface="Roboto Mono"/>
              </a:rPr>
              <a:t>  }</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None/>
            </a:pPr>
            <a:r>
              <a:rPr lang="en" sz="1000">
                <a:solidFill>
                  <a:schemeClr val="dk1"/>
                </a:solidFill>
                <a:latin typeface="Roboto Mono"/>
                <a:ea typeface="Roboto Mono"/>
                <a:cs typeface="Roboto Mono"/>
                <a:sym typeface="Roboto Mono"/>
              </a:rPr>
              <a:t>  mymap&lt;int,int&gt; </a:t>
            </a:r>
            <a:r>
              <a:rPr b="1" lang="en" sz="1000">
                <a:solidFill>
                  <a:schemeClr val="dk1"/>
                </a:solidFill>
                <a:latin typeface="Roboto Mono"/>
                <a:ea typeface="Roboto Mono"/>
                <a:cs typeface="Roboto Mono"/>
                <a:sym typeface="Roboto Mono"/>
              </a:rPr>
              <a:t>m2</a:t>
            </a:r>
            <a:r>
              <a:rPr lang="en" sz="1000">
                <a:solidFill>
                  <a:schemeClr val="dk1"/>
                </a:solidFill>
                <a:latin typeface="Roboto Mono"/>
                <a:ea typeface="Roboto Mono"/>
                <a:cs typeface="Roboto Mono"/>
                <a:sym typeface="Roboto Mono"/>
              </a:rPr>
              <a:t> = </a:t>
            </a:r>
            <a:r>
              <a:rPr b="1" lang="en" sz="1000">
                <a:solidFill>
                  <a:schemeClr val="dk1"/>
                </a:solidFill>
                <a:latin typeface="Roboto Mono"/>
                <a:ea typeface="Roboto Mono"/>
                <a:cs typeface="Roboto Mono"/>
                <a:sym typeface="Roboto Mono"/>
              </a:rPr>
              <a:t>m1</a:t>
            </a:r>
            <a:r>
              <a:rPr lang="en" sz="1000">
                <a:solidFill>
                  <a:schemeClr val="dk1"/>
                </a:solidFill>
                <a:latin typeface="Roboto Mono"/>
                <a:ea typeface="Roboto Mono"/>
                <a:cs typeface="Roboto Mono"/>
                <a:sym typeface="Roboto Mono"/>
              </a:rPr>
              <a:t>;</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ASSERT_EQ(</a:t>
            </a:r>
            <a:r>
              <a:rPr b="1" lang="en" sz="1000">
                <a:latin typeface="Roboto Mono"/>
                <a:ea typeface="Roboto Mono"/>
                <a:cs typeface="Roboto Mono"/>
                <a:sym typeface="Roboto Mono"/>
              </a:rPr>
              <a:t>m</a:t>
            </a:r>
            <a:r>
              <a:rPr b="1" lang="en" sz="1000">
                <a:latin typeface="Roboto Mono"/>
                <a:ea typeface="Roboto Mono"/>
                <a:cs typeface="Roboto Mono"/>
                <a:sym typeface="Roboto Mono"/>
              </a:rPr>
              <a:t>2</a:t>
            </a:r>
            <a:r>
              <a:rPr lang="en" sz="1000">
                <a:latin typeface="Roboto Mono"/>
                <a:ea typeface="Roboto Mono"/>
                <a:cs typeface="Roboto Mono"/>
                <a:sym typeface="Roboto Mono"/>
              </a:rPr>
              <a:t>.Size()</a:t>
            </a:r>
            <a:r>
              <a:rPr lang="en" sz="1000">
                <a:latin typeface="Roboto Mono"/>
                <a:ea typeface="Roboto Mono"/>
                <a:cs typeface="Roboto Mono"/>
                <a:sym typeface="Roboto Mono"/>
              </a:rPr>
              <a:t>, </a:t>
            </a:r>
            <a:r>
              <a:rPr b="1" lang="en" sz="1000">
                <a:latin typeface="Roboto Mono"/>
                <a:ea typeface="Roboto Mono"/>
                <a:cs typeface="Roboto Mono"/>
                <a:sym typeface="Roboto Mono"/>
              </a:rPr>
              <a:t>m1</a:t>
            </a:r>
            <a:r>
              <a:rPr lang="en" sz="1000">
                <a:latin typeface="Roboto Mono"/>
                <a:ea typeface="Roboto Mono"/>
                <a:cs typeface="Roboto Mono"/>
                <a:sym typeface="Roboto Mono"/>
              </a:rPr>
              <a:t>.Size()</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lang="en" sz="1000">
                <a:solidFill>
                  <a:schemeClr val="dk1"/>
                </a:solidFill>
                <a:latin typeface="Roboto Mono"/>
                <a:ea typeface="Roboto Mono"/>
                <a:cs typeface="Roboto Mono"/>
                <a:sym typeface="Roboto Mono"/>
              </a:rPr>
              <a:t>ASSERT_EQ(</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None/>
            </a:pPr>
            <a:r>
              <a:rPr b="1" lang="en" sz="1000">
                <a:solidFill>
                  <a:schemeClr val="dk1"/>
                </a:solidFill>
                <a:latin typeface="Roboto Mono"/>
                <a:ea typeface="Roboto Mono"/>
                <a:cs typeface="Roboto Mono"/>
                <a:sym typeface="Roboto Mono"/>
              </a:rPr>
              <a:t>    m2</a:t>
            </a:r>
            <a:r>
              <a:rPr lang="en" sz="1000">
                <a:solidFill>
                  <a:schemeClr val="dk1"/>
                </a:solidFill>
                <a:latin typeface="Roboto Mono"/>
                <a:ea typeface="Roboto Mono"/>
                <a:cs typeface="Roboto Mono"/>
                <a:sym typeface="Roboto Mono"/>
              </a:rPr>
              <a:t>.toString(),</a:t>
            </a:r>
            <a:endParaRPr sz="1000">
              <a:solidFill>
                <a:schemeClr val="dk1"/>
              </a:solidFill>
              <a:latin typeface="Roboto Mono"/>
              <a:ea typeface="Roboto Mono"/>
              <a:cs typeface="Roboto Mono"/>
              <a:sym typeface="Roboto Mono"/>
            </a:endParaRPr>
          </a:p>
          <a:p>
            <a:pPr indent="0" lvl="0" marL="0" rtl="0" algn="just">
              <a:spcBef>
                <a:spcPts val="0"/>
              </a:spcBef>
              <a:spcAft>
                <a:spcPts val="0"/>
              </a:spcAft>
              <a:buNone/>
            </a:pPr>
            <a:r>
              <a:rPr b="1" lang="en" sz="1000">
                <a:solidFill>
                  <a:schemeClr val="dk1"/>
                </a:solidFill>
                <a:latin typeface="Roboto Mono"/>
                <a:ea typeface="Roboto Mono"/>
                <a:cs typeface="Roboto Mono"/>
                <a:sym typeface="Roboto Mono"/>
              </a:rPr>
              <a:t>    m1</a:t>
            </a:r>
            <a:r>
              <a:rPr lang="en" sz="1000">
                <a:solidFill>
                  <a:schemeClr val="dk1"/>
                </a:solidFill>
                <a:latin typeface="Roboto Mono"/>
                <a:ea typeface="Roboto Mono"/>
                <a:cs typeface="Roboto Mono"/>
                <a:sym typeface="Roboto Mono"/>
              </a:rPr>
              <a:t>.toString());</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874" name="Google Shape;874;p58"/>
          <p:cNvSpPr/>
          <p:nvPr/>
        </p:nvSpPr>
        <p:spPr>
          <a:xfrm>
            <a:off x="370900" y="276425"/>
            <a:ext cx="1969200" cy="4113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875" name="Google Shape;875;p58"/>
          <p:cNvSpPr/>
          <p:nvPr/>
        </p:nvSpPr>
        <p:spPr>
          <a:xfrm>
            <a:off x="2151276" y="193963"/>
            <a:ext cx="398798" cy="56970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4</a:t>
            </a:r>
          </a:p>
        </p:txBody>
      </p:sp>
      <p:sp>
        <p:nvSpPr>
          <p:cNvPr id="876" name="Google Shape;876;p58"/>
          <p:cNvSpPr/>
          <p:nvPr/>
        </p:nvSpPr>
        <p:spPr>
          <a:xfrm>
            <a:off x="1217450" y="4254963"/>
            <a:ext cx="6728146" cy="441613"/>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solidFill>
                  <a:srgbClr val="FFFFFF"/>
                </a:solidFill>
                <a:latin typeface="Barlow Semi Condensed"/>
              </a:rPr>
              <a:t>COPY-PASTING WON'T WORK</a:t>
            </a: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880" name="Shape 880"/>
        <p:cNvGrpSpPr/>
        <p:nvPr/>
      </p:nvGrpSpPr>
      <p:grpSpPr>
        <a:xfrm>
          <a:off x="0" y="0"/>
          <a:ext cx="0" cy="0"/>
          <a:chOff x="0" y="0"/>
          <a:chExt cx="0" cy="0"/>
        </a:xfrm>
      </p:grpSpPr>
      <p:sp>
        <p:nvSpPr>
          <p:cNvPr id="881" name="Google Shape;881;p59"/>
          <p:cNvSpPr/>
          <p:nvPr/>
        </p:nvSpPr>
        <p:spPr>
          <a:xfrm>
            <a:off x="370900" y="276425"/>
            <a:ext cx="1969200" cy="4113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882" name="Google Shape;882;p59"/>
          <p:cNvSpPr/>
          <p:nvPr/>
        </p:nvSpPr>
        <p:spPr>
          <a:xfrm>
            <a:off x="2151276" y="193963"/>
            <a:ext cx="398798" cy="56970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4</a:t>
            </a:r>
          </a:p>
        </p:txBody>
      </p:sp>
      <p:sp>
        <p:nvSpPr>
          <p:cNvPr id="883" name="Google Shape;883;p59"/>
          <p:cNvSpPr/>
          <p:nvPr/>
        </p:nvSpPr>
        <p:spPr>
          <a:xfrm>
            <a:off x="3064540" y="276425"/>
            <a:ext cx="3014920" cy="411300"/>
          </a:xfrm>
          <a:prstGeom prst="rect">
            <a:avLst/>
          </a:prstGeom>
        </p:spPr>
        <p:txBody>
          <a:bodyPr>
            <a:prstTxWarp prst="textPlain"/>
          </a:bodyPr>
          <a:lstStyle/>
          <a:p>
            <a:pPr lvl="0" algn="ctr"/>
            <a:r>
              <a:rPr b="1" i="1">
                <a:ln>
                  <a:noFill/>
                </a:ln>
                <a:solidFill>
                  <a:schemeClr val="lt1"/>
                </a:solidFill>
                <a:latin typeface="Barlow Semi Condensed"/>
              </a:rPr>
              <a:t>THE BIG ONES</a:t>
            </a:r>
          </a:p>
        </p:txBody>
      </p:sp>
      <p:sp>
        <p:nvSpPr>
          <p:cNvPr id="884" name="Google Shape;884;p59"/>
          <p:cNvSpPr/>
          <p:nvPr/>
        </p:nvSpPr>
        <p:spPr>
          <a:xfrm>
            <a:off x="2672538" y="133012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885" name="Google Shape;885;p59"/>
          <p:cNvSpPr/>
          <p:nvPr/>
        </p:nvSpPr>
        <p:spPr>
          <a:xfrm>
            <a:off x="3752263" y="1260825"/>
            <a:ext cx="349210"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11</a:t>
            </a:r>
          </a:p>
        </p:txBody>
      </p:sp>
      <p:sp>
        <p:nvSpPr>
          <p:cNvPr id="886" name="Google Shape;886;p59"/>
          <p:cNvSpPr/>
          <p:nvPr/>
        </p:nvSpPr>
        <p:spPr>
          <a:xfrm>
            <a:off x="2672538" y="18901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887" name="Google Shape;887;p59"/>
          <p:cNvSpPr/>
          <p:nvPr/>
        </p:nvSpPr>
        <p:spPr>
          <a:xfrm>
            <a:off x="3752263" y="1820875"/>
            <a:ext cx="448984"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12</a:t>
            </a:r>
          </a:p>
        </p:txBody>
      </p:sp>
      <p:sp>
        <p:nvSpPr>
          <p:cNvPr id="888" name="Google Shape;888;p59"/>
          <p:cNvSpPr/>
          <p:nvPr/>
        </p:nvSpPr>
        <p:spPr>
          <a:xfrm>
            <a:off x="2672538" y="244530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889" name="Google Shape;889;p59"/>
          <p:cNvSpPr/>
          <p:nvPr/>
        </p:nvSpPr>
        <p:spPr>
          <a:xfrm>
            <a:off x="3752263" y="2376000"/>
            <a:ext cx="453295"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13</a:t>
            </a:r>
          </a:p>
        </p:txBody>
      </p:sp>
      <p:sp>
        <p:nvSpPr>
          <p:cNvPr id="890" name="Google Shape;890;p59"/>
          <p:cNvSpPr/>
          <p:nvPr/>
        </p:nvSpPr>
        <p:spPr>
          <a:xfrm>
            <a:off x="2672538" y="300042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891" name="Google Shape;891;p59"/>
          <p:cNvSpPr/>
          <p:nvPr/>
        </p:nvSpPr>
        <p:spPr>
          <a:xfrm>
            <a:off x="3752263" y="2931125"/>
            <a:ext cx="463765"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14</a:t>
            </a:r>
          </a:p>
        </p:txBody>
      </p:sp>
      <p:sp>
        <p:nvSpPr>
          <p:cNvPr id="892" name="Google Shape;892;p59"/>
          <p:cNvSpPr/>
          <p:nvPr/>
        </p:nvSpPr>
        <p:spPr>
          <a:xfrm>
            <a:off x="4487250" y="1345238"/>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clear()</a:t>
            </a:r>
            <a:endParaRPr sz="1000">
              <a:latin typeface="Roboto Mono"/>
              <a:ea typeface="Roboto Mono"/>
              <a:cs typeface="Roboto Mono"/>
              <a:sym typeface="Roboto Mono"/>
            </a:endParaRPr>
          </a:p>
        </p:txBody>
      </p:sp>
      <p:sp>
        <p:nvSpPr>
          <p:cNvPr id="893" name="Google Shape;893;p59"/>
          <p:cNvSpPr/>
          <p:nvPr/>
        </p:nvSpPr>
        <p:spPr>
          <a:xfrm>
            <a:off x="4487250" y="19126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operator=</a:t>
            </a:r>
            <a:endParaRPr sz="1000">
              <a:latin typeface="Roboto Mono"/>
              <a:ea typeface="Roboto Mono"/>
              <a:cs typeface="Roboto Mono"/>
              <a:sym typeface="Roboto Mono"/>
            </a:endParaRPr>
          </a:p>
        </p:txBody>
      </p:sp>
      <p:sp>
        <p:nvSpPr>
          <p:cNvPr id="894" name="Google Shape;894;p59"/>
          <p:cNvSpPr/>
          <p:nvPr/>
        </p:nvSpPr>
        <p:spPr>
          <a:xfrm>
            <a:off x="4487250" y="248010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 Copy Constructor</a:t>
            </a:r>
            <a:endParaRPr sz="1000">
              <a:latin typeface="Roboto Mono"/>
              <a:ea typeface="Roboto Mono"/>
              <a:cs typeface="Roboto Mono"/>
              <a:sym typeface="Roboto Mono"/>
            </a:endParaRPr>
          </a:p>
        </p:txBody>
      </p:sp>
      <p:sp>
        <p:nvSpPr>
          <p:cNvPr id="895" name="Google Shape;895;p59"/>
          <p:cNvSpPr/>
          <p:nvPr/>
        </p:nvSpPr>
        <p:spPr>
          <a:xfrm>
            <a:off x="4487250" y="304015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 Destructor</a:t>
            </a:r>
            <a:endParaRPr sz="1000">
              <a:latin typeface="Roboto Mono"/>
              <a:ea typeface="Roboto Mono"/>
              <a:cs typeface="Roboto Mono"/>
              <a:sym typeface="Roboto Mono"/>
            </a:endParaRPr>
          </a:p>
        </p:txBody>
      </p:sp>
      <p:sp>
        <p:nvSpPr>
          <p:cNvPr id="896" name="Google Shape;896;p59"/>
          <p:cNvSpPr/>
          <p:nvPr/>
        </p:nvSpPr>
        <p:spPr>
          <a:xfrm>
            <a:off x="3222430" y="3743050"/>
            <a:ext cx="2699141" cy="411300"/>
          </a:xfrm>
          <a:prstGeom prst="rect">
            <a:avLst/>
          </a:prstGeom>
        </p:spPr>
        <p:txBody>
          <a:bodyPr>
            <a:prstTxWarp prst="textPlain"/>
          </a:bodyPr>
          <a:lstStyle/>
          <a:p>
            <a:pPr lvl="0" algn="ctr"/>
            <a:r>
              <a:rPr b="1" i="1">
                <a:ln>
                  <a:noFill/>
                </a:ln>
                <a:solidFill>
                  <a:schemeClr val="lt1"/>
                </a:solidFill>
                <a:latin typeface="Barlow Semi Condensed"/>
              </a:rPr>
              <a:t>RECURSION!</a:t>
            </a:r>
          </a:p>
        </p:txBody>
      </p:sp>
      <p:sp>
        <p:nvSpPr>
          <p:cNvPr id="897" name="Google Shape;897;p59"/>
          <p:cNvSpPr/>
          <p:nvPr/>
        </p:nvSpPr>
        <p:spPr>
          <a:xfrm>
            <a:off x="2883513" y="4238775"/>
            <a:ext cx="3376974" cy="285001"/>
          </a:xfrm>
          <a:prstGeom prst="rect">
            <a:avLst/>
          </a:prstGeom>
        </p:spPr>
        <p:txBody>
          <a:bodyPr>
            <a:prstTxWarp prst="textPlain"/>
          </a:bodyPr>
          <a:lstStyle/>
          <a:p>
            <a:pPr lvl="0" algn="ctr"/>
            <a:r>
              <a:rPr b="1" i="1">
                <a:ln>
                  <a:noFill/>
                </a:ln>
                <a:solidFill>
                  <a:schemeClr val="lt1"/>
                </a:solidFill>
                <a:latin typeface="Barlow Semi Condensed"/>
              </a:rPr>
              <a:t>PRE/POST/IN ORDER?</a:t>
            </a: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01" name="Shape 901"/>
        <p:cNvGrpSpPr/>
        <p:nvPr/>
      </p:nvGrpSpPr>
      <p:grpSpPr>
        <a:xfrm>
          <a:off x="0" y="0"/>
          <a:ext cx="0" cy="0"/>
          <a:chOff x="0" y="0"/>
          <a:chExt cx="0" cy="0"/>
        </a:xfrm>
      </p:grpSpPr>
      <p:sp>
        <p:nvSpPr>
          <p:cNvPr id="902" name="Google Shape;902;p60"/>
          <p:cNvSpPr/>
          <p:nvPr/>
        </p:nvSpPr>
        <p:spPr>
          <a:xfrm rot="10800000">
            <a:off x="4015175" y="2233875"/>
            <a:ext cx="1113600" cy="2535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60"/>
          <p:cNvSpPr/>
          <p:nvPr/>
        </p:nvSpPr>
        <p:spPr>
          <a:xfrm>
            <a:off x="370900" y="276425"/>
            <a:ext cx="1969200" cy="4113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904" name="Google Shape;904;p60"/>
          <p:cNvSpPr/>
          <p:nvPr/>
        </p:nvSpPr>
        <p:spPr>
          <a:xfrm>
            <a:off x="2151276" y="193963"/>
            <a:ext cx="398798" cy="56970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4</a:t>
            </a:r>
          </a:p>
        </p:txBody>
      </p:sp>
      <p:sp>
        <p:nvSpPr>
          <p:cNvPr id="905" name="Google Shape;905;p60"/>
          <p:cNvSpPr/>
          <p:nvPr/>
        </p:nvSpPr>
        <p:spPr>
          <a:xfrm>
            <a:off x="2960700" y="3325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906" name="Google Shape;906;p60"/>
          <p:cNvSpPr/>
          <p:nvPr/>
        </p:nvSpPr>
        <p:spPr>
          <a:xfrm>
            <a:off x="4040425" y="263275"/>
            <a:ext cx="349210"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11</a:t>
            </a:r>
          </a:p>
        </p:txBody>
      </p:sp>
      <p:sp>
        <p:nvSpPr>
          <p:cNvPr id="907" name="Google Shape;907;p60"/>
          <p:cNvSpPr/>
          <p:nvPr/>
        </p:nvSpPr>
        <p:spPr>
          <a:xfrm>
            <a:off x="4639800" y="3325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908" name="Google Shape;908;p60"/>
          <p:cNvSpPr/>
          <p:nvPr/>
        </p:nvSpPr>
        <p:spPr>
          <a:xfrm>
            <a:off x="5719525" y="263275"/>
            <a:ext cx="463765" cy="431100"/>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14</a:t>
            </a:r>
          </a:p>
        </p:txBody>
      </p:sp>
      <p:sp>
        <p:nvSpPr>
          <p:cNvPr id="909" name="Google Shape;909;p60"/>
          <p:cNvSpPr/>
          <p:nvPr/>
        </p:nvSpPr>
        <p:spPr>
          <a:xfrm>
            <a:off x="2463100" y="915663"/>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clear()</a:t>
            </a:r>
            <a:endParaRPr sz="1000">
              <a:latin typeface="Roboto Mono"/>
              <a:ea typeface="Roboto Mono"/>
              <a:cs typeface="Roboto Mono"/>
              <a:sym typeface="Roboto Mono"/>
            </a:endParaRPr>
          </a:p>
        </p:txBody>
      </p:sp>
      <p:sp>
        <p:nvSpPr>
          <p:cNvPr id="910" name="Google Shape;910;p60"/>
          <p:cNvSpPr/>
          <p:nvPr/>
        </p:nvSpPr>
        <p:spPr>
          <a:xfrm>
            <a:off x="4696700" y="9156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 Destructor</a:t>
            </a:r>
            <a:endParaRPr sz="1000">
              <a:latin typeface="Roboto Mono"/>
              <a:ea typeface="Roboto Mono"/>
              <a:cs typeface="Roboto Mono"/>
              <a:sym typeface="Roboto Mono"/>
            </a:endParaRPr>
          </a:p>
        </p:txBody>
      </p:sp>
      <p:sp>
        <p:nvSpPr>
          <p:cNvPr id="911" name="Google Shape;911;p60"/>
          <p:cNvSpPr/>
          <p:nvPr/>
        </p:nvSpPr>
        <p:spPr>
          <a:xfrm>
            <a:off x="2777286" y="1395288"/>
            <a:ext cx="3589437" cy="246502"/>
          </a:xfrm>
          <a:prstGeom prst="rect">
            <a:avLst/>
          </a:prstGeom>
        </p:spPr>
        <p:txBody>
          <a:bodyPr>
            <a:prstTxWarp prst="textPlain"/>
          </a:bodyPr>
          <a:lstStyle/>
          <a:p>
            <a:pPr lvl="0" algn="ctr"/>
            <a:r>
              <a:rPr b="1" i="1">
                <a:ln>
                  <a:noFill/>
                </a:ln>
                <a:solidFill>
                  <a:schemeClr val="lt1"/>
                </a:solidFill>
                <a:latin typeface="Barlow Semi Condensed"/>
              </a:rPr>
              <a:t>how should I delete a tree?</a:t>
            </a:r>
          </a:p>
        </p:txBody>
      </p:sp>
      <p:cxnSp>
        <p:nvCxnSpPr>
          <p:cNvPr id="912" name="Google Shape;912;p60"/>
          <p:cNvCxnSpPr>
            <a:endCxn id="913" idx="0"/>
          </p:cNvCxnSpPr>
          <p:nvPr/>
        </p:nvCxnSpPr>
        <p:spPr>
          <a:xfrm>
            <a:off x="4571963" y="2119513"/>
            <a:ext cx="0" cy="292500"/>
          </a:xfrm>
          <a:prstGeom prst="straightConnector1">
            <a:avLst/>
          </a:prstGeom>
          <a:noFill/>
          <a:ln cap="flat" cmpd="sng" w="28575">
            <a:solidFill>
              <a:schemeClr val="lt1"/>
            </a:solidFill>
            <a:prstDash val="solid"/>
            <a:round/>
            <a:headEnd len="med" w="med" type="none"/>
            <a:tailEnd len="med" w="med" type="triangle"/>
          </a:ln>
        </p:spPr>
      </p:cxnSp>
      <p:sp>
        <p:nvSpPr>
          <p:cNvPr id="914" name="Google Shape;914;p60"/>
          <p:cNvSpPr/>
          <p:nvPr/>
        </p:nvSpPr>
        <p:spPr>
          <a:xfrm>
            <a:off x="4158800" y="1836425"/>
            <a:ext cx="766458" cy="261449"/>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915" name="Google Shape;915;p60"/>
          <p:cNvCxnSpPr>
            <a:stCxn id="913" idx="3"/>
            <a:endCxn id="916" idx="7"/>
          </p:cNvCxnSpPr>
          <p:nvPr/>
        </p:nvCxnSpPr>
        <p:spPr>
          <a:xfrm flipH="1">
            <a:off x="2495897" y="3069078"/>
            <a:ext cx="1803900" cy="286200"/>
          </a:xfrm>
          <a:prstGeom prst="straightConnector1">
            <a:avLst/>
          </a:prstGeom>
          <a:noFill/>
          <a:ln cap="flat" cmpd="sng" w="28575">
            <a:solidFill>
              <a:schemeClr val="lt1"/>
            </a:solidFill>
            <a:prstDash val="solid"/>
            <a:round/>
            <a:headEnd len="med" w="med" type="none"/>
            <a:tailEnd len="med" w="med" type="triangle"/>
          </a:ln>
        </p:spPr>
      </p:cxnSp>
      <p:cxnSp>
        <p:nvCxnSpPr>
          <p:cNvPr id="917" name="Google Shape;917;p60"/>
          <p:cNvCxnSpPr>
            <a:stCxn id="913" idx="5"/>
            <a:endCxn id="918" idx="1"/>
          </p:cNvCxnSpPr>
          <p:nvPr/>
        </p:nvCxnSpPr>
        <p:spPr>
          <a:xfrm>
            <a:off x="4844128" y="3069078"/>
            <a:ext cx="1803900" cy="286200"/>
          </a:xfrm>
          <a:prstGeom prst="straightConnector1">
            <a:avLst/>
          </a:prstGeom>
          <a:noFill/>
          <a:ln cap="flat" cmpd="sng" w="28575">
            <a:solidFill>
              <a:schemeClr val="lt1"/>
            </a:solidFill>
            <a:prstDash val="solid"/>
            <a:round/>
            <a:headEnd len="med" w="med" type="none"/>
            <a:tailEnd len="med" w="med" type="triangle"/>
          </a:ln>
        </p:spPr>
      </p:cxnSp>
      <p:cxnSp>
        <p:nvCxnSpPr>
          <p:cNvPr id="919" name="Google Shape;919;p60"/>
          <p:cNvCxnSpPr>
            <a:stCxn id="916" idx="3"/>
            <a:endCxn id="920" idx="7"/>
          </p:cNvCxnSpPr>
          <p:nvPr/>
        </p:nvCxnSpPr>
        <p:spPr>
          <a:xfrm flipH="1">
            <a:off x="1334247" y="3899715"/>
            <a:ext cx="617400" cy="259500"/>
          </a:xfrm>
          <a:prstGeom prst="straightConnector1">
            <a:avLst/>
          </a:prstGeom>
          <a:noFill/>
          <a:ln cap="flat" cmpd="sng" w="28575">
            <a:solidFill>
              <a:schemeClr val="lt1"/>
            </a:solidFill>
            <a:prstDash val="solid"/>
            <a:round/>
            <a:headEnd len="med" w="med" type="none"/>
            <a:tailEnd len="med" w="med" type="triangle"/>
          </a:ln>
        </p:spPr>
      </p:cxnSp>
      <p:cxnSp>
        <p:nvCxnSpPr>
          <p:cNvPr id="921" name="Google Shape;921;p60"/>
          <p:cNvCxnSpPr>
            <a:stCxn id="916" idx="5"/>
            <a:endCxn id="922" idx="1"/>
          </p:cNvCxnSpPr>
          <p:nvPr/>
        </p:nvCxnSpPr>
        <p:spPr>
          <a:xfrm>
            <a:off x="2495978" y="3899715"/>
            <a:ext cx="574800" cy="259500"/>
          </a:xfrm>
          <a:prstGeom prst="straightConnector1">
            <a:avLst/>
          </a:prstGeom>
          <a:noFill/>
          <a:ln cap="flat" cmpd="sng" w="28575">
            <a:solidFill>
              <a:schemeClr val="lt1"/>
            </a:solidFill>
            <a:prstDash val="solid"/>
            <a:round/>
            <a:headEnd len="med" w="med" type="none"/>
            <a:tailEnd len="med" w="med" type="triangle"/>
          </a:ln>
        </p:spPr>
      </p:cxnSp>
      <p:cxnSp>
        <p:nvCxnSpPr>
          <p:cNvPr id="923" name="Google Shape;923;p60"/>
          <p:cNvCxnSpPr>
            <a:stCxn id="918" idx="3"/>
            <a:endCxn id="924" idx="7"/>
          </p:cNvCxnSpPr>
          <p:nvPr/>
        </p:nvCxnSpPr>
        <p:spPr>
          <a:xfrm flipH="1">
            <a:off x="6073247" y="3899715"/>
            <a:ext cx="574800" cy="259500"/>
          </a:xfrm>
          <a:prstGeom prst="straightConnector1">
            <a:avLst/>
          </a:prstGeom>
          <a:noFill/>
          <a:ln cap="flat" cmpd="sng" w="28575">
            <a:solidFill>
              <a:schemeClr val="lt1"/>
            </a:solidFill>
            <a:prstDash val="solid"/>
            <a:round/>
            <a:headEnd len="med" w="med" type="none"/>
            <a:tailEnd len="med" w="med" type="triangle"/>
          </a:ln>
        </p:spPr>
      </p:cxnSp>
      <p:cxnSp>
        <p:nvCxnSpPr>
          <p:cNvPr id="925" name="Google Shape;925;p60"/>
          <p:cNvCxnSpPr>
            <a:stCxn id="918" idx="5"/>
            <a:endCxn id="926" idx="1"/>
          </p:cNvCxnSpPr>
          <p:nvPr/>
        </p:nvCxnSpPr>
        <p:spPr>
          <a:xfrm>
            <a:off x="7192378" y="3899715"/>
            <a:ext cx="617400" cy="259500"/>
          </a:xfrm>
          <a:prstGeom prst="straightConnector1">
            <a:avLst/>
          </a:prstGeom>
          <a:noFill/>
          <a:ln cap="flat" cmpd="sng" w="28575">
            <a:solidFill>
              <a:schemeClr val="lt1"/>
            </a:solidFill>
            <a:prstDash val="solid"/>
            <a:round/>
            <a:headEnd len="med" w="med" type="none"/>
            <a:tailEnd len="med" w="med" type="triangle"/>
          </a:ln>
        </p:spPr>
      </p:cxnSp>
      <p:sp>
        <p:nvSpPr>
          <p:cNvPr id="920" name="Google Shape;920;p60"/>
          <p:cNvSpPr/>
          <p:nvPr/>
        </p:nvSpPr>
        <p:spPr>
          <a:xfrm>
            <a:off x="677238" y="404658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7</a:t>
            </a:r>
            <a:endParaRPr b="1" i="1" sz="2600">
              <a:solidFill>
                <a:srgbClr val="00FF00"/>
              </a:solidFill>
              <a:latin typeface="Barlow Semi Condensed"/>
              <a:ea typeface="Barlow Semi Condensed"/>
              <a:cs typeface="Barlow Semi Condensed"/>
              <a:sym typeface="Barlow Semi Condensed"/>
            </a:endParaRPr>
          </a:p>
        </p:txBody>
      </p:sp>
      <p:sp>
        <p:nvSpPr>
          <p:cNvPr id="922" name="Google Shape;922;p60"/>
          <p:cNvSpPr/>
          <p:nvPr/>
        </p:nvSpPr>
        <p:spPr>
          <a:xfrm>
            <a:off x="2957988" y="404658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41</a:t>
            </a:r>
            <a:endParaRPr b="1" i="1" sz="2600">
              <a:solidFill>
                <a:srgbClr val="00FF00"/>
              </a:solidFill>
              <a:latin typeface="Barlow Semi Condensed"/>
              <a:ea typeface="Barlow Semi Condensed"/>
              <a:cs typeface="Barlow Semi Condensed"/>
              <a:sym typeface="Barlow Semi Condensed"/>
            </a:endParaRPr>
          </a:p>
        </p:txBody>
      </p:sp>
      <p:sp>
        <p:nvSpPr>
          <p:cNvPr id="924" name="Google Shape;924;p60"/>
          <p:cNvSpPr/>
          <p:nvPr/>
        </p:nvSpPr>
        <p:spPr>
          <a:xfrm>
            <a:off x="5416213" y="404658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66</a:t>
            </a:r>
            <a:endParaRPr b="1" i="1" sz="2600">
              <a:solidFill>
                <a:srgbClr val="00FF00"/>
              </a:solidFill>
              <a:latin typeface="Barlow Semi Condensed"/>
              <a:ea typeface="Barlow Semi Condensed"/>
              <a:cs typeface="Barlow Semi Condensed"/>
              <a:sym typeface="Barlow Semi Condensed"/>
            </a:endParaRPr>
          </a:p>
        </p:txBody>
      </p:sp>
      <p:sp>
        <p:nvSpPr>
          <p:cNvPr id="926" name="Google Shape;926;p60"/>
          <p:cNvSpPr/>
          <p:nvPr/>
        </p:nvSpPr>
        <p:spPr>
          <a:xfrm>
            <a:off x="7696963" y="404658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91</a:t>
            </a:r>
            <a:endParaRPr b="1" i="1" sz="2600">
              <a:solidFill>
                <a:srgbClr val="00FF00"/>
              </a:solidFill>
              <a:latin typeface="Barlow Semi Condensed"/>
              <a:ea typeface="Barlow Semi Condensed"/>
              <a:cs typeface="Barlow Semi Condensed"/>
              <a:sym typeface="Barlow Semi Condensed"/>
            </a:endParaRPr>
          </a:p>
        </p:txBody>
      </p:sp>
      <p:sp>
        <p:nvSpPr>
          <p:cNvPr id="916" name="Google Shape;916;p60"/>
          <p:cNvSpPr/>
          <p:nvPr/>
        </p:nvSpPr>
        <p:spPr>
          <a:xfrm>
            <a:off x="1838913" y="3242650"/>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33</a:t>
            </a:r>
            <a:endParaRPr b="1" i="1" sz="2600">
              <a:solidFill>
                <a:srgbClr val="00FF00"/>
              </a:solidFill>
              <a:latin typeface="Barlow Semi Condensed"/>
              <a:ea typeface="Barlow Semi Condensed"/>
              <a:cs typeface="Barlow Semi Condensed"/>
              <a:sym typeface="Barlow Semi Condensed"/>
            </a:endParaRPr>
          </a:p>
        </p:txBody>
      </p:sp>
      <p:sp>
        <p:nvSpPr>
          <p:cNvPr id="918" name="Google Shape;918;p60"/>
          <p:cNvSpPr/>
          <p:nvPr/>
        </p:nvSpPr>
        <p:spPr>
          <a:xfrm>
            <a:off x="6535313" y="3242650"/>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89</a:t>
            </a:r>
            <a:endParaRPr b="1" i="1" sz="2600">
              <a:solidFill>
                <a:srgbClr val="00FF00"/>
              </a:solidFill>
              <a:latin typeface="Barlow Semi Condensed"/>
              <a:ea typeface="Barlow Semi Condensed"/>
              <a:cs typeface="Barlow Semi Condensed"/>
              <a:sym typeface="Barlow Semi Condensed"/>
            </a:endParaRPr>
          </a:p>
        </p:txBody>
      </p:sp>
      <p:sp>
        <p:nvSpPr>
          <p:cNvPr id="913" name="Google Shape;913;p60"/>
          <p:cNvSpPr/>
          <p:nvPr/>
        </p:nvSpPr>
        <p:spPr>
          <a:xfrm>
            <a:off x="4187063" y="241201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50</a:t>
            </a:r>
            <a:endParaRPr b="1" i="1" sz="2600">
              <a:solidFill>
                <a:srgbClr val="00FF00"/>
              </a:solidFill>
              <a:latin typeface="Barlow Semi Condensed"/>
              <a:ea typeface="Barlow Semi Condensed"/>
              <a:cs typeface="Barlow Semi Condensed"/>
              <a:sym typeface="Barlow Semi Condense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30" name="Shape 930"/>
        <p:cNvGrpSpPr/>
        <p:nvPr/>
      </p:nvGrpSpPr>
      <p:grpSpPr>
        <a:xfrm>
          <a:off x="0" y="0"/>
          <a:ext cx="0" cy="0"/>
          <a:chOff x="0" y="0"/>
          <a:chExt cx="0" cy="0"/>
        </a:xfrm>
      </p:grpSpPr>
      <p:sp>
        <p:nvSpPr>
          <p:cNvPr id="931" name="Google Shape;931;p61"/>
          <p:cNvSpPr/>
          <p:nvPr/>
        </p:nvSpPr>
        <p:spPr>
          <a:xfrm>
            <a:off x="370900" y="276425"/>
            <a:ext cx="1969200" cy="4113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932" name="Google Shape;932;p61"/>
          <p:cNvSpPr/>
          <p:nvPr/>
        </p:nvSpPr>
        <p:spPr>
          <a:xfrm>
            <a:off x="2151276" y="193963"/>
            <a:ext cx="398798" cy="56970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4</a:t>
            </a:r>
          </a:p>
        </p:txBody>
      </p:sp>
      <p:sp>
        <p:nvSpPr>
          <p:cNvPr id="933" name="Google Shape;933;p61"/>
          <p:cNvSpPr/>
          <p:nvPr/>
        </p:nvSpPr>
        <p:spPr>
          <a:xfrm>
            <a:off x="3837777" y="273463"/>
            <a:ext cx="1468454" cy="410726"/>
          </a:xfrm>
          <a:prstGeom prst="rect">
            <a:avLst/>
          </a:prstGeom>
        </p:spPr>
        <p:txBody>
          <a:bodyPr>
            <a:prstTxWarp prst="textPlain"/>
          </a:bodyPr>
          <a:lstStyle/>
          <a:p>
            <a:pPr lvl="0" algn="ctr"/>
            <a:r>
              <a:rPr b="1" i="1">
                <a:ln>
                  <a:noFill/>
                </a:ln>
                <a:solidFill>
                  <a:schemeClr val="lt1"/>
                </a:solidFill>
                <a:latin typeface="Barlow Semi Condensed"/>
              </a:rPr>
              <a:t>CLEAR</a:t>
            </a:r>
          </a:p>
        </p:txBody>
      </p:sp>
      <p:cxnSp>
        <p:nvCxnSpPr>
          <p:cNvPr id="934" name="Google Shape;934;p61"/>
          <p:cNvCxnSpPr>
            <a:endCxn id="935" idx="0"/>
          </p:cNvCxnSpPr>
          <p:nvPr/>
        </p:nvCxnSpPr>
        <p:spPr>
          <a:xfrm>
            <a:off x="4588350" y="2929013"/>
            <a:ext cx="0" cy="292500"/>
          </a:xfrm>
          <a:prstGeom prst="straightConnector1">
            <a:avLst/>
          </a:prstGeom>
          <a:noFill/>
          <a:ln cap="flat" cmpd="sng" w="28575">
            <a:solidFill>
              <a:schemeClr val="lt1"/>
            </a:solidFill>
            <a:prstDash val="solid"/>
            <a:round/>
            <a:headEnd len="med" w="med" type="none"/>
            <a:tailEnd len="med" w="med" type="triangle"/>
          </a:ln>
        </p:spPr>
      </p:cxnSp>
      <p:sp>
        <p:nvSpPr>
          <p:cNvPr id="936" name="Google Shape;936;p61"/>
          <p:cNvSpPr/>
          <p:nvPr/>
        </p:nvSpPr>
        <p:spPr>
          <a:xfrm>
            <a:off x="4241962" y="2571750"/>
            <a:ext cx="692802" cy="258167"/>
          </a:xfrm>
          <a:prstGeom prst="rect">
            <a:avLst/>
          </a:prstGeom>
        </p:spPr>
        <p:txBody>
          <a:bodyPr>
            <a:prstTxWarp prst="textPlain"/>
          </a:bodyPr>
          <a:lstStyle/>
          <a:p>
            <a:pPr lvl="0" algn="ctr"/>
            <a:r>
              <a:rPr b="1" i="1">
                <a:ln>
                  <a:noFill/>
                </a:ln>
                <a:solidFill>
                  <a:srgbClr val="FFFFFF"/>
                </a:solidFill>
                <a:latin typeface="Barlow Semi Condensed"/>
              </a:rPr>
              <a:t>node</a:t>
            </a:r>
          </a:p>
        </p:txBody>
      </p:sp>
      <p:cxnSp>
        <p:nvCxnSpPr>
          <p:cNvPr id="937" name="Google Shape;937;p61"/>
          <p:cNvCxnSpPr>
            <a:stCxn id="935" idx="3"/>
            <a:endCxn id="938" idx="0"/>
          </p:cNvCxnSpPr>
          <p:nvPr/>
        </p:nvCxnSpPr>
        <p:spPr>
          <a:xfrm flipH="1">
            <a:off x="3848785" y="3878578"/>
            <a:ext cx="467400" cy="139800"/>
          </a:xfrm>
          <a:prstGeom prst="straightConnector1">
            <a:avLst/>
          </a:prstGeom>
          <a:noFill/>
          <a:ln cap="flat" cmpd="sng" w="28575">
            <a:solidFill>
              <a:schemeClr val="lt1"/>
            </a:solidFill>
            <a:prstDash val="solid"/>
            <a:round/>
            <a:headEnd len="med" w="med" type="none"/>
            <a:tailEnd len="med" w="med" type="triangle"/>
          </a:ln>
        </p:spPr>
      </p:cxnSp>
      <p:cxnSp>
        <p:nvCxnSpPr>
          <p:cNvPr id="939" name="Google Shape;939;p61"/>
          <p:cNvCxnSpPr>
            <a:stCxn id="935" idx="5"/>
            <a:endCxn id="940" idx="0"/>
          </p:cNvCxnSpPr>
          <p:nvPr/>
        </p:nvCxnSpPr>
        <p:spPr>
          <a:xfrm>
            <a:off x="4860515" y="3878578"/>
            <a:ext cx="434400" cy="139800"/>
          </a:xfrm>
          <a:prstGeom prst="straightConnector1">
            <a:avLst/>
          </a:prstGeom>
          <a:noFill/>
          <a:ln cap="flat" cmpd="sng" w="28575">
            <a:solidFill>
              <a:schemeClr val="lt1"/>
            </a:solidFill>
            <a:prstDash val="solid"/>
            <a:round/>
            <a:headEnd len="med" w="med" type="none"/>
            <a:tailEnd len="med" w="med" type="triangle"/>
          </a:ln>
        </p:spPr>
      </p:cxnSp>
      <p:sp>
        <p:nvSpPr>
          <p:cNvPr id="938" name="Google Shape;938;p61"/>
          <p:cNvSpPr/>
          <p:nvPr/>
        </p:nvSpPr>
        <p:spPr>
          <a:xfrm>
            <a:off x="3464025" y="4018425"/>
            <a:ext cx="769800" cy="769800"/>
          </a:xfrm>
          <a:prstGeom prst="triangle">
            <a:avLst>
              <a:gd fmla="val 50000"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666666"/>
                </a:solidFill>
                <a:latin typeface="Barlow Semi Condensed"/>
                <a:ea typeface="Barlow Semi Condensed"/>
                <a:cs typeface="Barlow Semi Condensed"/>
                <a:sym typeface="Barlow Semi Condensed"/>
              </a:rPr>
              <a:t>L</a:t>
            </a:r>
            <a:endParaRPr b="1" i="1" sz="2600">
              <a:solidFill>
                <a:srgbClr val="666666"/>
              </a:solidFill>
              <a:latin typeface="Barlow Semi Condensed"/>
              <a:ea typeface="Barlow Semi Condensed"/>
              <a:cs typeface="Barlow Semi Condensed"/>
              <a:sym typeface="Barlow Semi Condensed"/>
            </a:endParaRPr>
          </a:p>
        </p:txBody>
      </p:sp>
      <p:sp>
        <p:nvSpPr>
          <p:cNvPr id="940" name="Google Shape;940;p61"/>
          <p:cNvSpPr/>
          <p:nvPr/>
        </p:nvSpPr>
        <p:spPr>
          <a:xfrm>
            <a:off x="4910125" y="4018425"/>
            <a:ext cx="769800" cy="769800"/>
          </a:xfrm>
          <a:prstGeom prst="triangle">
            <a:avLst>
              <a:gd fmla="val 50000"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666666"/>
                </a:solidFill>
                <a:latin typeface="Barlow Semi Condensed"/>
                <a:ea typeface="Barlow Semi Condensed"/>
                <a:cs typeface="Barlow Semi Condensed"/>
                <a:sym typeface="Barlow Semi Condensed"/>
              </a:rPr>
              <a:t>R</a:t>
            </a:r>
            <a:endParaRPr b="1" i="1" sz="2600">
              <a:solidFill>
                <a:srgbClr val="666666"/>
              </a:solidFill>
              <a:latin typeface="Barlow Semi Condensed"/>
              <a:ea typeface="Barlow Semi Condensed"/>
              <a:cs typeface="Barlow Semi Condensed"/>
              <a:sym typeface="Barlow Semi Condensed"/>
            </a:endParaRPr>
          </a:p>
        </p:txBody>
      </p:sp>
      <p:sp>
        <p:nvSpPr>
          <p:cNvPr id="935" name="Google Shape;935;p61"/>
          <p:cNvSpPr/>
          <p:nvPr/>
        </p:nvSpPr>
        <p:spPr>
          <a:xfrm>
            <a:off x="4203450" y="322151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50</a:t>
            </a:r>
            <a:endParaRPr b="1" i="1" sz="2600">
              <a:solidFill>
                <a:srgbClr val="00FF00"/>
              </a:solidFill>
              <a:latin typeface="Barlow Semi Condensed"/>
              <a:ea typeface="Barlow Semi Condensed"/>
              <a:cs typeface="Barlow Semi Condensed"/>
              <a:sym typeface="Barlow Semi Condensed"/>
            </a:endParaRPr>
          </a:p>
        </p:txBody>
      </p:sp>
      <p:sp>
        <p:nvSpPr>
          <p:cNvPr id="941" name="Google Shape;941;p61"/>
          <p:cNvSpPr/>
          <p:nvPr/>
        </p:nvSpPr>
        <p:spPr>
          <a:xfrm>
            <a:off x="3414287" y="1059312"/>
            <a:ext cx="2315416" cy="269106"/>
          </a:xfrm>
          <a:prstGeom prst="rect">
            <a:avLst/>
          </a:prstGeom>
        </p:spPr>
        <p:txBody>
          <a:bodyPr>
            <a:prstTxWarp prst="textPlain"/>
          </a:bodyPr>
          <a:lstStyle/>
          <a:p>
            <a:pPr lvl="0" algn="ctr"/>
            <a:r>
              <a:rPr b="1" i="1">
                <a:ln>
                  <a:noFill/>
                </a:ln>
                <a:solidFill>
                  <a:srgbClr val="FFFFFF"/>
                </a:solidFill>
                <a:latin typeface="Barlow Semi Condensed"/>
              </a:rPr>
              <a:t>think about this:</a:t>
            </a:r>
          </a:p>
        </p:txBody>
      </p:sp>
      <p:sp>
        <p:nvSpPr>
          <p:cNvPr id="942" name="Google Shape;942;p61"/>
          <p:cNvSpPr/>
          <p:nvPr/>
        </p:nvSpPr>
        <p:spPr>
          <a:xfrm>
            <a:off x="1171062" y="1431312"/>
            <a:ext cx="6801855" cy="338753"/>
          </a:xfrm>
          <a:prstGeom prst="rect">
            <a:avLst/>
          </a:prstGeom>
        </p:spPr>
        <p:txBody>
          <a:bodyPr>
            <a:prstTxWarp prst="textPlain"/>
          </a:bodyPr>
          <a:lstStyle/>
          <a:p>
            <a:pPr lvl="0" algn="ctr"/>
            <a:r>
              <a:rPr b="1" i="1">
                <a:ln>
                  <a:noFill/>
                </a:ln>
                <a:solidFill>
                  <a:srgbClr val="FFFFFF"/>
                </a:solidFill>
                <a:latin typeface="Barlow Semi Condensed"/>
              </a:rPr>
              <a:t>if you delete node, can you access its subtrees?</a:t>
            </a:r>
          </a:p>
        </p:txBody>
      </p:sp>
      <p:sp>
        <p:nvSpPr>
          <p:cNvPr id="943" name="Google Shape;943;p61"/>
          <p:cNvSpPr/>
          <p:nvPr/>
        </p:nvSpPr>
        <p:spPr>
          <a:xfrm>
            <a:off x="3259950" y="2022450"/>
            <a:ext cx="26241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_deleteTree(NODE* node);</a:t>
            </a:r>
            <a:endParaRPr sz="1000">
              <a:latin typeface="Roboto Mono"/>
              <a:ea typeface="Roboto Mono"/>
              <a:cs typeface="Roboto Mono"/>
              <a:sym typeface="Roboto Mon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6" name="Shape 106"/>
        <p:cNvGrpSpPr/>
        <p:nvPr/>
      </p:nvGrpSpPr>
      <p:grpSpPr>
        <a:xfrm>
          <a:off x="0" y="0"/>
          <a:ext cx="0" cy="0"/>
          <a:chOff x="0" y="0"/>
          <a:chExt cx="0" cy="0"/>
        </a:xfrm>
      </p:grpSpPr>
      <p:sp>
        <p:nvSpPr>
          <p:cNvPr id="107" name="Google Shape;107;p17"/>
          <p:cNvSpPr/>
          <p:nvPr/>
        </p:nvSpPr>
        <p:spPr>
          <a:xfrm>
            <a:off x="2056538" y="1280349"/>
            <a:ext cx="5030923" cy="1831374"/>
          </a:xfrm>
          <a:prstGeom prst="rect">
            <a:avLst/>
          </a:prstGeom>
        </p:spPr>
        <p:txBody>
          <a:bodyPr>
            <a:prstTxWarp prst="textPlain"/>
          </a:bodyPr>
          <a:lstStyle/>
          <a:p>
            <a:pPr lvl="0" algn="ctr"/>
            <a:r>
              <a:rPr b="1" i="0">
                <a:ln>
                  <a:noFill/>
                </a:ln>
                <a:solidFill>
                  <a:srgbClr val="666666"/>
                </a:solidFill>
                <a:latin typeface="Staatliches"/>
              </a:rPr>
              <a:t>CS 251</a:t>
            </a:r>
          </a:p>
        </p:txBody>
      </p:sp>
      <p:sp>
        <p:nvSpPr>
          <p:cNvPr id="108" name="Google Shape;108;p17"/>
          <p:cNvSpPr/>
          <p:nvPr/>
        </p:nvSpPr>
        <p:spPr>
          <a:xfrm>
            <a:off x="2260974" y="946737"/>
            <a:ext cx="4622075" cy="1117313"/>
          </a:xfrm>
          <a:prstGeom prst="rect">
            <a:avLst/>
          </a:prstGeom>
        </p:spPr>
        <p:txBody>
          <a:bodyPr>
            <a:prstTxWarp prst="textPlain"/>
          </a:bodyPr>
          <a:lstStyle/>
          <a:p>
            <a:pPr lvl="0" algn="ctr"/>
            <a:r>
              <a:rPr b="1" i="1">
                <a:ln cap="flat" cmpd="sng" w="28575">
                  <a:solidFill>
                    <a:srgbClr val="FF0000"/>
                  </a:solidFill>
                  <a:prstDash val="solid"/>
                  <a:round/>
                  <a:headEnd len="sm" w="sm" type="none"/>
                  <a:tailEnd len="sm" w="sm" type="none"/>
                </a:ln>
                <a:noFill/>
                <a:latin typeface="Barlow Condensed"/>
              </a:rPr>
              <a:t>POINTER</a:t>
            </a:r>
          </a:p>
        </p:txBody>
      </p:sp>
      <p:sp>
        <p:nvSpPr>
          <p:cNvPr id="109" name="Google Shape;109;p17"/>
          <p:cNvSpPr/>
          <p:nvPr/>
        </p:nvSpPr>
        <p:spPr>
          <a:xfrm>
            <a:off x="3275184" y="2099044"/>
            <a:ext cx="2593670" cy="1346294"/>
          </a:xfrm>
          <a:prstGeom prst="rect">
            <a:avLst/>
          </a:prstGeom>
        </p:spPr>
        <p:txBody>
          <a:bodyPr>
            <a:prstTxWarp prst="textPlain"/>
          </a:bodyPr>
          <a:lstStyle/>
          <a:p>
            <a:pPr lvl="0" algn="ctr"/>
            <a:r>
              <a:rPr b="1" i="1">
                <a:ln cap="flat" cmpd="sng" w="38100">
                  <a:solidFill>
                    <a:srgbClr val="FF00FF"/>
                  </a:solidFill>
                  <a:prstDash val="solid"/>
                  <a:round/>
                  <a:headEnd len="sm" w="sm" type="none"/>
                  <a:tailEnd len="sm" w="sm" type="none"/>
                </a:ln>
                <a:noFill/>
                <a:latin typeface="Barlow Condensed"/>
              </a:rPr>
              <a:t>FUN</a:t>
            </a:r>
          </a:p>
        </p:txBody>
      </p:sp>
      <p:sp>
        <p:nvSpPr>
          <p:cNvPr id="110" name="Google Shape;110;p17"/>
          <p:cNvSpPr/>
          <p:nvPr/>
        </p:nvSpPr>
        <p:spPr>
          <a:xfrm>
            <a:off x="2333563" y="3900063"/>
            <a:ext cx="4476900" cy="296700"/>
          </a:xfrm>
          <a:prstGeom prst="roundRect">
            <a:avLst>
              <a:gd fmla="val 16667" name="adj"/>
            </a:avLst>
          </a:prstGeom>
          <a:solidFill>
            <a:srgbClr val="666666"/>
          </a:solidFill>
          <a:ln cap="flat" cmpd="sng" w="952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rgbClr val="00FFFF"/>
                </a:solidFill>
                <a:latin typeface="Barlow Semi Condensed"/>
                <a:ea typeface="Barlow Semi Condensed"/>
                <a:cs typeface="Barlow Semi Condensed"/>
                <a:sym typeface="Barlow Semi Condensed"/>
                <a:hlinkClick r:id="rId3">
                  <a:extLst>
                    <a:ext uri="{A12FA001-AC4F-418D-AE19-62706E023703}">
                      <ahyp:hlinkClr val="tx"/>
                    </a:ext>
                  </a:extLst>
                </a:hlinkClick>
              </a:rPr>
              <a:t>https://open.spotify.com/playlist/1sm0QpnMpFG6WyTDaTp0hx?si=9a286588e9774f46</a:t>
            </a:r>
            <a:endParaRPr sz="1000">
              <a:solidFill>
                <a:srgbClr val="00FFFF"/>
              </a:solidFill>
              <a:latin typeface="Barlow Semi Condensed"/>
              <a:ea typeface="Barlow Semi Condensed"/>
              <a:cs typeface="Barlow Semi Condensed"/>
              <a:sym typeface="Barlow Semi Condense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47" name="Shape 947"/>
        <p:cNvGrpSpPr/>
        <p:nvPr/>
      </p:nvGrpSpPr>
      <p:grpSpPr>
        <a:xfrm>
          <a:off x="0" y="0"/>
          <a:ext cx="0" cy="0"/>
          <a:chOff x="0" y="0"/>
          <a:chExt cx="0" cy="0"/>
        </a:xfrm>
      </p:grpSpPr>
      <p:sp>
        <p:nvSpPr>
          <p:cNvPr id="948" name="Google Shape;948;p62"/>
          <p:cNvSpPr/>
          <p:nvPr/>
        </p:nvSpPr>
        <p:spPr>
          <a:xfrm>
            <a:off x="4015188" y="2233875"/>
            <a:ext cx="1113600" cy="2535900"/>
          </a:xfrm>
          <a:prstGeom prst="downArrow">
            <a:avLst>
              <a:gd fmla="val 50000" name="adj1"/>
              <a:gd fmla="val 50000" name="adj2"/>
            </a:avLst>
          </a:prstGeom>
          <a:solidFill>
            <a:srgbClr val="66666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9" name="Google Shape;949;p62"/>
          <p:cNvSpPr/>
          <p:nvPr/>
        </p:nvSpPr>
        <p:spPr>
          <a:xfrm>
            <a:off x="370900" y="276425"/>
            <a:ext cx="1969200" cy="4113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950" name="Google Shape;950;p62"/>
          <p:cNvSpPr/>
          <p:nvPr/>
        </p:nvSpPr>
        <p:spPr>
          <a:xfrm>
            <a:off x="2151276" y="193963"/>
            <a:ext cx="398798" cy="56970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4</a:t>
            </a:r>
          </a:p>
        </p:txBody>
      </p:sp>
      <p:sp>
        <p:nvSpPr>
          <p:cNvPr id="951" name="Google Shape;951;p62"/>
          <p:cNvSpPr/>
          <p:nvPr/>
        </p:nvSpPr>
        <p:spPr>
          <a:xfrm>
            <a:off x="2965925" y="32765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952" name="Google Shape;952;p62"/>
          <p:cNvSpPr/>
          <p:nvPr/>
        </p:nvSpPr>
        <p:spPr>
          <a:xfrm>
            <a:off x="4045650" y="258350"/>
            <a:ext cx="448984"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12</a:t>
            </a:r>
          </a:p>
        </p:txBody>
      </p:sp>
      <p:sp>
        <p:nvSpPr>
          <p:cNvPr id="953" name="Google Shape;953;p62"/>
          <p:cNvSpPr/>
          <p:nvPr/>
        </p:nvSpPr>
        <p:spPr>
          <a:xfrm>
            <a:off x="4645025" y="32765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954" name="Google Shape;954;p62"/>
          <p:cNvSpPr/>
          <p:nvPr/>
        </p:nvSpPr>
        <p:spPr>
          <a:xfrm>
            <a:off x="5724750" y="258350"/>
            <a:ext cx="453295"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13</a:t>
            </a:r>
          </a:p>
        </p:txBody>
      </p:sp>
      <p:sp>
        <p:nvSpPr>
          <p:cNvPr id="955" name="Google Shape;955;p62"/>
          <p:cNvSpPr/>
          <p:nvPr/>
        </p:nvSpPr>
        <p:spPr>
          <a:xfrm>
            <a:off x="2463100" y="915663"/>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operator=</a:t>
            </a:r>
            <a:endParaRPr sz="1000">
              <a:latin typeface="Roboto Mono"/>
              <a:ea typeface="Roboto Mono"/>
              <a:cs typeface="Roboto Mono"/>
              <a:sym typeface="Roboto Mono"/>
            </a:endParaRPr>
          </a:p>
        </p:txBody>
      </p:sp>
      <p:sp>
        <p:nvSpPr>
          <p:cNvPr id="956" name="Google Shape;956;p62"/>
          <p:cNvSpPr/>
          <p:nvPr/>
        </p:nvSpPr>
        <p:spPr>
          <a:xfrm>
            <a:off x="4696700" y="915675"/>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 Copy Constructor</a:t>
            </a:r>
            <a:endParaRPr sz="1000">
              <a:latin typeface="Roboto Mono"/>
              <a:ea typeface="Roboto Mono"/>
              <a:cs typeface="Roboto Mono"/>
              <a:sym typeface="Roboto Mono"/>
            </a:endParaRPr>
          </a:p>
        </p:txBody>
      </p:sp>
      <p:sp>
        <p:nvSpPr>
          <p:cNvPr id="957" name="Google Shape;957;p62"/>
          <p:cNvSpPr/>
          <p:nvPr/>
        </p:nvSpPr>
        <p:spPr>
          <a:xfrm>
            <a:off x="2875299" y="1388288"/>
            <a:ext cx="3393400" cy="312076"/>
          </a:xfrm>
          <a:prstGeom prst="rect">
            <a:avLst/>
          </a:prstGeom>
        </p:spPr>
        <p:txBody>
          <a:bodyPr>
            <a:prstTxWarp prst="textPlain"/>
          </a:bodyPr>
          <a:lstStyle/>
          <a:p>
            <a:pPr lvl="0" algn="ctr"/>
            <a:r>
              <a:rPr b="1" i="1">
                <a:ln>
                  <a:noFill/>
                </a:ln>
                <a:solidFill>
                  <a:schemeClr val="lt1"/>
                </a:solidFill>
                <a:latin typeface="Barlow Semi Condensed"/>
              </a:rPr>
              <a:t>how should I copy a tree?</a:t>
            </a:r>
          </a:p>
        </p:txBody>
      </p:sp>
      <p:cxnSp>
        <p:nvCxnSpPr>
          <p:cNvPr id="958" name="Google Shape;958;p62"/>
          <p:cNvCxnSpPr>
            <a:endCxn id="959" idx="0"/>
          </p:cNvCxnSpPr>
          <p:nvPr/>
        </p:nvCxnSpPr>
        <p:spPr>
          <a:xfrm>
            <a:off x="4572000" y="2146188"/>
            <a:ext cx="0" cy="292500"/>
          </a:xfrm>
          <a:prstGeom prst="straightConnector1">
            <a:avLst/>
          </a:prstGeom>
          <a:noFill/>
          <a:ln cap="flat" cmpd="sng" w="28575">
            <a:solidFill>
              <a:schemeClr val="lt1"/>
            </a:solidFill>
            <a:prstDash val="solid"/>
            <a:round/>
            <a:headEnd len="med" w="med" type="none"/>
            <a:tailEnd len="med" w="med" type="triangle"/>
          </a:ln>
        </p:spPr>
      </p:cxnSp>
      <p:sp>
        <p:nvSpPr>
          <p:cNvPr id="960" name="Google Shape;960;p62"/>
          <p:cNvSpPr/>
          <p:nvPr/>
        </p:nvSpPr>
        <p:spPr>
          <a:xfrm>
            <a:off x="4158787" y="1836400"/>
            <a:ext cx="766458" cy="261449"/>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961" name="Google Shape;961;p62"/>
          <p:cNvCxnSpPr>
            <a:stCxn id="959" idx="3"/>
            <a:endCxn id="962" idx="7"/>
          </p:cNvCxnSpPr>
          <p:nvPr/>
        </p:nvCxnSpPr>
        <p:spPr>
          <a:xfrm flipH="1">
            <a:off x="2495935" y="3095753"/>
            <a:ext cx="1803900" cy="259500"/>
          </a:xfrm>
          <a:prstGeom prst="straightConnector1">
            <a:avLst/>
          </a:prstGeom>
          <a:noFill/>
          <a:ln cap="flat" cmpd="sng" w="28575">
            <a:solidFill>
              <a:schemeClr val="lt1"/>
            </a:solidFill>
            <a:prstDash val="solid"/>
            <a:round/>
            <a:headEnd len="med" w="med" type="none"/>
            <a:tailEnd len="med" w="med" type="triangle"/>
          </a:ln>
        </p:spPr>
      </p:cxnSp>
      <p:cxnSp>
        <p:nvCxnSpPr>
          <p:cNvPr id="963" name="Google Shape;963;p62"/>
          <p:cNvCxnSpPr>
            <a:stCxn id="959" idx="5"/>
            <a:endCxn id="964" idx="1"/>
          </p:cNvCxnSpPr>
          <p:nvPr/>
        </p:nvCxnSpPr>
        <p:spPr>
          <a:xfrm>
            <a:off x="4844165" y="3095753"/>
            <a:ext cx="1803900" cy="259500"/>
          </a:xfrm>
          <a:prstGeom prst="straightConnector1">
            <a:avLst/>
          </a:prstGeom>
          <a:noFill/>
          <a:ln cap="flat" cmpd="sng" w="28575">
            <a:solidFill>
              <a:schemeClr val="lt1"/>
            </a:solidFill>
            <a:prstDash val="solid"/>
            <a:round/>
            <a:headEnd len="med" w="med" type="none"/>
            <a:tailEnd len="med" w="med" type="triangle"/>
          </a:ln>
        </p:spPr>
      </p:cxnSp>
      <p:cxnSp>
        <p:nvCxnSpPr>
          <p:cNvPr id="965" name="Google Shape;965;p62"/>
          <p:cNvCxnSpPr>
            <a:stCxn id="962" idx="3"/>
            <a:endCxn id="966" idx="7"/>
          </p:cNvCxnSpPr>
          <p:nvPr/>
        </p:nvCxnSpPr>
        <p:spPr>
          <a:xfrm flipH="1">
            <a:off x="1334235" y="3899690"/>
            <a:ext cx="617400" cy="259500"/>
          </a:xfrm>
          <a:prstGeom prst="straightConnector1">
            <a:avLst/>
          </a:prstGeom>
          <a:noFill/>
          <a:ln cap="flat" cmpd="sng" w="28575">
            <a:solidFill>
              <a:schemeClr val="lt1"/>
            </a:solidFill>
            <a:prstDash val="solid"/>
            <a:round/>
            <a:headEnd len="med" w="med" type="none"/>
            <a:tailEnd len="med" w="med" type="triangle"/>
          </a:ln>
        </p:spPr>
      </p:cxnSp>
      <p:cxnSp>
        <p:nvCxnSpPr>
          <p:cNvPr id="967" name="Google Shape;967;p62"/>
          <p:cNvCxnSpPr>
            <a:stCxn id="962" idx="5"/>
            <a:endCxn id="968" idx="1"/>
          </p:cNvCxnSpPr>
          <p:nvPr/>
        </p:nvCxnSpPr>
        <p:spPr>
          <a:xfrm>
            <a:off x="2495965" y="3899690"/>
            <a:ext cx="574800" cy="259500"/>
          </a:xfrm>
          <a:prstGeom prst="straightConnector1">
            <a:avLst/>
          </a:prstGeom>
          <a:noFill/>
          <a:ln cap="flat" cmpd="sng" w="28575">
            <a:solidFill>
              <a:schemeClr val="lt1"/>
            </a:solidFill>
            <a:prstDash val="solid"/>
            <a:round/>
            <a:headEnd len="med" w="med" type="none"/>
            <a:tailEnd len="med" w="med" type="triangle"/>
          </a:ln>
        </p:spPr>
      </p:cxnSp>
      <p:cxnSp>
        <p:nvCxnSpPr>
          <p:cNvPr id="969" name="Google Shape;969;p62"/>
          <p:cNvCxnSpPr>
            <a:stCxn id="964" idx="3"/>
            <a:endCxn id="970" idx="7"/>
          </p:cNvCxnSpPr>
          <p:nvPr/>
        </p:nvCxnSpPr>
        <p:spPr>
          <a:xfrm flipH="1">
            <a:off x="6073235" y="3899690"/>
            <a:ext cx="574800" cy="259500"/>
          </a:xfrm>
          <a:prstGeom prst="straightConnector1">
            <a:avLst/>
          </a:prstGeom>
          <a:noFill/>
          <a:ln cap="flat" cmpd="sng" w="28575">
            <a:solidFill>
              <a:schemeClr val="lt1"/>
            </a:solidFill>
            <a:prstDash val="solid"/>
            <a:round/>
            <a:headEnd len="med" w="med" type="none"/>
            <a:tailEnd len="med" w="med" type="triangle"/>
          </a:ln>
        </p:spPr>
      </p:cxnSp>
      <p:cxnSp>
        <p:nvCxnSpPr>
          <p:cNvPr id="971" name="Google Shape;971;p62"/>
          <p:cNvCxnSpPr>
            <a:stCxn id="964" idx="5"/>
            <a:endCxn id="972" idx="1"/>
          </p:cNvCxnSpPr>
          <p:nvPr/>
        </p:nvCxnSpPr>
        <p:spPr>
          <a:xfrm>
            <a:off x="7192365" y="3899690"/>
            <a:ext cx="617400" cy="259500"/>
          </a:xfrm>
          <a:prstGeom prst="straightConnector1">
            <a:avLst/>
          </a:prstGeom>
          <a:noFill/>
          <a:ln cap="flat" cmpd="sng" w="28575">
            <a:solidFill>
              <a:schemeClr val="lt1"/>
            </a:solidFill>
            <a:prstDash val="solid"/>
            <a:round/>
            <a:headEnd len="med" w="med" type="none"/>
            <a:tailEnd len="med" w="med" type="triangle"/>
          </a:ln>
        </p:spPr>
      </p:cxnSp>
      <p:sp>
        <p:nvSpPr>
          <p:cNvPr id="966" name="Google Shape;966;p62"/>
          <p:cNvSpPr/>
          <p:nvPr/>
        </p:nvSpPr>
        <p:spPr>
          <a:xfrm>
            <a:off x="677225"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7</a:t>
            </a:r>
            <a:endParaRPr b="1" i="1" sz="2600">
              <a:solidFill>
                <a:srgbClr val="00FF00"/>
              </a:solidFill>
              <a:latin typeface="Barlow Semi Condensed"/>
              <a:ea typeface="Barlow Semi Condensed"/>
              <a:cs typeface="Barlow Semi Condensed"/>
              <a:sym typeface="Barlow Semi Condensed"/>
            </a:endParaRPr>
          </a:p>
        </p:txBody>
      </p:sp>
      <p:sp>
        <p:nvSpPr>
          <p:cNvPr id="968" name="Google Shape;968;p62"/>
          <p:cNvSpPr/>
          <p:nvPr/>
        </p:nvSpPr>
        <p:spPr>
          <a:xfrm>
            <a:off x="2957975"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41</a:t>
            </a:r>
            <a:endParaRPr b="1" i="1" sz="2600">
              <a:solidFill>
                <a:srgbClr val="00FF00"/>
              </a:solidFill>
              <a:latin typeface="Barlow Semi Condensed"/>
              <a:ea typeface="Barlow Semi Condensed"/>
              <a:cs typeface="Barlow Semi Condensed"/>
              <a:sym typeface="Barlow Semi Condensed"/>
            </a:endParaRPr>
          </a:p>
        </p:txBody>
      </p:sp>
      <p:sp>
        <p:nvSpPr>
          <p:cNvPr id="970" name="Google Shape;970;p62"/>
          <p:cNvSpPr/>
          <p:nvPr/>
        </p:nvSpPr>
        <p:spPr>
          <a:xfrm>
            <a:off x="5416200"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66</a:t>
            </a:r>
            <a:endParaRPr b="1" i="1" sz="2600">
              <a:solidFill>
                <a:srgbClr val="00FF00"/>
              </a:solidFill>
              <a:latin typeface="Barlow Semi Condensed"/>
              <a:ea typeface="Barlow Semi Condensed"/>
              <a:cs typeface="Barlow Semi Condensed"/>
              <a:sym typeface="Barlow Semi Condensed"/>
            </a:endParaRPr>
          </a:p>
        </p:txBody>
      </p:sp>
      <p:sp>
        <p:nvSpPr>
          <p:cNvPr id="972" name="Google Shape;972;p62"/>
          <p:cNvSpPr/>
          <p:nvPr/>
        </p:nvSpPr>
        <p:spPr>
          <a:xfrm>
            <a:off x="7696950" y="4046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91</a:t>
            </a:r>
            <a:endParaRPr b="1" i="1" sz="2600">
              <a:solidFill>
                <a:srgbClr val="00FF00"/>
              </a:solidFill>
              <a:latin typeface="Barlow Semi Condensed"/>
              <a:ea typeface="Barlow Semi Condensed"/>
              <a:cs typeface="Barlow Semi Condensed"/>
              <a:sym typeface="Barlow Semi Condensed"/>
            </a:endParaRPr>
          </a:p>
        </p:txBody>
      </p:sp>
      <p:sp>
        <p:nvSpPr>
          <p:cNvPr id="962" name="Google Shape;962;p62"/>
          <p:cNvSpPr/>
          <p:nvPr/>
        </p:nvSpPr>
        <p:spPr>
          <a:xfrm>
            <a:off x="1838900" y="3242625"/>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33</a:t>
            </a:r>
            <a:endParaRPr b="1" i="1" sz="2600">
              <a:solidFill>
                <a:srgbClr val="00FF00"/>
              </a:solidFill>
              <a:latin typeface="Barlow Semi Condensed"/>
              <a:ea typeface="Barlow Semi Condensed"/>
              <a:cs typeface="Barlow Semi Condensed"/>
              <a:sym typeface="Barlow Semi Condensed"/>
            </a:endParaRPr>
          </a:p>
        </p:txBody>
      </p:sp>
      <p:sp>
        <p:nvSpPr>
          <p:cNvPr id="964" name="Google Shape;964;p62"/>
          <p:cNvSpPr/>
          <p:nvPr/>
        </p:nvSpPr>
        <p:spPr>
          <a:xfrm>
            <a:off x="6535300" y="3242625"/>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89</a:t>
            </a:r>
            <a:endParaRPr b="1" i="1" sz="2600">
              <a:solidFill>
                <a:srgbClr val="00FF00"/>
              </a:solidFill>
              <a:latin typeface="Barlow Semi Condensed"/>
              <a:ea typeface="Barlow Semi Condensed"/>
              <a:cs typeface="Barlow Semi Condensed"/>
              <a:sym typeface="Barlow Semi Condensed"/>
            </a:endParaRPr>
          </a:p>
        </p:txBody>
      </p:sp>
      <p:sp>
        <p:nvSpPr>
          <p:cNvPr id="959" name="Google Shape;959;p62"/>
          <p:cNvSpPr/>
          <p:nvPr/>
        </p:nvSpPr>
        <p:spPr>
          <a:xfrm>
            <a:off x="4187100" y="243868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50</a:t>
            </a:r>
            <a:endParaRPr b="1" i="1" sz="2600">
              <a:solidFill>
                <a:srgbClr val="00FF00"/>
              </a:solidFill>
              <a:latin typeface="Barlow Semi Condensed"/>
              <a:ea typeface="Barlow Semi Condensed"/>
              <a:cs typeface="Barlow Semi Condensed"/>
              <a:sym typeface="Barlow Semi Condense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976" name="Shape 976"/>
        <p:cNvGrpSpPr/>
        <p:nvPr/>
      </p:nvGrpSpPr>
      <p:grpSpPr>
        <a:xfrm>
          <a:off x="0" y="0"/>
          <a:ext cx="0" cy="0"/>
          <a:chOff x="0" y="0"/>
          <a:chExt cx="0" cy="0"/>
        </a:xfrm>
      </p:grpSpPr>
      <p:sp>
        <p:nvSpPr>
          <p:cNvPr id="977" name="Google Shape;977;p63"/>
          <p:cNvSpPr/>
          <p:nvPr/>
        </p:nvSpPr>
        <p:spPr>
          <a:xfrm>
            <a:off x="370900" y="276425"/>
            <a:ext cx="1969200" cy="4113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978" name="Google Shape;978;p63"/>
          <p:cNvSpPr/>
          <p:nvPr/>
        </p:nvSpPr>
        <p:spPr>
          <a:xfrm>
            <a:off x="2151276" y="193963"/>
            <a:ext cx="398798" cy="56970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4</a:t>
            </a:r>
          </a:p>
        </p:txBody>
      </p:sp>
      <p:sp>
        <p:nvSpPr>
          <p:cNvPr id="979" name="Google Shape;979;p63"/>
          <p:cNvSpPr/>
          <p:nvPr/>
        </p:nvSpPr>
        <p:spPr>
          <a:xfrm>
            <a:off x="3980027" y="273175"/>
            <a:ext cx="1183941" cy="411300"/>
          </a:xfrm>
          <a:prstGeom prst="rect">
            <a:avLst/>
          </a:prstGeom>
        </p:spPr>
        <p:txBody>
          <a:bodyPr>
            <a:prstTxWarp prst="textPlain"/>
          </a:bodyPr>
          <a:lstStyle/>
          <a:p>
            <a:pPr lvl="0" algn="ctr"/>
            <a:r>
              <a:rPr b="1" i="1">
                <a:ln>
                  <a:noFill/>
                </a:ln>
                <a:solidFill>
                  <a:schemeClr val="lt1"/>
                </a:solidFill>
                <a:latin typeface="Barlow Semi Condensed"/>
              </a:rPr>
              <a:t>COPY</a:t>
            </a:r>
          </a:p>
        </p:txBody>
      </p:sp>
      <p:cxnSp>
        <p:nvCxnSpPr>
          <p:cNvPr id="980" name="Google Shape;980;p63"/>
          <p:cNvCxnSpPr>
            <a:endCxn id="981" idx="0"/>
          </p:cNvCxnSpPr>
          <p:nvPr/>
        </p:nvCxnSpPr>
        <p:spPr>
          <a:xfrm>
            <a:off x="5709788" y="3001463"/>
            <a:ext cx="0" cy="292500"/>
          </a:xfrm>
          <a:prstGeom prst="straightConnector1">
            <a:avLst/>
          </a:prstGeom>
          <a:noFill/>
          <a:ln cap="flat" cmpd="sng" w="28575">
            <a:solidFill>
              <a:schemeClr val="lt1"/>
            </a:solidFill>
            <a:prstDash val="solid"/>
            <a:round/>
            <a:headEnd len="med" w="med" type="none"/>
            <a:tailEnd len="med" w="med" type="triangle"/>
          </a:ln>
        </p:spPr>
      </p:cxnSp>
      <p:sp>
        <p:nvSpPr>
          <p:cNvPr id="982" name="Google Shape;982;p63"/>
          <p:cNvSpPr/>
          <p:nvPr/>
        </p:nvSpPr>
        <p:spPr>
          <a:xfrm>
            <a:off x="4965225" y="2644200"/>
            <a:ext cx="1489159" cy="258167"/>
          </a:xfrm>
          <a:prstGeom prst="rect">
            <a:avLst/>
          </a:prstGeom>
        </p:spPr>
        <p:txBody>
          <a:bodyPr>
            <a:prstTxWarp prst="textPlain"/>
          </a:bodyPr>
          <a:lstStyle/>
          <a:p>
            <a:pPr lvl="0" algn="ctr"/>
            <a:r>
              <a:rPr b="1" i="1">
                <a:ln>
                  <a:noFill/>
                </a:ln>
                <a:solidFill>
                  <a:srgbClr val="FFFFFF"/>
                </a:solidFill>
                <a:latin typeface="Barlow Semi Condensed"/>
              </a:rPr>
              <a:t>otherNode</a:t>
            </a:r>
          </a:p>
        </p:txBody>
      </p:sp>
      <p:cxnSp>
        <p:nvCxnSpPr>
          <p:cNvPr id="983" name="Google Shape;983;p63"/>
          <p:cNvCxnSpPr>
            <a:stCxn id="981" idx="3"/>
            <a:endCxn id="984" idx="0"/>
          </p:cNvCxnSpPr>
          <p:nvPr/>
        </p:nvCxnSpPr>
        <p:spPr>
          <a:xfrm flipH="1">
            <a:off x="4970222" y="3951028"/>
            <a:ext cx="467400" cy="139800"/>
          </a:xfrm>
          <a:prstGeom prst="straightConnector1">
            <a:avLst/>
          </a:prstGeom>
          <a:noFill/>
          <a:ln cap="flat" cmpd="sng" w="28575">
            <a:solidFill>
              <a:schemeClr val="lt1"/>
            </a:solidFill>
            <a:prstDash val="solid"/>
            <a:round/>
            <a:headEnd len="med" w="med" type="none"/>
            <a:tailEnd len="med" w="med" type="triangle"/>
          </a:ln>
        </p:spPr>
      </p:cxnSp>
      <p:cxnSp>
        <p:nvCxnSpPr>
          <p:cNvPr id="985" name="Google Shape;985;p63"/>
          <p:cNvCxnSpPr>
            <a:stCxn id="981" idx="5"/>
            <a:endCxn id="986" idx="0"/>
          </p:cNvCxnSpPr>
          <p:nvPr/>
        </p:nvCxnSpPr>
        <p:spPr>
          <a:xfrm>
            <a:off x="5981953" y="3951028"/>
            <a:ext cx="434400" cy="139800"/>
          </a:xfrm>
          <a:prstGeom prst="straightConnector1">
            <a:avLst/>
          </a:prstGeom>
          <a:noFill/>
          <a:ln cap="flat" cmpd="sng" w="28575">
            <a:solidFill>
              <a:schemeClr val="lt1"/>
            </a:solidFill>
            <a:prstDash val="solid"/>
            <a:round/>
            <a:headEnd len="med" w="med" type="none"/>
            <a:tailEnd len="med" w="med" type="triangle"/>
          </a:ln>
        </p:spPr>
      </p:cxnSp>
      <p:sp>
        <p:nvSpPr>
          <p:cNvPr id="984" name="Google Shape;984;p63"/>
          <p:cNvSpPr/>
          <p:nvPr/>
        </p:nvSpPr>
        <p:spPr>
          <a:xfrm>
            <a:off x="4585463" y="4090875"/>
            <a:ext cx="769800" cy="769800"/>
          </a:xfrm>
          <a:prstGeom prst="triangle">
            <a:avLst>
              <a:gd fmla="val 50000"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666666"/>
                </a:solidFill>
                <a:latin typeface="Barlow Semi Condensed"/>
                <a:ea typeface="Barlow Semi Condensed"/>
                <a:cs typeface="Barlow Semi Condensed"/>
                <a:sym typeface="Barlow Semi Condensed"/>
              </a:rPr>
              <a:t>L</a:t>
            </a:r>
            <a:endParaRPr b="1" i="1" sz="2600">
              <a:solidFill>
                <a:srgbClr val="666666"/>
              </a:solidFill>
              <a:latin typeface="Barlow Semi Condensed"/>
              <a:ea typeface="Barlow Semi Condensed"/>
              <a:cs typeface="Barlow Semi Condensed"/>
              <a:sym typeface="Barlow Semi Condensed"/>
            </a:endParaRPr>
          </a:p>
        </p:txBody>
      </p:sp>
      <p:sp>
        <p:nvSpPr>
          <p:cNvPr id="986" name="Google Shape;986;p63"/>
          <p:cNvSpPr/>
          <p:nvPr/>
        </p:nvSpPr>
        <p:spPr>
          <a:xfrm>
            <a:off x="6031563" y="4090875"/>
            <a:ext cx="769800" cy="769800"/>
          </a:xfrm>
          <a:prstGeom prst="triangle">
            <a:avLst>
              <a:gd fmla="val 50000" name="adj"/>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666666"/>
                </a:solidFill>
                <a:latin typeface="Barlow Semi Condensed"/>
                <a:ea typeface="Barlow Semi Condensed"/>
                <a:cs typeface="Barlow Semi Condensed"/>
                <a:sym typeface="Barlow Semi Condensed"/>
              </a:rPr>
              <a:t>R</a:t>
            </a:r>
            <a:endParaRPr b="1" i="1" sz="2600">
              <a:solidFill>
                <a:srgbClr val="666666"/>
              </a:solidFill>
              <a:latin typeface="Barlow Semi Condensed"/>
              <a:ea typeface="Barlow Semi Condensed"/>
              <a:cs typeface="Barlow Semi Condensed"/>
              <a:sym typeface="Barlow Semi Condensed"/>
            </a:endParaRPr>
          </a:p>
        </p:txBody>
      </p:sp>
      <p:sp>
        <p:nvSpPr>
          <p:cNvPr id="981" name="Google Shape;981;p63"/>
          <p:cNvSpPr/>
          <p:nvPr/>
        </p:nvSpPr>
        <p:spPr>
          <a:xfrm>
            <a:off x="5324888" y="32939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00"/>
                </a:solidFill>
                <a:latin typeface="Barlow Semi Condensed"/>
                <a:ea typeface="Barlow Semi Condensed"/>
                <a:cs typeface="Barlow Semi Condensed"/>
                <a:sym typeface="Barlow Semi Condensed"/>
              </a:rPr>
              <a:t>50</a:t>
            </a:r>
            <a:endParaRPr b="1" i="1" sz="2600">
              <a:solidFill>
                <a:srgbClr val="00FF00"/>
              </a:solidFill>
              <a:latin typeface="Barlow Semi Condensed"/>
              <a:ea typeface="Barlow Semi Condensed"/>
              <a:cs typeface="Barlow Semi Condensed"/>
              <a:sym typeface="Barlow Semi Condensed"/>
            </a:endParaRPr>
          </a:p>
        </p:txBody>
      </p:sp>
      <p:cxnSp>
        <p:nvCxnSpPr>
          <p:cNvPr id="987" name="Google Shape;987;p63"/>
          <p:cNvCxnSpPr/>
          <p:nvPr/>
        </p:nvCxnSpPr>
        <p:spPr>
          <a:xfrm>
            <a:off x="3306238" y="3006938"/>
            <a:ext cx="0" cy="292500"/>
          </a:xfrm>
          <a:prstGeom prst="straightConnector1">
            <a:avLst/>
          </a:prstGeom>
          <a:noFill/>
          <a:ln cap="flat" cmpd="sng" w="28575">
            <a:solidFill>
              <a:schemeClr val="lt1"/>
            </a:solidFill>
            <a:prstDash val="solid"/>
            <a:round/>
            <a:headEnd len="med" w="med" type="none"/>
            <a:tailEnd len="med" w="med" type="triangle"/>
          </a:ln>
        </p:spPr>
      </p:cxnSp>
      <p:sp>
        <p:nvSpPr>
          <p:cNvPr id="988" name="Google Shape;988;p63"/>
          <p:cNvSpPr/>
          <p:nvPr/>
        </p:nvSpPr>
        <p:spPr>
          <a:xfrm>
            <a:off x="2677800" y="2644212"/>
            <a:ext cx="1256888" cy="269106"/>
          </a:xfrm>
          <a:prstGeom prst="rect">
            <a:avLst/>
          </a:prstGeom>
        </p:spPr>
        <p:txBody>
          <a:bodyPr>
            <a:prstTxWarp prst="textPlain"/>
          </a:bodyPr>
          <a:lstStyle/>
          <a:p>
            <a:pPr lvl="0" algn="ctr"/>
            <a:r>
              <a:rPr b="1" i="1">
                <a:ln>
                  <a:noFill/>
                </a:ln>
                <a:solidFill>
                  <a:srgbClr val="FFFFFF"/>
                </a:solidFill>
                <a:latin typeface="Barlow Semi Condensed"/>
              </a:rPr>
              <a:t>thisNode</a:t>
            </a:r>
          </a:p>
        </p:txBody>
      </p:sp>
      <p:sp>
        <p:nvSpPr>
          <p:cNvPr id="989" name="Google Shape;989;p63"/>
          <p:cNvSpPr/>
          <p:nvPr/>
        </p:nvSpPr>
        <p:spPr>
          <a:xfrm>
            <a:off x="3159263" y="3438099"/>
            <a:ext cx="293975" cy="492524"/>
          </a:xfrm>
          <a:prstGeom prst="rect">
            <a:avLst/>
          </a:prstGeom>
        </p:spPr>
        <p:txBody>
          <a:bodyPr>
            <a:prstTxWarp prst="textPlain"/>
          </a:bodyPr>
          <a:lstStyle/>
          <a:p>
            <a:pPr lvl="0" algn="ctr"/>
            <a:r>
              <a:rPr b="1" i="1">
                <a:ln>
                  <a:noFill/>
                </a:ln>
                <a:solidFill>
                  <a:srgbClr val="E06666"/>
                </a:solidFill>
                <a:latin typeface="Barlow Semi Condensed"/>
              </a:rPr>
              <a:t>?</a:t>
            </a:r>
          </a:p>
        </p:txBody>
      </p:sp>
      <p:sp>
        <p:nvSpPr>
          <p:cNvPr id="990" name="Google Shape;990;p63"/>
          <p:cNvSpPr/>
          <p:nvPr/>
        </p:nvSpPr>
        <p:spPr>
          <a:xfrm>
            <a:off x="2288675" y="1052762"/>
            <a:ext cx="4566657" cy="270200"/>
          </a:xfrm>
          <a:prstGeom prst="rect">
            <a:avLst/>
          </a:prstGeom>
        </p:spPr>
        <p:txBody>
          <a:bodyPr>
            <a:prstTxWarp prst="textPlain"/>
          </a:bodyPr>
          <a:lstStyle/>
          <a:p>
            <a:pPr lvl="0" algn="ctr"/>
            <a:r>
              <a:rPr b="1" i="1">
                <a:ln>
                  <a:noFill/>
                </a:ln>
                <a:solidFill>
                  <a:srgbClr val="FFFFFF"/>
                </a:solidFill>
                <a:latin typeface="Barlow Semi Condensed"/>
              </a:rPr>
              <a:t>create a new node with value 50</a:t>
            </a:r>
          </a:p>
        </p:txBody>
      </p:sp>
      <p:sp>
        <p:nvSpPr>
          <p:cNvPr id="991" name="Google Shape;991;p63"/>
          <p:cNvSpPr/>
          <p:nvPr/>
        </p:nvSpPr>
        <p:spPr>
          <a:xfrm>
            <a:off x="1875725" y="1438062"/>
            <a:ext cx="5392550" cy="339847"/>
          </a:xfrm>
          <a:prstGeom prst="rect">
            <a:avLst/>
          </a:prstGeom>
        </p:spPr>
        <p:txBody>
          <a:bodyPr>
            <a:prstTxWarp prst="textPlain"/>
          </a:bodyPr>
          <a:lstStyle/>
          <a:p>
            <a:pPr lvl="0" algn="ctr"/>
            <a:r>
              <a:rPr b="1" i="1">
                <a:ln>
                  <a:noFill/>
                </a:ln>
                <a:solidFill>
                  <a:srgbClr val="FFFFFF"/>
                </a:solidFill>
                <a:latin typeface="Barlow Semi Condensed"/>
              </a:rPr>
              <a:t>recursive calls to left &amp; right subtrees</a:t>
            </a:r>
          </a:p>
        </p:txBody>
      </p:sp>
      <p:sp>
        <p:nvSpPr>
          <p:cNvPr id="992" name="Google Shape;992;p63"/>
          <p:cNvSpPr/>
          <p:nvPr/>
        </p:nvSpPr>
        <p:spPr>
          <a:xfrm>
            <a:off x="2541450" y="2022450"/>
            <a:ext cx="40611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_copyTree(NODE* thisNode, NODE* otherNode);</a:t>
            </a:r>
            <a:endParaRPr sz="1000">
              <a:latin typeface="Roboto Mono"/>
              <a:ea typeface="Roboto Mono"/>
              <a:cs typeface="Roboto Mono"/>
              <a:sym typeface="Roboto Mono"/>
            </a:endParaRPr>
          </a:p>
        </p:txBody>
      </p:sp>
      <p:sp>
        <p:nvSpPr>
          <p:cNvPr id="993" name="Google Shape;993;p63"/>
          <p:cNvSpPr/>
          <p:nvPr/>
        </p:nvSpPr>
        <p:spPr>
          <a:xfrm>
            <a:off x="3547000" y="1129687"/>
            <a:ext cx="588517" cy="193261"/>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solidFill>
                  <a:srgbClr val="434343"/>
                </a:solidFill>
                <a:latin typeface="Barlow Semi Condensed"/>
              </a:rPr>
              <a:t>new</a:t>
            </a:r>
          </a:p>
        </p:txBody>
      </p:sp>
      <p:sp>
        <p:nvSpPr>
          <p:cNvPr id="994" name="Google Shape;994;p63">
            <a:hlinkClick r:id="rId3"/>
          </p:cNvPr>
          <p:cNvSpPr/>
          <p:nvPr/>
        </p:nvSpPr>
        <p:spPr>
          <a:xfrm>
            <a:off x="7745900" y="208325"/>
            <a:ext cx="674400" cy="307800"/>
          </a:xfrm>
          <a:prstGeom prst="rect">
            <a:avLst/>
          </a:prstGeom>
          <a:solidFill>
            <a:srgbClr val="3C78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u="sng">
                <a:solidFill>
                  <a:schemeClr val="lt1"/>
                </a:solidFill>
                <a:latin typeface="Roboto Mono"/>
                <a:ea typeface="Roboto Mono"/>
                <a:cs typeface="Roboto Mono"/>
                <a:sym typeface="Roboto Mono"/>
                <a:hlinkClick r:id="rId4">
                  <a:extLst>
                    <a:ext uri="{A12FA001-AC4F-418D-AE19-62706E023703}">
                      <ahyp:hlinkClr val="tx"/>
                    </a:ext>
                  </a:extLst>
                </a:hlinkClick>
              </a:rPr>
              <a:t>BST</a:t>
            </a:r>
            <a:endParaRPr sz="1000">
              <a:solidFill>
                <a:schemeClr val="lt1"/>
              </a:solidFill>
              <a:latin typeface="Roboto Mono"/>
              <a:ea typeface="Roboto Mono"/>
              <a:cs typeface="Roboto Mono"/>
              <a:sym typeface="Roboto Mono"/>
            </a:endParaRPr>
          </a:p>
        </p:txBody>
      </p:sp>
      <p:pic>
        <p:nvPicPr>
          <p:cNvPr id="995" name="Google Shape;995;p63"/>
          <p:cNvPicPr preferRelativeResize="0"/>
          <p:nvPr/>
        </p:nvPicPr>
        <p:blipFill>
          <a:blip r:embed="rId5">
            <a:alphaModFix/>
          </a:blip>
          <a:stretch>
            <a:fillRect/>
          </a:stretch>
        </p:blipFill>
        <p:spPr>
          <a:xfrm>
            <a:off x="8508075" y="197214"/>
            <a:ext cx="238641" cy="329999"/>
          </a:xfrm>
          <a:prstGeom prst="rect">
            <a:avLst/>
          </a:prstGeom>
          <a:noFill/>
          <a:ln>
            <a:noFill/>
          </a:ln>
        </p:spPr>
      </p:pic>
      <p:sp>
        <p:nvSpPr>
          <p:cNvPr id="996" name="Google Shape;996;p63"/>
          <p:cNvSpPr/>
          <p:nvPr/>
        </p:nvSpPr>
        <p:spPr>
          <a:xfrm>
            <a:off x="7840925" y="609925"/>
            <a:ext cx="817788" cy="193274"/>
          </a:xfrm>
          <a:prstGeom prst="rect">
            <a:avLst/>
          </a:prstGeom>
        </p:spPr>
        <p:txBody>
          <a:bodyPr>
            <a:prstTxWarp prst="textPlain"/>
          </a:bodyPr>
          <a:lstStyle/>
          <a:p>
            <a:pPr lvl="0" algn="ctr"/>
            <a:r>
              <a:rPr b="1" i="1">
                <a:ln>
                  <a:noFill/>
                </a:ln>
                <a:solidFill>
                  <a:srgbClr val="FFFFFF"/>
                </a:solidFill>
                <a:latin typeface="Barlow Semi Condensed"/>
              </a:rPr>
              <a:t>see equal</a:t>
            </a:r>
          </a:p>
        </p:txBody>
      </p:sp>
      <p:sp>
        <p:nvSpPr>
          <p:cNvPr id="997" name="Google Shape;997;p63"/>
          <p:cNvSpPr/>
          <p:nvPr/>
        </p:nvSpPr>
        <p:spPr>
          <a:xfrm>
            <a:off x="406525" y="4449375"/>
            <a:ext cx="2337900" cy="4113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latin typeface="Roboto Mono"/>
                <a:ea typeface="Roboto Mono"/>
                <a:cs typeface="Roboto Mono"/>
                <a:sym typeface="Roboto Mono"/>
              </a:rPr>
              <a:t>Alternate O(NlogN) solution:</a:t>
            </a:r>
            <a:endParaRPr sz="700">
              <a:latin typeface="Roboto Mono"/>
              <a:ea typeface="Roboto Mono"/>
              <a:cs typeface="Roboto Mono"/>
              <a:sym typeface="Roboto Mono"/>
            </a:endParaRPr>
          </a:p>
          <a:p>
            <a:pPr indent="0" lvl="0" marL="0" rtl="0" algn="ctr">
              <a:spcBef>
                <a:spcPts val="0"/>
              </a:spcBef>
              <a:spcAft>
                <a:spcPts val="0"/>
              </a:spcAft>
              <a:buNone/>
            </a:pPr>
            <a:r>
              <a:rPr lang="en" sz="700">
                <a:latin typeface="Roboto Mono"/>
                <a:ea typeface="Roboto Mono"/>
                <a:cs typeface="Roboto Mono"/>
                <a:sym typeface="Roboto Mono"/>
              </a:rPr>
              <a:t>Review Prof. Hummel’s lecture on how to copy with the put() function</a:t>
            </a:r>
            <a:endParaRPr sz="700">
              <a:latin typeface="Roboto Mono"/>
              <a:ea typeface="Roboto Mono"/>
              <a:cs typeface="Roboto Mono"/>
              <a:sym typeface="Roboto Mon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01" name="Shape 1001"/>
        <p:cNvGrpSpPr/>
        <p:nvPr/>
      </p:nvGrpSpPr>
      <p:grpSpPr>
        <a:xfrm>
          <a:off x="0" y="0"/>
          <a:ext cx="0" cy="0"/>
          <a:chOff x="0" y="0"/>
          <a:chExt cx="0" cy="0"/>
        </a:xfrm>
      </p:grpSpPr>
      <p:sp>
        <p:nvSpPr>
          <p:cNvPr id="1002" name="Google Shape;1002;p64"/>
          <p:cNvSpPr/>
          <p:nvPr/>
        </p:nvSpPr>
        <p:spPr>
          <a:xfrm>
            <a:off x="370900" y="276425"/>
            <a:ext cx="1969200" cy="4113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003" name="Google Shape;1003;p64"/>
          <p:cNvSpPr/>
          <p:nvPr/>
        </p:nvSpPr>
        <p:spPr>
          <a:xfrm>
            <a:off x="2151276" y="193963"/>
            <a:ext cx="398798" cy="56970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4</a:t>
            </a:r>
          </a:p>
        </p:txBody>
      </p:sp>
      <p:sp>
        <p:nvSpPr>
          <p:cNvPr id="1004" name="Google Shape;1004;p64"/>
          <p:cNvSpPr/>
          <p:nvPr/>
        </p:nvSpPr>
        <p:spPr>
          <a:xfrm>
            <a:off x="2965925" y="32765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1005" name="Google Shape;1005;p64"/>
          <p:cNvSpPr/>
          <p:nvPr/>
        </p:nvSpPr>
        <p:spPr>
          <a:xfrm>
            <a:off x="4045650" y="258350"/>
            <a:ext cx="448984"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12</a:t>
            </a:r>
          </a:p>
        </p:txBody>
      </p:sp>
      <p:sp>
        <p:nvSpPr>
          <p:cNvPr id="1006" name="Google Shape;1006;p64"/>
          <p:cNvSpPr/>
          <p:nvPr/>
        </p:nvSpPr>
        <p:spPr>
          <a:xfrm>
            <a:off x="4645025" y="32765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1007" name="Google Shape;1007;p64"/>
          <p:cNvSpPr/>
          <p:nvPr/>
        </p:nvSpPr>
        <p:spPr>
          <a:xfrm>
            <a:off x="5724750" y="258350"/>
            <a:ext cx="453295"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13</a:t>
            </a:r>
          </a:p>
        </p:txBody>
      </p:sp>
      <p:sp>
        <p:nvSpPr>
          <p:cNvPr id="1008" name="Google Shape;1008;p64"/>
          <p:cNvSpPr/>
          <p:nvPr/>
        </p:nvSpPr>
        <p:spPr>
          <a:xfrm>
            <a:off x="1394528" y="1658251"/>
            <a:ext cx="6354955" cy="382856"/>
          </a:xfrm>
          <a:prstGeom prst="rect">
            <a:avLst/>
          </a:prstGeom>
        </p:spPr>
        <p:txBody>
          <a:bodyPr>
            <a:prstTxWarp prst="textPlain"/>
          </a:bodyPr>
          <a:lstStyle/>
          <a:p>
            <a:pPr lvl="0" algn="ctr"/>
            <a:r>
              <a:rPr b="1" i="1">
                <a:ln>
                  <a:noFill/>
                </a:ln>
                <a:solidFill>
                  <a:srgbClr val="00FF00"/>
                </a:solidFill>
                <a:latin typeface="Barlow Semi Condensed"/>
              </a:rPr>
              <a:t>SOME THINGS TO THINK ABOUT</a:t>
            </a:r>
          </a:p>
        </p:txBody>
      </p:sp>
      <p:sp>
        <p:nvSpPr>
          <p:cNvPr id="1009" name="Google Shape;1009;p64"/>
          <p:cNvSpPr/>
          <p:nvPr/>
        </p:nvSpPr>
        <p:spPr>
          <a:xfrm>
            <a:off x="672925" y="3733588"/>
            <a:ext cx="219925" cy="561350"/>
          </a:xfrm>
          <a:custGeom>
            <a:rect b="b" l="l" r="r" t="t"/>
            <a:pathLst>
              <a:path extrusionOk="0" h="22454" w="8797">
                <a:moveTo>
                  <a:pt x="0" y="21851"/>
                </a:moveTo>
                <a:cubicBezTo>
                  <a:pt x="6730" y="25895"/>
                  <a:pt x="7685" y="7773"/>
                  <a:pt x="8797" y="0"/>
                </a:cubicBezTo>
              </a:path>
            </a:pathLst>
          </a:custGeom>
          <a:noFill/>
          <a:ln cap="flat" cmpd="sng" w="9525">
            <a:solidFill>
              <a:srgbClr val="00FF00"/>
            </a:solidFill>
            <a:prstDash val="solid"/>
            <a:round/>
            <a:headEnd len="med" w="med" type="none"/>
            <a:tailEnd len="med" w="med" type="triangle"/>
          </a:ln>
        </p:spPr>
      </p:sp>
      <p:sp>
        <p:nvSpPr>
          <p:cNvPr id="1010" name="Google Shape;1010;p64"/>
          <p:cNvSpPr/>
          <p:nvPr/>
        </p:nvSpPr>
        <p:spPr>
          <a:xfrm>
            <a:off x="1293675" y="3279538"/>
            <a:ext cx="251842" cy="1028126"/>
          </a:xfrm>
          <a:custGeom>
            <a:rect b="b" l="l" r="r" t="t"/>
            <a:pathLst>
              <a:path extrusionOk="0" h="41832" w="10500">
                <a:moveTo>
                  <a:pt x="0" y="40864"/>
                </a:moveTo>
                <a:cubicBezTo>
                  <a:pt x="12060" y="48100"/>
                  <a:pt x="4216" y="12582"/>
                  <a:pt x="10500" y="0"/>
                </a:cubicBezTo>
              </a:path>
            </a:pathLst>
          </a:custGeom>
          <a:noFill/>
          <a:ln cap="flat" cmpd="sng" w="9525">
            <a:solidFill>
              <a:srgbClr val="00FF00"/>
            </a:solidFill>
            <a:prstDash val="solid"/>
            <a:round/>
            <a:headEnd len="med" w="med" type="none"/>
            <a:tailEnd len="med" w="med" type="triangle"/>
          </a:ln>
        </p:spPr>
      </p:sp>
      <p:sp>
        <p:nvSpPr>
          <p:cNvPr id="1011" name="Google Shape;1011;p64"/>
          <p:cNvSpPr/>
          <p:nvPr/>
        </p:nvSpPr>
        <p:spPr>
          <a:xfrm>
            <a:off x="1964125" y="3740688"/>
            <a:ext cx="220625" cy="538675"/>
          </a:xfrm>
          <a:custGeom>
            <a:rect b="b" l="l" r="r" t="t"/>
            <a:pathLst>
              <a:path extrusionOk="0" h="21547" w="8825">
                <a:moveTo>
                  <a:pt x="0" y="21000"/>
                </a:moveTo>
                <a:cubicBezTo>
                  <a:pt x="2272" y="21756"/>
                  <a:pt x="5861" y="21918"/>
                  <a:pt x="7094" y="19865"/>
                </a:cubicBezTo>
                <a:cubicBezTo>
                  <a:pt x="10505" y="14184"/>
                  <a:pt x="7803" y="6626"/>
                  <a:pt x="7803" y="0"/>
                </a:cubicBezTo>
              </a:path>
            </a:pathLst>
          </a:custGeom>
          <a:noFill/>
          <a:ln cap="flat" cmpd="sng" w="9525">
            <a:solidFill>
              <a:srgbClr val="00FF00"/>
            </a:solidFill>
            <a:prstDash val="solid"/>
            <a:round/>
            <a:headEnd len="med" w="med" type="none"/>
            <a:tailEnd len="med" w="med" type="triangle"/>
          </a:ln>
        </p:spPr>
      </p:sp>
      <p:sp>
        <p:nvSpPr>
          <p:cNvPr id="1012" name="Google Shape;1012;p64"/>
          <p:cNvSpPr/>
          <p:nvPr/>
        </p:nvSpPr>
        <p:spPr>
          <a:xfrm>
            <a:off x="2584875" y="3882588"/>
            <a:ext cx="220525" cy="417050"/>
          </a:xfrm>
          <a:custGeom>
            <a:rect b="b" l="l" r="r" t="t"/>
            <a:pathLst>
              <a:path extrusionOk="0" h="16682" w="8821">
                <a:moveTo>
                  <a:pt x="0" y="15466"/>
                </a:moveTo>
                <a:cubicBezTo>
                  <a:pt x="1406" y="16870"/>
                  <a:pt x="4748" y="17182"/>
                  <a:pt x="5960" y="15607"/>
                </a:cubicBezTo>
                <a:cubicBezTo>
                  <a:pt x="9184" y="11416"/>
                  <a:pt x="8797" y="5288"/>
                  <a:pt x="8797" y="0"/>
                </a:cubicBezTo>
              </a:path>
            </a:pathLst>
          </a:custGeom>
          <a:noFill/>
          <a:ln cap="flat" cmpd="sng" w="9525">
            <a:solidFill>
              <a:srgbClr val="00FF00"/>
            </a:solidFill>
            <a:prstDash val="solid"/>
            <a:round/>
            <a:headEnd len="med" w="med" type="none"/>
            <a:tailEnd len="med" w="med" type="triangle"/>
          </a:ln>
        </p:spPr>
      </p:sp>
      <p:cxnSp>
        <p:nvCxnSpPr>
          <p:cNvPr id="1013" name="Google Shape;1013;p64"/>
          <p:cNvCxnSpPr>
            <a:endCxn id="1014" idx="0"/>
          </p:cNvCxnSpPr>
          <p:nvPr/>
        </p:nvCxnSpPr>
        <p:spPr>
          <a:xfrm>
            <a:off x="1568534" y="2683971"/>
            <a:ext cx="0" cy="159900"/>
          </a:xfrm>
          <a:prstGeom prst="straightConnector1">
            <a:avLst/>
          </a:prstGeom>
          <a:noFill/>
          <a:ln cap="flat" cmpd="sng" w="9525">
            <a:solidFill>
              <a:schemeClr val="lt1"/>
            </a:solidFill>
            <a:prstDash val="solid"/>
            <a:round/>
            <a:headEnd len="med" w="med" type="none"/>
            <a:tailEnd len="med" w="med" type="triangle"/>
          </a:ln>
        </p:spPr>
      </p:cxnSp>
      <p:sp>
        <p:nvSpPr>
          <p:cNvPr id="1015" name="Google Shape;1015;p64"/>
          <p:cNvSpPr/>
          <p:nvPr/>
        </p:nvSpPr>
        <p:spPr>
          <a:xfrm>
            <a:off x="1555235" y="2571750"/>
            <a:ext cx="240626" cy="8207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1016" name="Google Shape;1016;p64"/>
          <p:cNvCxnSpPr>
            <a:stCxn id="1014" idx="3"/>
            <a:endCxn id="1017" idx="7"/>
          </p:cNvCxnSpPr>
          <p:nvPr/>
        </p:nvCxnSpPr>
        <p:spPr>
          <a:xfrm flipH="1">
            <a:off x="1047724" y="3203132"/>
            <a:ext cx="372000" cy="157500"/>
          </a:xfrm>
          <a:prstGeom prst="straightConnector1">
            <a:avLst/>
          </a:prstGeom>
          <a:noFill/>
          <a:ln cap="flat" cmpd="sng" w="9525">
            <a:solidFill>
              <a:schemeClr val="lt1"/>
            </a:solidFill>
            <a:prstDash val="solid"/>
            <a:round/>
            <a:headEnd len="med" w="med" type="none"/>
            <a:tailEnd len="med" w="med" type="triangle"/>
          </a:ln>
        </p:spPr>
      </p:cxnSp>
      <p:cxnSp>
        <p:nvCxnSpPr>
          <p:cNvPr id="1018" name="Google Shape;1018;p64"/>
          <p:cNvCxnSpPr>
            <a:stCxn id="1014" idx="5"/>
            <a:endCxn id="1019" idx="1"/>
          </p:cNvCxnSpPr>
          <p:nvPr/>
        </p:nvCxnSpPr>
        <p:spPr>
          <a:xfrm>
            <a:off x="1717345" y="3203132"/>
            <a:ext cx="303000" cy="157500"/>
          </a:xfrm>
          <a:prstGeom prst="straightConnector1">
            <a:avLst/>
          </a:prstGeom>
          <a:noFill/>
          <a:ln cap="flat" cmpd="sng" w="9525">
            <a:solidFill>
              <a:schemeClr val="lt1"/>
            </a:solidFill>
            <a:prstDash val="solid"/>
            <a:round/>
            <a:headEnd len="med" w="med" type="none"/>
            <a:tailEnd len="med" w="med" type="triangle"/>
          </a:ln>
        </p:spPr>
      </p:cxnSp>
      <p:cxnSp>
        <p:nvCxnSpPr>
          <p:cNvPr id="1020" name="Google Shape;1020;p64"/>
          <p:cNvCxnSpPr>
            <a:stCxn id="1017" idx="3"/>
            <a:endCxn id="1021" idx="7"/>
          </p:cNvCxnSpPr>
          <p:nvPr/>
        </p:nvCxnSpPr>
        <p:spPr>
          <a:xfrm flipH="1">
            <a:off x="730175" y="3658273"/>
            <a:ext cx="19800" cy="271800"/>
          </a:xfrm>
          <a:prstGeom prst="straightConnector1">
            <a:avLst/>
          </a:prstGeom>
          <a:noFill/>
          <a:ln cap="flat" cmpd="sng" w="9525">
            <a:solidFill>
              <a:schemeClr val="lt1"/>
            </a:solidFill>
            <a:prstDash val="solid"/>
            <a:round/>
            <a:headEnd len="med" w="med" type="none"/>
            <a:tailEnd len="med" w="med" type="triangle"/>
          </a:ln>
        </p:spPr>
      </p:cxnSp>
      <p:cxnSp>
        <p:nvCxnSpPr>
          <p:cNvPr id="1022" name="Google Shape;1022;p64"/>
          <p:cNvCxnSpPr>
            <a:stCxn id="1017" idx="5"/>
            <a:endCxn id="1023" idx="1"/>
          </p:cNvCxnSpPr>
          <p:nvPr/>
        </p:nvCxnSpPr>
        <p:spPr>
          <a:xfrm>
            <a:off x="1047596" y="3658273"/>
            <a:ext cx="19800" cy="271800"/>
          </a:xfrm>
          <a:prstGeom prst="straightConnector1">
            <a:avLst/>
          </a:prstGeom>
          <a:noFill/>
          <a:ln cap="flat" cmpd="sng" w="9525">
            <a:solidFill>
              <a:schemeClr val="lt1"/>
            </a:solidFill>
            <a:prstDash val="solid"/>
            <a:round/>
            <a:headEnd len="med" w="med" type="none"/>
            <a:tailEnd len="med" w="med" type="triangle"/>
          </a:ln>
        </p:spPr>
      </p:cxnSp>
      <p:cxnSp>
        <p:nvCxnSpPr>
          <p:cNvPr id="1024" name="Google Shape;1024;p64"/>
          <p:cNvCxnSpPr>
            <a:stCxn id="1019" idx="3"/>
            <a:endCxn id="1025" idx="7"/>
          </p:cNvCxnSpPr>
          <p:nvPr/>
        </p:nvCxnSpPr>
        <p:spPr>
          <a:xfrm flipH="1">
            <a:off x="1999880" y="3658273"/>
            <a:ext cx="20400" cy="271800"/>
          </a:xfrm>
          <a:prstGeom prst="straightConnector1">
            <a:avLst/>
          </a:prstGeom>
          <a:noFill/>
          <a:ln cap="flat" cmpd="sng" w="9525">
            <a:solidFill>
              <a:schemeClr val="lt1"/>
            </a:solidFill>
            <a:prstDash val="solid"/>
            <a:round/>
            <a:headEnd len="med" w="med" type="none"/>
            <a:tailEnd len="med" w="med" type="triangle"/>
          </a:ln>
        </p:spPr>
      </p:cxnSp>
      <p:cxnSp>
        <p:nvCxnSpPr>
          <p:cNvPr id="1026" name="Google Shape;1026;p64"/>
          <p:cNvCxnSpPr>
            <a:stCxn id="1019" idx="5"/>
            <a:endCxn id="1027" idx="1"/>
          </p:cNvCxnSpPr>
          <p:nvPr/>
        </p:nvCxnSpPr>
        <p:spPr>
          <a:xfrm>
            <a:off x="2317902" y="3658273"/>
            <a:ext cx="18900" cy="271800"/>
          </a:xfrm>
          <a:prstGeom prst="straightConnector1">
            <a:avLst/>
          </a:prstGeom>
          <a:noFill/>
          <a:ln cap="flat" cmpd="sng" w="9525">
            <a:solidFill>
              <a:schemeClr val="lt1"/>
            </a:solidFill>
            <a:prstDash val="solid"/>
            <a:round/>
            <a:headEnd len="med" w="med" type="none"/>
            <a:tailEnd len="med" w="med" type="triangle"/>
          </a:ln>
        </p:spPr>
      </p:cxnSp>
      <p:sp>
        <p:nvSpPr>
          <p:cNvPr id="1021" name="Google Shape;1021;p64"/>
          <p:cNvSpPr/>
          <p:nvPr/>
        </p:nvSpPr>
        <p:spPr>
          <a:xfrm>
            <a:off x="370900" y="3868410"/>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00FF00"/>
                </a:solidFill>
                <a:latin typeface="Barlow Semi Condensed"/>
                <a:ea typeface="Barlow Semi Condensed"/>
                <a:cs typeface="Barlow Semi Condensed"/>
                <a:sym typeface="Barlow Semi Condensed"/>
              </a:rPr>
              <a:t>7</a:t>
            </a:r>
            <a:endParaRPr b="1" i="1" sz="200">
              <a:solidFill>
                <a:srgbClr val="00FF00"/>
              </a:solidFill>
              <a:latin typeface="Barlow Semi Condensed"/>
              <a:ea typeface="Barlow Semi Condensed"/>
              <a:cs typeface="Barlow Semi Condensed"/>
              <a:sym typeface="Barlow Semi Condensed"/>
            </a:endParaRPr>
          </a:p>
        </p:txBody>
      </p:sp>
      <p:sp>
        <p:nvSpPr>
          <p:cNvPr id="1023" name="Google Shape;1023;p64"/>
          <p:cNvSpPr/>
          <p:nvPr/>
        </p:nvSpPr>
        <p:spPr>
          <a:xfrm>
            <a:off x="1005704" y="3868410"/>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00FF00"/>
                </a:solidFill>
                <a:latin typeface="Barlow Semi Condensed"/>
                <a:ea typeface="Barlow Semi Condensed"/>
                <a:cs typeface="Barlow Semi Condensed"/>
                <a:sym typeface="Barlow Semi Condensed"/>
              </a:rPr>
              <a:t>41</a:t>
            </a:r>
            <a:endParaRPr b="1" i="1" sz="200">
              <a:solidFill>
                <a:srgbClr val="00FF00"/>
              </a:solidFill>
              <a:latin typeface="Barlow Semi Condensed"/>
              <a:ea typeface="Barlow Semi Condensed"/>
              <a:cs typeface="Barlow Semi Condensed"/>
              <a:sym typeface="Barlow Semi Condensed"/>
            </a:endParaRPr>
          </a:p>
        </p:txBody>
      </p:sp>
      <p:sp>
        <p:nvSpPr>
          <p:cNvPr id="1025" name="Google Shape;1025;p64"/>
          <p:cNvSpPr/>
          <p:nvPr/>
        </p:nvSpPr>
        <p:spPr>
          <a:xfrm>
            <a:off x="1640485" y="3868410"/>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00FF00"/>
                </a:solidFill>
                <a:latin typeface="Barlow Semi Condensed"/>
                <a:ea typeface="Barlow Semi Condensed"/>
                <a:cs typeface="Barlow Semi Condensed"/>
                <a:sym typeface="Barlow Semi Condensed"/>
              </a:rPr>
              <a:t>66</a:t>
            </a:r>
            <a:endParaRPr b="1" i="1" sz="200">
              <a:solidFill>
                <a:srgbClr val="00FF00"/>
              </a:solidFill>
              <a:latin typeface="Barlow Semi Condensed"/>
              <a:ea typeface="Barlow Semi Condensed"/>
              <a:cs typeface="Barlow Semi Condensed"/>
              <a:sym typeface="Barlow Semi Condensed"/>
            </a:endParaRPr>
          </a:p>
        </p:txBody>
      </p:sp>
      <p:sp>
        <p:nvSpPr>
          <p:cNvPr id="1027" name="Google Shape;1027;p64"/>
          <p:cNvSpPr/>
          <p:nvPr/>
        </p:nvSpPr>
        <p:spPr>
          <a:xfrm>
            <a:off x="2275270" y="3868410"/>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rgbClr val="00FF00"/>
                </a:solidFill>
                <a:latin typeface="Barlow Semi Condensed"/>
                <a:ea typeface="Barlow Semi Condensed"/>
                <a:cs typeface="Barlow Semi Condensed"/>
                <a:sym typeface="Barlow Semi Condensed"/>
              </a:rPr>
              <a:t>91</a:t>
            </a:r>
            <a:endParaRPr b="1" i="1" sz="200">
              <a:solidFill>
                <a:srgbClr val="00FF00"/>
              </a:solidFill>
              <a:latin typeface="Barlow Semi Condensed"/>
              <a:ea typeface="Barlow Semi Condensed"/>
              <a:cs typeface="Barlow Semi Condensed"/>
              <a:sym typeface="Barlow Semi Condensed"/>
            </a:endParaRPr>
          </a:p>
        </p:txBody>
      </p:sp>
      <p:sp>
        <p:nvSpPr>
          <p:cNvPr id="1017" name="Google Shape;1017;p64"/>
          <p:cNvSpPr/>
          <p:nvPr/>
        </p:nvSpPr>
        <p:spPr>
          <a:xfrm>
            <a:off x="688335" y="329901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33</a:t>
            </a:r>
            <a:endParaRPr b="1" i="1" sz="200">
              <a:solidFill>
                <a:schemeClr val="lt1"/>
              </a:solidFill>
              <a:latin typeface="Barlow Semi Condensed"/>
              <a:ea typeface="Barlow Semi Condensed"/>
              <a:cs typeface="Barlow Semi Condensed"/>
              <a:sym typeface="Barlow Semi Condensed"/>
            </a:endParaRPr>
          </a:p>
        </p:txBody>
      </p:sp>
      <p:sp>
        <p:nvSpPr>
          <p:cNvPr id="1019" name="Google Shape;1019;p64"/>
          <p:cNvSpPr/>
          <p:nvPr/>
        </p:nvSpPr>
        <p:spPr>
          <a:xfrm>
            <a:off x="1958641" y="3299012"/>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89</a:t>
            </a:r>
            <a:endParaRPr b="1" i="1" sz="200">
              <a:solidFill>
                <a:schemeClr val="lt1"/>
              </a:solidFill>
              <a:latin typeface="Barlow Semi Condensed"/>
              <a:ea typeface="Barlow Semi Condensed"/>
              <a:cs typeface="Barlow Semi Condensed"/>
              <a:sym typeface="Barlow Semi Condensed"/>
            </a:endParaRPr>
          </a:p>
        </p:txBody>
      </p:sp>
      <p:sp>
        <p:nvSpPr>
          <p:cNvPr id="1014" name="Google Shape;1014;p64"/>
          <p:cNvSpPr/>
          <p:nvPr/>
        </p:nvSpPr>
        <p:spPr>
          <a:xfrm>
            <a:off x="1358084" y="2843871"/>
            <a:ext cx="420900" cy="420900"/>
          </a:xfrm>
          <a:prstGeom prst="ellipse">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50</a:t>
            </a:r>
            <a:endParaRPr b="1" i="1" sz="200">
              <a:solidFill>
                <a:schemeClr val="lt1"/>
              </a:solidFill>
              <a:latin typeface="Barlow Semi Condensed"/>
              <a:ea typeface="Barlow Semi Condensed"/>
              <a:cs typeface="Barlow Semi Condensed"/>
              <a:sym typeface="Barlow Semi Condensed"/>
            </a:endParaRPr>
          </a:p>
        </p:txBody>
      </p:sp>
      <p:sp>
        <p:nvSpPr>
          <p:cNvPr id="1028" name="Google Shape;1028;p64"/>
          <p:cNvSpPr/>
          <p:nvPr/>
        </p:nvSpPr>
        <p:spPr>
          <a:xfrm>
            <a:off x="2634418" y="3618130"/>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64"/>
          <p:cNvSpPr/>
          <p:nvPr/>
        </p:nvSpPr>
        <p:spPr>
          <a:xfrm>
            <a:off x="3343074" y="2898613"/>
            <a:ext cx="2941931" cy="273967"/>
          </a:xfrm>
          <a:prstGeom prst="rect">
            <a:avLst/>
          </a:prstGeom>
        </p:spPr>
        <p:txBody>
          <a:bodyPr>
            <a:prstTxWarp prst="textPlain"/>
          </a:bodyPr>
          <a:lstStyle/>
          <a:p>
            <a:pPr lvl="0" algn="ctr"/>
            <a:r>
              <a:rPr b="1" i="1">
                <a:ln>
                  <a:noFill/>
                </a:ln>
                <a:solidFill>
                  <a:schemeClr val="lt1"/>
                </a:solidFill>
                <a:latin typeface="Barlow Semi Condensed"/>
              </a:rPr>
              <a:t>oh shoot, the threads!</a:t>
            </a:r>
          </a:p>
        </p:txBody>
      </p:sp>
      <p:sp>
        <p:nvSpPr>
          <p:cNvPr id="1030" name="Google Shape;1030;p64"/>
          <p:cNvSpPr/>
          <p:nvPr/>
        </p:nvSpPr>
        <p:spPr>
          <a:xfrm>
            <a:off x="3053486" y="3332650"/>
            <a:ext cx="3521116" cy="307612"/>
          </a:xfrm>
          <a:prstGeom prst="rect">
            <a:avLst/>
          </a:prstGeom>
        </p:spPr>
        <p:txBody>
          <a:bodyPr>
            <a:prstTxWarp prst="textPlain"/>
          </a:bodyPr>
          <a:lstStyle/>
          <a:p>
            <a:pPr lvl="0" algn="ctr"/>
            <a:r>
              <a:rPr b="1" i="1">
                <a:ln>
                  <a:noFill/>
                </a:ln>
                <a:solidFill>
                  <a:schemeClr val="lt1"/>
                </a:solidFill>
                <a:latin typeface="Barlow Semi Condensed"/>
              </a:rPr>
              <a:t>what parameters to have?</a:t>
            </a:r>
          </a:p>
        </p:txBody>
      </p:sp>
      <p:sp>
        <p:nvSpPr>
          <p:cNvPr id="1031" name="Google Shape;1031;p64"/>
          <p:cNvSpPr/>
          <p:nvPr/>
        </p:nvSpPr>
        <p:spPr>
          <a:xfrm>
            <a:off x="3089361" y="3800325"/>
            <a:ext cx="3449361" cy="319972"/>
          </a:xfrm>
          <a:prstGeom prst="rect">
            <a:avLst/>
          </a:prstGeom>
        </p:spPr>
        <p:txBody>
          <a:bodyPr>
            <a:prstTxWarp prst="textPlain"/>
          </a:bodyPr>
          <a:lstStyle/>
          <a:p>
            <a:pPr lvl="0" algn="ctr"/>
            <a:r>
              <a:rPr b="1" i="1">
                <a:ln>
                  <a:noFill/>
                </a:ln>
                <a:solidFill>
                  <a:schemeClr val="lt1"/>
                </a:solidFill>
                <a:latin typeface="Barlow Semi Condensed"/>
              </a:rPr>
              <a:t>should it return anything?</a:t>
            </a:r>
          </a:p>
        </p:txBody>
      </p:sp>
      <p:pic>
        <p:nvPicPr>
          <p:cNvPr id="1032" name="Google Shape;1032;p64"/>
          <p:cNvPicPr preferRelativeResize="0"/>
          <p:nvPr/>
        </p:nvPicPr>
        <p:blipFill rotWithShape="1">
          <a:blip r:embed="rId3">
            <a:alphaModFix/>
          </a:blip>
          <a:srcRect b="21334" l="13292" r="12242" t="21896"/>
          <a:stretch/>
        </p:blipFill>
        <p:spPr>
          <a:xfrm>
            <a:off x="6931900" y="2749800"/>
            <a:ext cx="1449508" cy="147332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C343D"/>
        </a:solidFill>
      </p:bgPr>
    </p:bg>
    <p:spTree>
      <p:nvGrpSpPr>
        <p:cNvPr id="1036" name="Shape 1036"/>
        <p:cNvGrpSpPr/>
        <p:nvPr/>
      </p:nvGrpSpPr>
      <p:grpSpPr>
        <a:xfrm>
          <a:off x="0" y="0"/>
          <a:ext cx="0" cy="0"/>
          <a:chOff x="0" y="0"/>
          <a:chExt cx="0" cy="0"/>
        </a:xfrm>
      </p:grpSpPr>
      <p:sp>
        <p:nvSpPr>
          <p:cNvPr id="1037" name="Google Shape;1037;p65"/>
          <p:cNvSpPr/>
          <p:nvPr/>
        </p:nvSpPr>
        <p:spPr>
          <a:xfrm>
            <a:off x="3462113" y="2043888"/>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038" name="Google Shape;1038;p65"/>
          <p:cNvSpPr/>
          <p:nvPr/>
        </p:nvSpPr>
        <p:spPr>
          <a:xfrm>
            <a:off x="5309938" y="1964688"/>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sp>
        <p:nvSpPr>
          <p:cNvPr id="1039" name="Google Shape;1039;p65"/>
          <p:cNvSpPr/>
          <p:nvPr/>
        </p:nvSpPr>
        <p:spPr>
          <a:xfrm>
            <a:off x="2362688" y="2733113"/>
            <a:ext cx="4418611" cy="445703"/>
          </a:xfrm>
          <a:prstGeom prst="rect">
            <a:avLst/>
          </a:prstGeom>
        </p:spPr>
        <p:txBody>
          <a:bodyPr>
            <a:prstTxWarp prst="textPlain"/>
          </a:bodyPr>
          <a:lstStyle/>
          <a:p>
            <a:pPr lvl="0" algn="ctr"/>
            <a:r>
              <a:rPr b="1" i="1">
                <a:ln>
                  <a:noFill/>
                </a:ln>
                <a:solidFill>
                  <a:srgbClr val="FFFFFF"/>
                </a:solidFill>
                <a:latin typeface="Barlow Semi Condensed"/>
              </a:rPr>
              <a:t>A BALANCING ACT</a:t>
            </a: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43" name="Shape 1043"/>
        <p:cNvGrpSpPr/>
        <p:nvPr/>
      </p:nvGrpSpPr>
      <p:grpSpPr>
        <a:xfrm>
          <a:off x="0" y="0"/>
          <a:ext cx="0" cy="0"/>
          <a:chOff x="0" y="0"/>
          <a:chExt cx="0" cy="0"/>
        </a:xfrm>
      </p:grpSpPr>
      <p:sp>
        <p:nvSpPr>
          <p:cNvPr id="1044" name="Google Shape;1044;p66"/>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045" name="Google Shape;1045;p66"/>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cxnSp>
        <p:nvCxnSpPr>
          <p:cNvPr id="1046" name="Google Shape;1046;p66"/>
          <p:cNvCxnSpPr>
            <a:endCxn id="1047" idx="0"/>
          </p:cNvCxnSpPr>
          <p:nvPr/>
        </p:nvCxnSpPr>
        <p:spPr>
          <a:xfrm>
            <a:off x="990488" y="1271688"/>
            <a:ext cx="0" cy="292500"/>
          </a:xfrm>
          <a:prstGeom prst="straightConnector1">
            <a:avLst/>
          </a:prstGeom>
          <a:noFill/>
          <a:ln cap="flat" cmpd="sng" w="28575">
            <a:solidFill>
              <a:schemeClr val="lt1"/>
            </a:solidFill>
            <a:prstDash val="solid"/>
            <a:round/>
            <a:headEnd len="med" w="med" type="none"/>
            <a:tailEnd len="med" w="med" type="triangle"/>
          </a:ln>
        </p:spPr>
      </p:cxnSp>
      <p:sp>
        <p:nvSpPr>
          <p:cNvPr id="1048" name="Google Shape;1048;p66"/>
          <p:cNvSpPr/>
          <p:nvPr/>
        </p:nvSpPr>
        <p:spPr>
          <a:xfrm>
            <a:off x="706778" y="1036600"/>
            <a:ext cx="567424" cy="193551"/>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1049" name="Google Shape;1049;p66"/>
          <p:cNvCxnSpPr>
            <a:stCxn id="1047" idx="5"/>
            <a:endCxn id="1050" idx="1"/>
          </p:cNvCxnSpPr>
          <p:nvPr/>
        </p:nvCxnSpPr>
        <p:spPr>
          <a:xfrm>
            <a:off x="1262653" y="2221253"/>
            <a:ext cx="67800" cy="271500"/>
          </a:xfrm>
          <a:prstGeom prst="straightConnector1">
            <a:avLst/>
          </a:prstGeom>
          <a:noFill/>
          <a:ln cap="flat" cmpd="sng" w="28575">
            <a:solidFill>
              <a:schemeClr val="lt1"/>
            </a:solidFill>
            <a:prstDash val="solid"/>
            <a:round/>
            <a:headEnd len="med" w="med" type="none"/>
            <a:tailEnd len="med" w="med" type="triangle"/>
          </a:ln>
        </p:spPr>
      </p:cxnSp>
      <p:cxnSp>
        <p:nvCxnSpPr>
          <p:cNvPr id="1051" name="Google Shape;1051;p66"/>
          <p:cNvCxnSpPr>
            <a:stCxn id="1050" idx="5"/>
            <a:endCxn id="1052" idx="1"/>
          </p:cNvCxnSpPr>
          <p:nvPr/>
        </p:nvCxnSpPr>
        <p:spPr>
          <a:xfrm>
            <a:off x="1874703" y="3037153"/>
            <a:ext cx="112800" cy="286500"/>
          </a:xfrm>
          <a:prstGeom prst="straightConnector1">
            <a:avLst/>
          </a:prstGeom>
          <a:noFill/>
          <a:ln cap="flat" cmpd="sng" w="28575">
            <a:solidFill>
              <a:schemeClr val="lt1"/>
            </a:solidFill>
            <a:prstDash val="solid"/>
            <a:round/>
            <a:headEnd len="med" w="med" type="none"/>
            <a:tailEnd len="med" w="med" type="triangle"/>
          </a:ln>
        </p:spPr>
      </p:cxnSp>
      <p:sp>
        <p:nvSpPr>
          <p:cNvPr id="1052" name="Google Shape;1052;p66"/>
          <p:cNvSpPr/>
          <p:nvPr/>
        </p:nvSpPr>
        <p:spPr>
          <a:xfrm>
            <a:off x="1874713" y="321103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33</a:t>
            </a:r>
            <a:endParaRPr b="1" i="1" sz="2600">
              <a:solidFill>
                <a:srgbClr val="00FFFF"/>
              </a:solidFill>
              <a:latin typeface="Barlow Semi Condensed"/>
              <a:ea typeface="Barlow Semi Condensed"/>
              <a:cs typeface="Barlow Semi Condensed"/>
              <a:sym typeface="Barlow Semi Condensed"/>
            </a:endParaRPr>
          </a:p>
        </p:txBody>
      </p:sp>
      <p:sp>
        <p:nvSpPr>
          <p:cNvPr id="1050" name="Google Shape;1050;p66"/>
          <p:cNvSpPr/>
          <p:nvPr/>
        </p:nvSpPr>
        <p:spPr>
          <a:xfrm>
            <a:off x="1217638" y="238008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21</a:t>
            </a:r>
            <a:endParaRPr b="1" i="1" sz="2600">
              <a:solidFill>
                <a:srgbClr val="00FFFF"/>
              </a:solidFill>
              <a:latin typeface="Barlow Semi Condensed"/>
              <a:ea typeface="Barlow Semi Condensed"/>
              <a:cs typeface="Barlow Semi Condensed"/>
              <a:sym typeface="Barlow Semi Condensed"/>
            </a:endParaRPr>
          </a:p>
        </p:txBody>
      </p:sp>
      <p:sp>
        <p:nvSpPr>
          <p:cNvPr id="1047" name="Google Shape;1047;p66"/>
          <p:cNvSpPr/>
          <p:nvPr/>
        </p:nvSpPr>
        <p:spPr>
          <a:xfrm>
            <a:off x="605588" y="156418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13</a:t>
            </a:r>
            <a:endParaRPr b="1" i="1" sz="2600">
              <a:solidFill>
                <a:srgbClr val="00FFFF"/>
              </a:solidFill>
              <a:latin typeface="Barlow Semi Condensed"/>
              <a:ea typeface="Barlow Semi Condensed"/>
              <a:cs typeface="Barlow Semi Condensed"/>
              <a:sym typeface="Barlow Semi Condensed"/>
            </a:endParaRPr>
          </a:p>
        </p:txBody>
      </p:sp>
      <p:sp>
        <p:nvSpPr>
          <p:cNvPr id="1053" name="Google Shape;1053;p66"/>
          <p:cNvSpPr/>
          <p:nvPr/>
        </p:nvSpPr>
        <p:spPr>
          <a:xfrm>
            <a:off x="2531788" y="403518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46</a:t>
            </a:r>
            <a:endParaRPr b="1" i="1" sz="2600">
              <a:solidFill>
                <a:srgbClr val="00FFFF"/>
              </a:solidFill>
              <a:latin typeface="Barlow Semi Condensed"/>
              <a:ea typeface="Barlow Semi Condensed"/>
              <a:cs typeface="Barlow Semi Condensed"/>
              <a:sym typeface="Barlow Semi Condensed"/>
            </a:endParaRPr>
          </a:p>
        </p:txBody>
      </p:sp>
      <p:cxnSp>
        <p:nvCxnSpPr>
          <p:cNvPr id="1054" name="Google Shape;1054;p66"/>
          <p:cNvCxnSpPr>
            <a:stCxn id="1052" idx="5"/>
            <a:endCxn id="1053" idx="1"/>
          </p:cNvCxnSpPr>
          <p:nvPr/>
        </p:nvCxnSpPr>
        <p:spPr>
          <a:xfrm>
            <a:off x="2531778" y="3868103"/>
            <a:ext cx="112800" cy="279900"/>
          </a:xfrm>
          <a:prstGeom prst="straightConnector1">
            <a:avLst/>
          </a:prstGeom>
          <a:noFill/>
          <a:ln cap="flat" cmpd="sng" w="28575">
            <a:solidFill>
              <a:schemeClr val="lt1"/>
            </a:solidFill>
            <a:prstDash val="solid"/>
            <a:round/>
            <a:headEnd len="med" w="med" type="none"/>
            <a:tailEnd len="med" w="med" type="triangle"/>
          </a:ln>
        </p:spPr>
      </p:cxnSp>
      <p:sp>
        <p:nvSpPr>
          <p:cNvPr id="1055" name="Google Shape;1055;p66"/>
          <p:cNvSpPr/>
          <p:nvPr/>
        </p:nvSpPr>
        <p:spPr>
          <a:xfrm>
            <a:off x="3594540" y="290651"/>
            <a:ext cx="1954919" cy="382856"/>
          </a:xfrm>
          <a:prstGeom prst="rect">
            <a:avLst/>
          </a:prstGeom>
        </p:spPr>
        <p:txBody>
          <a:bodyPr>
            <a:prstTxWarp prst="textPlain"/>
          </a:bodyPr>
          <a:lstStyle/>
          <a:p>
            <a:pPr lvl="0" algn="ctr"/>
            <a:r>
              <a:rPr b="1" i="1">
                <a:ln>
                  <a:noFill/>
                </a:ln>
                <a:solidFill>
                  <a:srgbClr val="FFFFFF"/>
                </a:solidFill>
                <a:latin typeface="Barlow Semi Condensed"/>
              </a:rPr>
              <a:t>CONCEPT</a:t>
            </a:r>
          </a:p>
        </p:txBody>
      </p:sp>
      <p:sp>
        <p:nvSpPr>
          <p:cNvPr id="1056" name="Google Shape;1056;p66"/>
          <p:cNvSpPr/>
          <p:nvPr/>
        </p:nvSpPr>
        <p:spPr>
          <a:xfrm>
            <a:off x="2291999" y="1948963"/>
            <a:ext cx="4014127" cy="329928"/>
          </a:xfrm>
          <a:prstGeom prst="rect">
            <a:avLst/>
          </a:prstGeom>
        </p:spPr>
        <p:txBody>
          <a:bodyPr>
            <a:prstTxWarp prst="textPlain"/>
          </a:bodyPr>
          <a:lstStyle/>
          <a:p>
            <a:pPr lvl="0" algn="ctr"/>
            <a:r>
              <a:rPr b="1" i="1">
                <a:ln>
                  <a:noFill/>
                </a:ln>
                <a:solidFill>
                  <a:schemeClr val="lt1"/>
                </a:solidFill>
                <a:latin typeface="Barlow Semi Condensed"/>
              </a:rPr>
              <a:t>map search should be O(logN)</a:t>
            </a:r>
          </a:p>
        </p:txBody>
      </p:sp>
      <p:sp>
        <p:nvSpPr>
          <p:cNvPr id="1057" name="Google Shape;1057;p66"/>
          <p:cNvSpPr/>
          <p:nvPr/>
        </p:nvSpPr>
        <p:spPr>
          <a:xfrm>
            <a:off x="2623661" y="2528688"/>
            <a:ext cx="2946050" cy="253368"/>
          </a:xfrm>
          <a:prstGeom prst="rect">
            <a:avLst/>
          </a:prstGeom>
        </p:spPr>
        <p:txBody>
          <a:bodyPr>
            <a:prstTxWarp prst="textPlain"/>
          </a:bodyPr>
          <a:lstStyle/>
          <a:p>
            <a:pPr lvl="0" algn="ctr"/>
            <a:r>
              <a:rPr b="1" i="1">
                <a:ln>
                  <a:noFill/>
                </a:ln>
                <a:solidFill>
                  <a:schemeClr val="lt1"/>
                </a:solidFill>
                <a:latin typeface="Barlow Semi Condensed"/>
              </a:rPr>
              <a:t>but if we searched for</a:t>
            </a:r>
          </a:p>
        </p:txBody>
      </p:sp>
      <p:sp>
        <p:nvSpPr>
          <p:cNvPr id="1058" name="Google Shape;1058;p66"/>
          <p:cNvSpPr/>
          <p:nvPr/>
        </p:nvSpPr>
        <p:spPr>
          <a:xfrm>
            <a:off x="5636586" y="2532638"/>
            <a:ext cx="337829" cy="245472"/>
          </a:xfrm>
          <a:prstGeom prst="rect">
            <a:avLst/>
          </a:prstGeom>
        </p:spPr>
        <p:txBody>
          <a:bodyPr>
            <a:prstTxWarp prst="textPlain"/>
          </a:bodyPr>
          <a:lstStyle/>
          <a:p>
            <a:pPr lvl="0" algn="ctr"/>
            <a:r>
              <a:rPr b="1" i="1">
                <a:ln>
                  <a:noFill/>
                </a:ln>
                <a:solidFill>
                  <a:srgbClr val="00FFFF"/>
                </a:solidFill>
                <a:latin typeface="Barlow Semi Condensed"/>
              </a:rPr>
              <a:t>46</a:t>
            </a:r>
          </a:p>
        </p:txBody>
      </p:sp>
      <p:sp>
        <p:nvSpPr>
          <p:cNvPr id="1059" name="Google Shape;1059;p66"/>
          <p:cNvSpPr/>
          <p:nvPr/>
        </p:nvSpPr>
        <p:spPr>
          <a:xfrm>
            <a:off x="3407799" y="3031838"/>
            <a:ext cx="1782530" cy="291820"/>
          </a:xfrm>
          <a:prstGeom prst="rect">
            <a:avLst/>
          </a:prstGeom>
        </p:spPr>
        <p:txBody>
          <a:bodyPr>
            <a:prstTxWarp prst="textPlain"/>
          </a:bodyPr>
          <a:lstStyle/>
          <a:p>
            <a:pPr lvl="0" algn="ctr"/>
            <a:r>
              <a:rPr b="1" i="1">
                <a:ln>
                  <a:noFill/>
                </a:ln>
                <a:solidFill>
                  <a:schemeClr val="lt1"/>
                </a:solidFill>
                <a:latin typeface="Barlow Semi Condensed"/>
              </a:rPr>
              <a:t>it will be O(N)</a:t>
            </a:r>
          </a:p>
        </p:txBody>
      </p:sp>
      <p:sp>
        <p:nvSpPr>
          <p:cNvPr id="1060" name="Google Shape;1060;p66"/>
          <p:cNvSpPr/>
          <p:nvPr/>
        </p:nvSpPr>
        <p:spPr>
          <a:xfrm>
            <a:off x="6610613" y="1454625"/>
            <a:ext cx="1927800" cy="2166300"/>
          </a:xfrm>
          <a:prstGeom prst="roundRect">
            <a:avLst>
              <a:gd fmla="val 5434" name="adj"/>
            </a:avLst>
          </a:prstGeom>
          <a:solidFill>
            <a:srgbClr val="EFEFEF"/>
          </a:solidFill>
          <a:ln cap="flat" cmpd="sng" w="2857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66"/>
          <p:cNvSpPr/>
          <p:nvPr/>
        </p:nvSpPr>
        <p:spPr>
          <a:xfrm>
            <a:off x="6777113" y="2001600"/>
            <a:ext cx="1594800" cy="14850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a:solidFill>
                  <a:srgbClr val="FFFFFF"/>
                </a:solidFill>
                <a:latin typeface="Roboto Mono"/>
                <a:ea typeface="Roboto Mono"/>
                <a:cs typeface="Roboto Mono"/>
                <a:sym typeface="Roboto Mono"/>
              </a:rPr>
              <a:t>keyType key;       valueType value;</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FFFF"/>
                </a:solidFill>
                <a:latin typeface="Roboto Mono"/>
                <a:ea typeface="Roboto Mono"/>
                <a:cs typeface="Roboto Mono"/>
                <a:sym typeface="Roboto Mono"/>
              </a:rPr>
              <a:t>NODE* left;</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FFFFFF"/>
                </a:solidFill>
                <a:latin typeface="Roboto Mono"/>
                <a:ea typeface="Roboto Mono"/>
                <a:cs typeface="Roboto Mono"/>
                <a:sym typeface="Roboto Mono"/>
              </a:rPr>
              <a:t>NODE* right;</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FFFFFF"/>
                </a:solidFill>
                <a:latin typeface="Roboto Mono"/>
                <a:ea typeface="Roboto Mono"/>
                <a:cs typeface="Roboto Mono"/>
                <a:sym typeface="Roboto Mono"/>
              </a:rPr>
              <a:t>int </a:t>
            </a:r>
            <a:r>
              <a:rPr b="1" lang="en" sz="1100">
                <a:solidFill>
                  <a:srgbClr val="00FFFF"/>
                </a:solidFill>
                <a:latin typeface="Roboto Mono"/>
                <a:ea typeface="Roboto Mono"/>
                <a:cs typeface="Roboto Mono"/>
                <a:sym typeface="Roboto Mono"/>
              </a:rPr>
              <a:t>nL</a:t>
            </a:r>
            <a:r>
              <a:rPr lang="en" sz="1100">
                <a:solidFill>
                  <a:srgbClr val="FFFFFF"/>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Clr>
                <a:schemeClr val="dk1"/>
              </a:buClr>
              <a:buSzPts val="1100"/>
              <a:buFont typeface="Arial"/>
              <a:buNone/>
            </a:pPr>
            <a:r>
              <a:rPr lang="en" sz="1100">
                <a:solidFill>
                  <a:srgbClr val="FFFFFF"/>
                </a:solidFill>
                <a:latin typeface="Roboto Mono"/>
                <a:ea typeface="Roboto Mono"/>
                <a:cs typeface="Roboto Mono"/>
                <a:sym typeface="Roboto Mono"/>
              </a:rPr>
              <a:t>int </a:t>
            </a:r>
            <a:r>
              <a:rPr b="1" lang="en" sz="1100">
                <a:solidFill>
                  <a:srgbClr val="00FFFF"/>
                </a:solidFill>
                <a:latin typeface="Roboto Mono"/>
                <a:ea typeface="Roboto Mono"/>
                <a:cs typeface="Roboto Mono"/>
                <a:sym typeface="Roboto Mono"/>
              </a:rPr>
              <a:t>nR</a:t>
            </a:r>
            <a:r>
              <a:rPr lang="en" sz="1100">
                <a:solidFill>
                  <a:srgbClr val="FFFFFF"/>
                </a:solidFill>
                <a:latin typeface="Roboto Mono"/>
                <a:ea typeface="Roboto Mono"/>
                <a:cs typeface="Roboto Mono"/>
                <a:sym typeface="Roboto Mono"/>
              </a:rPr>
              <a:t>;</a:t>
            </a:r>
            <a:endParaRPr sz="1100">
              <a:solidFill>
                <a:srgbClr val="FFFFFF"/>
              </a:solidFill>
              <a:latin typeface="Roboto Mono"/>
              <a:ea typeface="Roboto Mono"/>
              <a:cs typeface="Roboto Mono"/>
              <a:sym typeface="Roboto Mono"/>
            </a:endParaRPr>
          </a:p>
          <a:p>
            <a:pPr indent="0" lvl="0" marL="0" rtl="0" algn="l">
              <a:spcBef>
                <a:spcPts val="0"/>
              </a:spcBef>
              <a:spcAft>
                <a:spcPts val="0"/>
              </a:spcAft>
              <a:buNone/>
            </a:pPr>
            <a:r>
              <a:rPr lang="en" sz="1100">
                <a:solidFill>
                  <a:srgbClr val="FFFFFF"/>
                </a:solidFill>
                <a:latin typeface="Roboto Mono"/>
                <a:ea typeface="Roboto Mono"/>
                <a:cs typeface="Roboto Mono"/>
                <a:sym typeface="Roboto Mono"/>
              </a:rPr>
              <a:t>bool isThreaded;</a:t>
            </a:r>
            <a:endParaRPr sz="1100">
              <a:solidFill>
                <a:srgbClr val="FFFFFF"/>
              </a:solidFill>
              <a:latin typeface="Roboto Mono"/>
              <a:ea typeface="Roboto Mono"/>
              <a:cs typeface="Roboto Mono"/>
              <a:sym typeface="Roboto Mono"/>
            </a:endParaRPr>
          </a:p>
        </p:txBody>
      </p:sp>
      <p:sp>
        <p:nvSpPr>
          <p:cNvPr id="1062" name="Google Shape;1062;p66"/>
          <p:cNvSpPr/>
          <p:nvPr/>
        </p:nvSpPr>
        <p:spPr>
          <a:xfrm>
            <a:off x="7198613" y="1567175"/>
            <a:ext cx="751800" cy="3123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latin typeface="Roboto Mono"/>
                <a:ea typeface="Roboto Mono"/>
                <a:cs typeface="Roboto Mono"/>
                <a:sym typeface="Roboto Mono"/>
              </a:rPr>
              <a:t>NODE</a:t>
            </a:r>
            <a:endParaRPr b="1">
              <a:solidFill>
                <a:srgbClr val="000000"/>
              </a:solidFill>
              <a:latin typeface="Roboto Mono"/>
              <a:ea typeface="Roboto Mono"/>
              <a:cs typeface="Roboto Mono"/>
              <a:sym typeface="Roboto Mon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66" name="Shape 1066"/>
        <p:cNvGrpSpPr/>
        <p:nvPr/>
      </p:nvGrpSpPr>
      <p:grpSpPr>
        <a:xfrm>
          <a:off x="0" y="0"/>
          <a:ext cx="0" cy="0"/>
          <a:chOff x="0" y="0"/>
          <a:chExt cx="0" cy="0"/>
        </a:xfrm>
      </p:grpSpPr>
      <p:sp>
        <p:nvSpPr>
          <p:cNvPr id="1067" name="Google Shape;1067;p67"/>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068" name="Google Shape;1068;p67"/>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cxnSp>
        <p:nvCxnSpPr>
          <p:cNvPr id="1069" name="Google Shape;1069;p67"/>
          <p:cNvCxnSpPr>
            <a:endCxn id="1070" idx="0"/>
          </p:cNvCxnSpPr>
          <p:nvPr/>
        </p:nvCxnSpPr>
        <p:spPr>
          <a:xfrm>
            <a:off x="990488" y="1271688"/>
            <a:ext cx="0" cy="292500"/>
          </a:xfrm>
          <a:prstGeom prst="straightConnector1">
            <a:avLst/>
          </a:prstGeom>
          <a:noFill/>
          <a:ln cap="flat" cmpd="sng" w="28575">
            <a:solidFill>
              <a:schemeClr val="lt1"/>
            </a:solidFill>
            <a:prstDash val="solid"/>
            <a:round/>
            <a:headEnd len="med" w="med" type="none"/>
            <a:tailEnd len="med" w="med" type="triangle"/>
          </a:ln>
        </p:spPr>
      </p:cxnSp>
      <p:sp>
        <p:nvSpPr>
          <p:cNvPr id="1071" name="Google Shape;1071;p67"/>
          <p:cNvSpPr/>
          <p:nvPr/>
        </p:nvSpPr>
        <p:spPr>
          <a:xfrm>
            <a:off x="706778" y="1036600"/>
            <a:ext cx="567424" cy="193551"/>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1072" name="Google Shape;1072;p67"/>
          <p:cNvCxnSpPr>
            <a:stCxn id="1070" idx="5"/>
            <a:endCxn id="1073" idx="1"/>
          </p:cNvCxnSpPr>
          <p:nvPr/>
        </p:nvCxnSpPr>
        <p:spPr>
          <a:xfrm>
            <a:off x="1262653" y="2221253"/>
            <a:ext cx="67800" cy="271500"/>
          </a:xfrm>
          <a:prstGeom prst="straightConnector1">
            <a:avLst/>
          </a:prstGeom>
          <a:noFill/>
          <a:ln cap="flat" cmpd="sng" w="28575">
            <a:solidFill>
              <a:schemeClr val="lt1"/>
            </a:solidFill>
            <a:prstDash val="solid"/>
            <a:round/>
            <a:headEnd len="med" w="med" type="none"/>
            <a:tailEnd len="med" w="med" type="triangle"/>
          </a:ln>
        </p:spPr>
      </p:cxnSp>
      <p:cxnSp>
        <p:nvCxnSpPr>
          <p:cNvPr id="1074" name="Google Shape;1074;p67"/>
          <p:cNvCxnSpPr>
            <a:stCxn id="1073" idx="5"/>
            <a:endCxn id="1075" idx="1"/>
          </p:cNvCxnSpPr>
          <p:nvPr/>
        </p:nvCxnSpPr>
        <p:spPr>
          <a:xfrm>
            <a:off x="1874703" y="3037153"/>
            <a:ext cx="112800" cy="286500"/>
          </a:xfrm>
          <a:prstGeom prst="straightConnector1">
            <a:avLst/>
          </a:prstGeom>
          <a:noFill/>
          <a:ln cap="flat" cmpd="sng" w="28575">
            <a:solidFill>
              <a:schemeClr val="lt1"/>
            </a:solidFill>
            <a:prstDash val="solid"/>
            <a:round/>
            <a:headEnd len="med" w="med" type="none"/>
            <a:tailEnd len="med" w="med" type="triangle"/>
          </a:ln>
        </p:spPr>
      </p:cxnSp>
      <p:sp>
        <p:nvSpPr>
          <p:cNvPr id="1075" name="Google Shape;1075;p67"/>
          <p:cNvSpPr/>
          <p:nvPr/>
        </p:nvSpPr>
        <p:spPr>
          <a:xfrm>
            <a:off x="1874713" y="321103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33</a:t>
            </a:r>
            <a:endParaRPr b="1" i="1" sz="2600">
              <a:solidFill>
                <a:srgbClr val="00FFFF"/>
              </a:solidFill>
              <a:latin typeface="Barlow Semi Condensed"/>
              <a:ea typeface="Barlow Semi Condensed"/>
              <a:cs typeface="Barlow Semi Condensed"/>
              <a:sym typeface="Barlow Semi Condensed"/>
            </a:endParaRPr>
          </a:p>
        </p:txBody>
      </p:sp>
      <p:sp>
        <p:nvSpPr>
          <p:cNvPr id="1073" name="Google Shape;1073;p67"/>
          <p:cNvSpPr/>
          <p:nvPr/>
        </p:nvSpPr>
        <p:spPr>
          <a:xfrm>
            <a:off x="1217638" y="2380088"/>
            <a:ext cx="769800" cy="76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FF0000"/>
                </a:solidFill>
                <a:latin typeface="Barlow Semi Condensed"/>
                <a:ea typeface="Barlow Semi Condensed"/>
                <a:cs typeface="Barlow Semi Condensed"/>
                <a:sym typeface="Barlow Semi Condensed"/>
              </a:rPr>
              <a:t>21</a:t>
            </a:r>
            <a:endParaRPr b="1" i="1" sz="2600">
              <a:solidFill>
                <a:srgbClr val="FF0000"/>
              </a:solidFill>
              <a:latin typeface="Barlow Semi Condensed"/>
              <a:ea typeface="Barlow Semi Condensed"/>
              <a:cs typeface="Barlow Semi Condensed"/>
              <a:sym typeface="Barlow Semi Condensed"/>
            </a:endParaRPr>
          </a:p>
        </p:txBody>
      </p:sp>
      <p:sp>
        <p:nvSpPr>
          <p:cNvPr id="1070" name="Google Shape;1070;p67"/>
          <p:cNvSpPr/>
          <p:nvPr/>
        </p:nvSpPr>
        <p:spPr>
          <a:xfrm>
            <a:off x="605588" y="1564188"/>
            <a:ext cx="769800" cy="76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FF0000"/>
                </a:solidFill>
                <a:latin typeface="Barlow Semi Condensed"/>
                <a:ea typeface="Barlow Semi Condensed"/>
                <a:cs typeface="Barlow Semi Condensed"/>
                <a:sym typeface="Barlow Semi Condensed"/>
              </a:rPr>
              <a:t>13</a:t>
            </a:r>
            <a:endParaRPr b="1" i="1" sz="2600">
              <a:solidFill>
                <a:srgbClr val="FF0000"/>
              </a:solidFill>
              <a:latin typeface="Barlow Semi Condensed"/>
              <a:ea typeface="Barlow Semi Condensed"/>
              <a:cs typeface="Barlow Semi Condensed"/>
              <a:sym typeface="Barlow Semi Condensed"/>
            </a:endParaRPr>
          </a:p>
        </p:txBody>
      </p:sp>
      <p:sp>
        <p:nvSpPr>
          <p:cNvPr id="1076" name="Google Shape;1076;p67"/>
          <p:cNvSpPr/>
          <p:nvPr/>
        </p:nvSpPr>
        <p:spPr>
          <a:xfrm>
            <a:off x="2531788" y="4035188"/>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46</a:t>
            </a:r>
            <a:endParaRPr b="1" i="1" sz="2600">
              <a:solidFill>
                <a:srgbClr val="00FFFF"/>
              </a:solidFill>
              <a:latin typeface="Barlow Semi Condensed"/>
              <a:ea typeface="Barlow Semi Condensed"/>
              <a:cs typeface="Barlow Semi Condensed"/>
              <a:sym typeface="Barlow Semi Condensed"/>
            </a:endParaRPr>
          </a:p>
        </p:txBody>
      </p:sp>
      <p:cxnSp>
        <p:nvCxnSpPr>
          <p:cNvPr id="1077" name="Google Shape;1077;p67"/>
          <p:cNvCxnSpPr>
            <a:stCxn id="1075" idx="5"/>
            <a:endCxn id="1076" idx="1"/>
          </p:cNvCxnSpPr>
          <p:nvPr/>
        </p:nvCxnSpPr>
        <p:spPr>
          <a:xfrm>
            <a:off x="2531778" y="3868103"/>
            <a:ext cx="112800" cy="279900"/>
          </a:xfrm>
          <a:prstGeom prst="straightConnector1">
            <a:avLst/>
          </a:prstGeom>
          <a:noFill/>
          <a:ln cap="flat" cmpd="sng" w="28575">
            <a:solidFill>
              <a:schemeClr val="lt1"/>
            </a:solidFill>
            <a:prstDash val="solid"/>
            <a:round/>
            <a:headEnd len="med" w="med" type="none"/>
            <a:tailEnd len="med" w="med" type="triangle"/>
          </a:ln>
        </p:spPr>
      </p:cxnSp>
      <p:sp>
        <p:nvSpPr>
          <p:cNvPr id="1078" name="Google Shape;1078;p67"/>
          <p:cNvSpPr/>
          <p:nvPr/>
        </p:nvSpPr>
        <p:spPr>
          <a:xfrm>
            <a:off x="3600140" y="290514"/>
            <a:ext cx="1943705" cy="382323"/>
          </a:xfrm>
          <a:prstGeom prst="rect">
            <a:avLst/>
          </a:prstGeom>
        </p:spPr>
        <p:txBody>
          <a:bodyPr>
            <a:prstTxWarp prst="textPlain"/>
          </a:bodyPr>
          <a:lstStyle/>
          <a:p>
            <a:pPr lvl="0" algn="ctr"/>
            <a:r>
              <a:rPr b="1" i="1">
                <a:ln>
                  <a:noFill/>
                </a:ln>
                <a:solidFill>
                  <a:srgbClr val="FFFFFF"/>
                </a:solidFill>
                <a:latin typeface="Barlow Semi Condensed"/>
              </a:rPr>
              <a:t>SEE-SAW</a:t>
            </a:r>
          </a:p>
        </p:txBody>
      </p:sp>
      <p:sp>
        <p:nvSpPr>
          <p:cNvPr id="1079" name="Google Shape;1079;p67"/>
          <p:cNvSpPr txBox="1"/>
          <p:nvPr/>
        </p:nvSpPr>
        <p:spPr>
          <a:xfrm>
            <a:off x="2508750" y="978425"/>
            <a:ext cx="4126500" cy="477000"/>
          </a:xfrm>
          <a:prstGeom prst="rect">
            <a:avLst/>
          </a:prstGeom>
          <a:solidFill>
            <a:srgbClr val="0C343D"/>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900">
                <a:solidFill>
                  <a:schemeClr val="lt1"/>
                </a:solidFill>
                <a:latin typeface="Century Schoolbook"/>
                <a:ea typeface="Century Schoolbook"/>
                <a:cs typeface="Century Schoolbook"/>
                <a:sym typeface="Century Schoolbook"/>
              </a:rPr>
              <a:t>max(nL,nR) ≤ 2 × min(nL,nR) + 1</a:t>
            </a:r>
            <a:endParaRPr sz="1900">
              <a:solidFill>
                <a:schemeClr val="lt1"/>
              </a:solidFill>
              <a:latin typeface="Century Schoolbook"/>
              <a:ea typeface="Century Schoolbook"/>
              <a:cs typeface="Century Schoolbook"/>
              <a:sym typeface="Century Schoolbook"/>
            </a:endParaRPr>
          </a:p>
        </p:txBody>
      </p:sp>
      <p:sp>
        <p:nvSpPr>
          <p:cNvPr id="1080" name="Google Shape;1080;p67"/>
          <p:cNvSpPr/>
          <p:nvPr/>
        </p:nvSpPr>
        <p:spPr>
          <a:xfrm>
            <a:off x="2817178" y="1504775"/>
            <a:ext cx="3509658" cy="229983"/>
          </a:xfrm>
          <a:prstGeom prst="rect">
            <a:avLst/>
          </a:prstGeom>
        </p:spPr>
        <p:txBody>
          <a:bodyPr>
            <a:prstTxWarp prst="textPlain"/>
          </a:bodyPr>
          <a:lstStyle/>
          <a:p>
            <a:pPr lvl="0" algn="ctr"/>
            <a:r>
              <a:rPr b="1" i="1">
                <a:ln>
                  <a:noFill/>
                </a:ln>
                <a:solidFill>
                  <a:schemeClr val="lt1"/>
                </a:solidFill>
                <a:latin typeface="Barlow Semi Condensed"/>
              </a:rPr>
              <a:t>every node must not violate this rule</a:t>
            </a:r>
          </a:p>
        </p:txBody>
      </p:sp>
      <p:sp>
        <p:nvSpPr>
          <p:cNvPr id="1081" name="Google Shape;1081;p67"/>
          <p:cNvSpPr txBox="1"/>
          <p:nvPr/>
        </p:nvSpPr>
        <p:spPr>
          <a:xfrm>
            <a:off x="1217650" y="1349263"/>
            <a:ext cx="76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Century Schoolbook"/>
                <a:ea typeface="Century Schoolbook"/>
                <a:cs typeface="Century Schoolbook"/>
                <a:sym typeface="Century Schoolbook"/>
              </a:rPr>
              <a:t>3</a:t>
            </a:r>
            <a:r>
              <a:rPr lang="en" sz="1200">
                <a:solidFill>
                  <a:srgbClr val="FF0000"/>
                </a:solidFill>
                <a:latin typeface="Century Schoolbook"/>
                <a:ea typeface="Century Schoolbook"/>
                <a:cs typeface="Century Schoolbook"/>
                <a:sym typeface="Century Schoolbook"/>
              </a:rPr>
              <a:t> ≰ 1</a:t>
            </a:r>
            <a:endParaRPr sz="1200">
              <a:solidFill>
                <a:srgbClr val="FF0000"/>
              </a:solidFill>
              <a:latin typeface="Century Schoolbook"/>
              <a:ea typeface="Century Schoolbook"/>
              <a:cs typeface="Century Schoolbook"/>
              <a:sym typeface="Century Schoolbook"/>
            </a:endParaRPr>
          </a:p>
        </p:txBody>
      </p:sp>
      <p:sp>
        <p:nvSpPr>
          <p:cNvPr id="1082" name="Google Shape;1082;p67"/>
          <p:cNvSpPr txBox="1"/>
          <p:nvPr/>
        </p:nvSpPr>
        <p:spPr>
          <a:xfrm>
            <a:off x="1746825" y="2069100"/>
            <a:ext cx="705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Century Schoolbook"/>
                <a:ea typeface="Century Schoolbook"/>
                <a:cs typeface="Century Schoolbook"/>
                <a:sym typeface="Century Schoolbook"/>
              </a:rPr>
              <a:t>2</a:t>
            </a:r>
            <a:r>
              <a:rPr lang="en" sz="1200">
                <a:solidFill>
                  <a:srgbClr val="FF0000"/>
                </a:solidFill>
                <a:latin typeface="Century Schoolbook"/>
                <a:ea typeface="Century Schoolbook"/>
                <a:cs typeface="Century Schoolbook"/>
                <a:sym typeface="Century Schoolbook"/>
              </a:rPr>
              <a:t> ≰ 1</a:t>
            </a:r>
            <a:endParaRPr sz="1200">
              <a:solidFill>
                <a:srgbClr val="FF0000"/>
              </a:solidFill>
              <a:latin typeface="Century Schoolbook"/>
              <a:ea typeface="Century Schoolbook"/>
              <a:cs typeface="Century Schoolbook"/>
              <a:sym typeface="Century Schoolbook"/>
            </a:endParaRPr>
          </a:p>
        </p:txBody>
      </p:sp>
      <p:sp>
        <p:nvSpPr>
          <p:cNvPr id="1083" name="Google Shape;1083;p67"/>
          <p:cNvSpPr/>
          <p:nvPr/>
        </p:nvSpPr>
        <p:spPr>
          <a:xfrm>
            <a:off x="4201897" y="2894475"/>
            <a:ext cx="4062826" cy="489082"/>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MODIFICATIONS</a:t>
            </a:r>
          </a:p>
        </p:txBody>
      </p:sp>
      <p:sp>
        <p:nvSpPr>
          <p:cNvPr id="1084" name="Google Shape;1084;p67"/>
          <p:cNvSpPr/>
          <p:nvPr/>
        </p:nvSpPr>
        <p:spPr>
          <a:xfrm>
            <a:off x="4458425" y="3886250"/>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1085" name="Google Shape;1085;p67"/>
          <p:cNvSpPr/>
          <p:nvPr/>
        </p:nvSpPr>
        <p:spPr>
          <a:xfrm>
            <a:off x="5538150" y="3816950"/>
            <a:ext cx="291932"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2</a:t>
            </a:r>
          </a:p>
        </p:txBody>
      </p:sp>
      <p:sp>
        <p:nvSpPr>
          <p:cNvPr id="1086" name="Google Shape;1086;p67"/>
          <p:cNvSpPr/>
          <p:nvPr/>
        </p:nvSpPr>
        <p:spPr>
          <a:xfrm>
            <a:off x="6023963" y="389000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put(key, value)</a:t>
            </a:r>
            <a:endParaRPr sz="1000">
              <a:latin typeface="Roboto Mono"/>
              <a:ea typeface="Roboto Mono"/>
              <a:cs typeface="Roboto Mono"/>
              <a:sym typeface="Roboto Mon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090" name="Shape 1090"/>
        <p:cNvGrpSpPr/>
        <p:nvPr/>
      </p:nvGrpSpPr>
      <p:grpSpPr>
        <a:xfrm>
          <a:off x="0" y="0"/>
          <a:ext cx="0" cy="0"/>
          <a:chOff x="0" y="0"/>
          <a:chExt cx="0" cy="0"/>
        </a:xfrm>
      </p:grpSpPr>
      <p:sp>
        <p:nvSpPr>
          <p:cNvPr id="1091" name="Google Shape;1091;p68"/>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092" name="Google Shape;1092;p68"/>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cxnSp>
        <p:nvCxnSpPr>
          <p:cNvPr id="1093" name="Google Shape;1093;p68"/>
          <p:cNvCxnSpPr>
            <a:endCxn id="1094" idx="0"/>
          </p:cNvCxnSpPr>
          <p:nvPr/>
        </p:nvCxnSpPr>
        <p:spPr>
          <a:xfrm>
            <a:off x="994038" y="1871163"/>
            <a:ext cx="0" cy="292500"/>
          </a:xfrm>
          <a:prstGeom prst="straightConnector1">
            <a:avLst/>
          </a:prstGeom>
          <a:noFill/>
          <a:ln cap="flat" cmpd="sng" w="28575">
            <a:solidFill>
              <a:schemeClr val="lt1"/>
            </a:solidFill>
            <a:prstDash val="solid"/>
            <a:round/>
            <a:headEnd len="med" w="med" type="none"/>
            <a:tailEnd len="med" w="med" type="triangle"/>
          </a:ln>
        </p:spPr>
      </p:cxnSp>
      <p:sp>
        <p:nvSpPr>
          <p:cNvPr id="1095" name="Google Shape;1095;p68"/>
          <p:cNvSpPr/>
          <p:nvPr/>
        </p:nvSpPr>
        <p:spPr>
          <a:xfrm>
            <a:off x="710328" y="1636075"/>
            <a:ext cx="567424" cy="193551"/>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1096" name="Google Shape;1096;p68"/>
          <p:cNvCxnSpPr>
            <a:stCxn id="1094" idx="5"/>
            <a:endCxn id="1097" idx="1"/>
          </p:cNvCxnSpPr>
          <p:nvPr/>
        </p:nvCxnSpPr>
        <p:spPr>
          <a:xfrm>
            <a:off x="1266203" y="2820728"/>
            <a:ext cx="67800" cy="271500"/>
          </a:xfrm>
          <a:prstGeom prst="straightConnector1">
            <a:avLst/>
          </a:prstGeom>
          <a:noFill/>
          <a:ln cap="flat" cmpd="sng" w="28575">
            <a:solidFill>
              <a:schemeClr val="lt1"/>
            </a:solidFill>
            <a:prstDash val="solid"/>
            <a:round/>
            <a:headEnd len="med" w="med" type="none"/>
            <a:tailEnd len="med" w="med" type="triangle"/>
          </a:ln>
        </p:spPr>
      </p:cxnSp>
      <p:cxnSp>
        <p:nvCxnSpPr>
          <p:cNvPr id="1098" name="Google Shape;1098;p68"/>
          <p:cNvCxnSpPr>
            <a:stCxn id="1097" idx="5"/>
            <a:endCxn id="1099" idx="1"/>
          </p:cNvCxnSpPr>
          <p:nvPr/>
        </p:nvCxnSpPr>
        <p:spPr>
          <a:xfrm>
            <a:off x="1878253" y="3636628"/>
            <a:ext cx="112800" cy="286500"/>
          </a:xfrm>
          <a:prstGeom prst="straightConnector1">
            <a:avLst/>
          </a:prstGeom>
          <a:noFill/>
          <a:ln cap="flat" cmpd="sng" w="28575">
            <a:solidFill>
              <a:schemeClr val="lt1"/>
            </a:solidFill>
            <a:prstDash val="solid"/>
            <a:round/>
            <a:headEnd len="med" w="med" type="none"/>
            <a:tailEnd len="med" w="med" type="triangle"/>
          </a:ln>
        </p:spPr>
      </p:cxnSp>
      <p:sp>
        <p:nvSpPr>
          <p:cNvPr id="1099" name="Google Shape;1099;p68"/>
          <p:cNvSpPr/>
          <p:nvPr/>
        </p:nvSpPr>
        <p:spPr>
          <a:xfrm>
            <a:off x="1878263" y="3810513"/>
            <a:ext cx="769800" cy="769800"/>
          </a:xfrm>
          <a:prstGeom prst="ellipse">
            <a:avLst/>
          </a:prstGeom>
          <a:noFill/>
          <a:ln cap="flat" cmpd="sng" w="3810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33</a:t>
            </a:r>
            <a:endParaRPr b="1" i="1" sz="2600">
              <a:solidFill>
                <a:srgbClr val="00FFFF"/>
              </a:solidFill>
              <a:latin typeface="Barlow Semi Condensed"/>
              <a:ea typeface="Barlow Semi Condensed"/>
              <a:cs typeface="Barlow Semi Condensed"/>
              <a:sym typeface="Barlow Semi Condensed"/>
            </a:endParaRPr>
          </a:p>
        </p:txBody>
      </p:sp>
      <p:sp>
        <p:nvSpPr>
          <p:cNvPr id="1097" name="Google Shape;1097;p68"/>
          <p:cNvSpPr/>
          <p:nvPr/>
        </p:nvSpPr>
        <p:spPr>
          <a:xfrm>
            <a:off x="1221188" y="2979563"/>
            <a:ext cx="769800" cy="769800"/>
          </a:xfrm>
          <a:prstGeom prst="ellipse">
            <a:avLst/>
          </a:prstGeom>
          <a:noFill/>
          <a:ln cap="flat" cmpd="sng" w="2857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00FFFF"/>
                </a:solidFill>
                <a:latin typeface="Barlow Semi Condensed"/>
                <a:ea typeface="Barlow Semi Condensed"/>
                <a:cs typeface="Barlow Semi Condensed"/>
                <a:sym typeface="Barlow Semi Condensed"/>
              </a:rPr>
              <a:t>21</a:t>
            </a:r>
            <a:endParaRPr b="1" i="1" sz="2600">
              <a:solidFill>
                <a:srgbClr val="00FFFF"/>
              </a:solidFill>
              <a:latin typeface="Barlow Semi Condensed"/>
              <a:ea typeface="Barlow Semi Condensed"/>
              <a:cs typeface="Barlow Semi Condensed"/>
              <a:sym typeface="Barlow Semi Condensed"/>
            </a:endParaRPr>
          </a:p>
        </p:txBody>
      </p:sp>
      <p:sp>
        <p:nvSpPr>
          <p:cNvPr id="1094" name="Google Shape;1094;p68"/>
          <p:cNvSpPr/>
          <p:nvPr/>
        </p:nvSpPr>
        <p:spPr>
          <a:xfrm>
            <a:off x="609138" y="2163663"/>
            <a:ext cx="769800" cy="769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600">
                <a:solidFill>
                  <a:srgbClr val="FF0000"/>
                </a:solidFill>
                <a:latin typeface="Barlow Semi Condensed"/>
                <a:ea typeface="Barlow Semi Condensed"/>
                <a:cs typeface="Barlow Semi Condensed"/>
                <a:sym typeface="Barlow Semi Condensed"/>
              </a:rPr>
              <a:t>13</a:t>
            </a:r>
            <a:endParaRPr b="1" i="1" sz="2600">
              <a:solidFill>
                <a:srgbClr val="FF0000"/>
              </a:solidFill>
              <a:latin typeface="Barlow Semi Condensed"/>
              <a:ea typeface="Barlow Semi Condensed"/>
              <a:cs typeface="Barlow Semi Condensed"/>
              <a:sym typeface="Barlow Semi Condensed"/>
            </a:endParaRPr>
          </a:p>
        </p:txBody>
      </p:sp>
      <p:sp>
        <p:nvSpPr>
          <p:cNvPr id="1100" name="Google Shape;1100;p68"/>
          <p:cNvSpPr txBox="1"/>
          <p:nvPr/>
        </p:nvSpPr>
        <p:spPr>
          <a:xfrm>
            <a:off x="1221200" y="1948738"/>
            <a:ext cx="7698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Century Schoolbook"/>
                <a:ea typeface="Century Schoolbook"/>
                <a:cs typeface="Century Schoolbook"/>
                <a:sym typeface="Century Schoolbook"/>
              </a:rPr>
              <a:t>2</a:t>
            </a:r>
            <a:r>
              <a:rPr lang="en" sz="1200">
                <a:solidFill>
                  <a:srgbClr val="FF0000"/>
                </a:solidFill>
                <a:latin typeface="Century Schoolbook"/>
                <a:ea typeface="Century Schoolbook"/>
                <a:cs typeface="Century Schoolbook"/>
                <a:sym typeface="Century Schoolbook"/>
              </a:rPr>
              <a:t> ≰ 1</a:t>
            </a:r>
            <a:endParaRPr sz="1200">
              <a:solidFill>
                <a:srgbClr val="FF0000"/>
              </a:solidFill>
              <a:latin typeface="Century Schoolbook"/>
              <a:ea typeface="Century Schoolbook"/>
              <a:cs typeface="Century Schoolbook"/>
              <a:sym typeface="Century Schoolbook"/>
            </a:endParaRPr>
          </a:p>
        </p:txBody>
      </p:sp>
      <p:sp>
        <p:nvSpPr>
          <p:cNvPr id="1101" name="Google Shape;1101;p68"/>
          <p:cNvSpPr/>
          <p:nvPr/>
        </p:nvSpPr>
        <p:spPr>
          <a:xfrm>
            <a:off x="3886175" y="333363"/>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1102" name="Google Shape;1102;p68"/>
          <p:cNvSpPr/>
          <p:nvPr/>
        </p:nvSpPr>
        <p:spPr>
          <a:xfrm>
            <a:off x="4965900" y="264063"/>
            <a:ext cx="291932" cy="436027"/>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2</a:t>
            </a:r>
          </a:p>
        </p:txBody>
      </p:sp>
      <p:sp>
        <p:nvSpPr>
          <p:cNvPr id="1103" name="Google Shape;1103;p68"/>
          <p:cNvSpPr/>
          <p:nvPr/>
        </p:nvSpPr>
        <p:spPr>
          <a:xfrm>
            <a:off x="3579888" y="87080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put(key, value)</a:t>
            </a:r>
            <a:endParaRPr sz="1000">
              <a:latin typeface="Roboto Mono"/>
              <a:ea typeface="Roboto Mono"/>
              <a:cs typeface="Roboto Mono"/>
              <a:sym typeface="Roboto Mono"/>
            </a:endParaRPr>
          </a:p>
        </p:txBody>
      </p:sp>
      <p:sp>
        <p:nvSpPr>
          <p:cNvPr id="1104" name="Google Shape;1104;p68"/>
          <p:cNvSpPr/>
          <p:nvPr/>
        </p:nvSpPr>
        <p:spPr>
          <a:xfrm>
            <a:off x="909528" y="1263375"/>
            <a:ext cx="851854" cy="182699"/>
          </a:xfrm>
          <a:prstGeom prst="rect">
            <a:avLst/>
          </a:prstGeom>
        </p:spPr>
        <p:txBody>
          <a:bodyPr>
            <a:prstTxWarp prst="textPlain"/>
          </a:bodyPr>
          <a:lstStyle/>
          <a:p>
            <a:pPr lvl="0" algn="ctr"/>
            <a:r>
              <a:rPr b="1" i="1">
                <a:ln>
                  <a:noFill/>
                </a:ln>
                <a:solidFill>
                  <a:srgbClr val="666666"/>
                </a:solidFill>
                <a:latin typeface="Barlow Semi Condensed"/>
              </a:rPr>
              <a:t>insert 33</a:t>
            </a:r>
          </a:p>
        </p:txBody>
      </p:sp>
      <p:sp>
        <p:nvSpPr>
          <p:cNvPr id="1105" name="Google Shape;1105;p68"/>
          <p:cNvSpPr/>
          <p:nvPr/>
        </p:nvSpPr>
        <p:spPr>
          <a:xfrm>
            <a:off x="4178211" y="1710250"/>
            <a:ext cx="787582" cy="253368"/>
          </a:xfrm>
          <a:prstGeom prst="rect">
            <a:avLst/>
          </a:prstGeom>
        </p:spPr>
        <p:txBody>
          <a:bodyPr>
            <a:prstTxWarp prst="textPlain"/>
          </a:bodyPr>
          <a:lstStyle/>
          <a:p>
            <a:pPr lvl="0" algn="ctr"/>
            <a:r>
              <a:rPr b="1" i="1">
                <a:ln>
                  <a:noFill/>
                </a:ln>
                <a:solidFill>
                  <a:schemeClr val="lt1"/>
                </a:solidFill>
                <a:latin typeface="Barlow Semi Condensed"/>
              </a:rPr>
              <a:t>insert</a:t>
            </a:r>
          </a:p>
        </p:txBody>
      </p:sp>
      <p:sp>
        <p:nvSpPr>
          <p:cNvPr id="1106" name="Google Shape;1106;p68"/>
          <p:cNvSpPr/>
          <p:nvPr/>
        </p:nvSpPr>
        <p:spPr>
          <a:xfrm>
            <a:off x="2766900" y="2072950"/>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While traversing, increment nodes’ </a:t>
            </a:r>
            <a:r>
              <a:rPr b="1" lang="en" sz="1000">
                <a:solidFill>
                  <a:schemeClr val="lt1"/>
                </a:solidFill>
                <a:latin typeface="Roboto Mono"/>
                <a:ea typeface="Roboto Mono"/>
                <a:cs typeface="Roboto Mono"/>
                <a:sym typeface="Roboto Mono"/>
              </a:rPr>
              <a:t>nL</a:t>
            </a:r>
            <a:r>
              <a:rPr b="1" lang="en" sz="1000">
                <a:solidFill>
                  <a:schemeClr val="lt1"/>
                </a:solidFill>
                <a:latin typeface="Barlow Semi Condensed"/>
                <a:ea typeface="Barlow Semi Condensed"/>
                <a:cs typeface="Barlow Semi Condensed"/>
                <a:sym typeface="Barlow Semi Condensed"/>
              </a:rPr>
              <a:t> and </a:t>
            </a:r>
            <a:r>
              <a:rPr b="1" lang="en" sz="1000">
                <a:solidFill>
                  <a:schemeClr val="lt1"/>
                </a:solidFill>
                <a:latin typeface="Roboto Mono"/>
                <a:ea typeface="Roboto Mono"/>
                <a:cs typeface="Roboto Mono"/>
                <a:sym typeface="Roboto Mono"/>
              </a:rPr>
              <a:t>nR</a:t>
            </a:r>
            <a:r>
              <a:rPr b="1" lang="en" sz="1000">
                <a:solidFill>
                  <a:schemeClr val="lt1"/>
                </a:solidFill>
                <a:latin typeface="Barlow Semi Condensed"/>
                <a:ea typeface="Barlow Semi Condensed"/>
                <a:cs typeface="Barlow Semi Condensed"/>
                <a:sym typeface="Barlow Semi Condensed"/>
              </a:rPr>
              <a:t> depending on path</a:t>
            </a:r>
            <a:endParaRPr b="1" sz="1000">
              <a:solidFill>
                <a:schemeClr val="lt1"/>
              </a:solidFill>
              <a:latin typeface="Barlow Semi Condensed"/>
              <a:ea typeface="Barlow Semi Condensed"/>
              <a:cs typeface="Barlow Semi Condensed"/>
              <a:sym typeface="Barlow Semi Condensed"/>
            </a:endParaRPr>
          </a:p>
        </p:txBody>
      </p:sp>
      <p:sp>
        <p:nvSpPr>
          <p:cNvPr id="1107" name="Google Shape;1107;p68"/>
          <p:cNvSpPr/>
          <p:nvPr/>
        </p:nvSpPr>
        <p:spPr>
          <a:xfrm>
            <a:off x="2766900" y="2360125"/>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After that, check the node’s seesaw property</a:t>
            </a:r>
            <a:endParaRPr b="1" sz="1000">
              <a:solidFill>
                <a:schemeClr val="lt1"/>
              </a:solidFill>
              <a:latin typeface="Barlow Semi Condensed"/>
              <a:ea typeface="Barlow Semi Condensed"/>
              <a:cs typeface="Barlow Semi Condensed"/>
              <a:sym typeface="Barlow Semi Condensed"/>
            </a:endParaRPr>
          </a:p>
        </p:txBody>
      </p:sp>
      <p:sp>
        <p:nvSpPr>
          <p:cNvPr id="1108" name="Google Shape;1108;p68"/>
          <p:cNvSpPr/>
          <p:nvPr/>
        </p:nvSpPr>
        <p:spPr>
          <a:xfrm>
            <a:off x="2766900" y="2647300"/>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Remember the FIRST VIOLATOR and its PARENT, so 2 nodes</a:t>
            </a:r>
            <a:endParaRPr b="1" sz="1000">
              <a:solidFill>
                <a:schemeClr val="lt1"/>
              </a:solidFill>
              <a:latin typeface="Barlow Semi Condensed"/>
              <a:ea typeface="Barlow Semi Condensed"/>
              <a:cs typeface="Barlow Semi Condensed"/>
              <a:sym typeface="Barlow Semi Condensed"/>
            </a:endParaRPr>
          </a:p>
        </p:txBody>
      </p:sp>
      <p:sp>
        <p:nvSpPr>
          <p:cNvPr id="1109" name="Google Shape;1109;p68"/>
          <p:cNvSpPr/>
          <p:nvPr/>
        </p:nvSpPr>
        <p:spPr>
          <a:xfrm>
            <a:off x="2766900" y="2934475"/>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The violator will become the root of a subtree, parent links to it</a:t>
            </a:r>
            <a:endParaRPr b="1" sz="1000">
              <a:solidFill>
                <a:schemeClr val="lt1"/>
              </a:solidFill>
              <a:latin typeface="Barlow Semi Condensed"/>
              <a:ea typeface="Barlow Semi Condensed"/>
              <a:cs typeface="Barlow Semi Condensed"/>
              <a:sym typeface="Barlow Semi Condensed"/>
            </a:endParaRPr>
          </a:p>
        </p:txBody>
      </p:sp>
      <p:sp>
        <p:nvSpPr>
          <p:cNvPr id="1110" name="Google Shape;1110;p68"/>
          <p:cNvSpPr/>
          <p:nvPr/>
        </p:nvSpPr>
        <p:spPr>
          <a:xfrm>
            <a:off x="6981116" y="1805750"/>
            <a:ext cx="1087779" cy="223299"/>
          </a:xfrm>
          <a:prstGeom prst="rect">
            <a:avLst/>
          </a:prstGeom>
        </p:spPr>
        <p:txBody>
          <a:bodyPr>
            <a:prstTxWarp prst="textPlain"/>
          </a:bodyPr>
          <a:lstStyle/>
          <a:p>
            <a:pPr lvl="0" algn="ctr"/>
            <a:r>
              <a:rPr b="1" i="1">
                <a:ln>
                  <a:noFill/>
                </a:ln>
                <a:solidFill>
                  <a:srgbClr val="666666"/>
                </a:solidFill>
                <a:latin typeface="Barlow Semi Condensed"/>
              </a:rPr>
              <a:t>edge cases</a:t>
            </a:r>
          </a:p>
        </p:txBody>
      </p:sp>
      <p:sp>
        <p:nvSpPr>
          <p:cNvPr id="1111" name="Google Shape;1111;p68"/>
          <p:cNvSpPr/>
          <p:nvPr/>
        </p:nvSpPr>
        <p:spPr>
          <a:xfrm>
            <a:off x="6477250" y="2072950"/>
            <a:ext cx="2095500" cy="2451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Key exists in tree, no insert happens</a:t>
            </a:r>
            <a:endParaRPr b="1" sz="1000">
              <a:solidFill>
                <a:schemeClr val="lt1"/>
              </a:solidFill>
              <a:latin typeface="Barlow Semi Condensed"/>
              <a:ea typeface="Barlow Semi Condensed"/>
              <a:cs typeface="Barlow Semi Condensed"/>
              <a:sym typeface="Barlow Semi Condensed"/>
            </a:endParaRPr>
          </a:p>
        </p:txBody>
      </p:sp>
      <p:sp>
        <p:nvSpPr>
          <p:cNvPr id="1112" name="Google Shape;1112;p68"/>
          <p:cNvSpPr/>
          <p:nvPr/>
        </p:nvSpPr>
        <p:spPr>
          <a:xfrm>
            <a:off x="6477250" y="2647300"/>
            <a:ext cx="2095500" cy="2451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Violator is root node, what is parent?</a:t>
            </a:r>
            <a:endParaRPr b="1" sz="1000">
              <a:solidFill>
                <a:schemeClr val="lt1"/>
              </a:solidFill>
              <a:latin typeface="Barlow Semi Condensed"/>
              <a:ea typeface="Barlow Semi Condensed"/>
              <a:cs typeface="Barlow Semi Condensed"/>
              <a:sym typeface="Barlow Semi Condensed"/>
            </a:endParaRPr>
          </a:p>
        </p:txBody>
      </p:sp>
      <p:sp>
        <p:nvSpPr>
          <p:cNvPr id="1113" name="Google Shape;1113;p68"/>
          <p:cNvSpPr/>
          <p:nvPr/>
        </p:nvSpPr>
        <p:spPr>
          <a:xfrm>
            <a:off x="6477263" y="2934475"/>
            <a:ext cx="2095500" cy="2451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Link to left or right?</a:t>
            </a:r>
            <a:endParaRPr b="1" sz="1000">
              <a:solidFill>
                <a:schemeClr val="lt1"/>
              </a:solidFill>
              <a:latin typeface="Barlow Semi Condensed"/>
              <a:ea typeface="Barlow Semi Condensed"/>
              <a:cs typeface="Barlow Semi Condensed"/>
              <a:sym typeface="Barlow Semi Condensed"/>
            </a:endParaRPr>
          </a:p>
        </p:txBody>
      </p:sp>
      <p:sp>
        <p:nvSpPr>
          <p:cNvPr id="1114" name="Google Shape;1114;p68"/>
          <p:cNvSpPr/>
          <p:nvPr/>
        </p:nvSpPr>
        <p:spPr>
          <a:xfrm>
            <a:off x="2766900" y="3221650"/>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Subtree needs a balancing act, see next slides</a:t>
            </a:r>
            <a:endParaRPr b="1" sz="1000">
              <a:solidFill>
                <a:schemeClr val="lt1"/>
              </a:solidFill>
              <a:latin typeface="Barlow Semi Condensed"/>
              <a:ea typeface="Barlow Semi Condensed"/>
              <a:cs typeface="Barlow Semi Condensed"/>
              <a:sym typeface="Barlow Semi Condense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18" name="Shape 1118"/>
        <p:cNvGrpSpPr/>
        <p:nvPr/>
      </p:nvGrpSpPr>
      <p:grpSpPr>
        <a:xfrm>
          <a:off x="0" y="0"/>
          <a:ext cx="0" cy="0"/>
          <a:chOff x="0" y="0"/>
          <a:chExt cx="0" cy="0"/>
        </a:xfrm>
      </p:grpSpPr>
      <p:sp>
        <p:nvSpPr>
          <p:cNvPr id="1119" name="Google Shape;1119;p69"/>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120" name="Google Shape;1120;p69"/>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cxnSp>
        <p:nvCxnSpPr>
          <p:cNvPr id="1121" name="Google Shape;1121;p69"/>
          <p:cNvCxnSpPr>
            <a:endCxn id="1122" idx="0"/>
          </p:cNvCxnSpPr>
          <p:nvPr/>
        </p:nvCxnSpPr>
        <p:spPr>
          <a:xfrm>
            <a:off x="1196313" y="2128898"/>
            <a:ext cx="0" cy="206700"/>
          </a:xfrm>
          <a:prstGeom prst="straightConnector1">
            <a:avLst/>
          </a:prstGeom>
          <a:noFill/>
          <a:ln cap="flat" cmpd="sng" w="19050">
            <a:solidFill>
              <a:schemeClr val="lt1"/>
            </a:solidFill>
            <a:prstDash val="solid"/>
            <a:round/>
            <a:headEnd len="med" w="med" type="none"/>
            <a:tailEnd len="med" w="med" type="triangle"/>
          </a:ln>
        </p:spPr>
      </p:cxnSp>
      <p:sp>
        <p:nvSpPr>
          <p:cNvPr id="1123" name="Google Shape;1123;p69"/>
          <p:cNvSpPr/>
          <p:nvPr/>
        </p:nvSpPr>
        <p:spPr>
          <a:xfrm>
            <a:off x="978224" y="1898124"/>
            <a:ext cx="436202" cy="14879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1124" name="Google Shape;1124;p69"/>
          <p:cNvCxnSpPr>
            <a:stCxn id="1122" idx="3"/>
            <a:endCxn id="1125" idx="7"/>
          </p:cNvCxnSpPr>
          <p:nvPr/>
        </p:nvCxnSpPr>
        <p:spPr>
          <a:xfrm flipH="1">
            <a:off x="898610" y="2800102"/>
            <a:ext cx="105300" cy="159300"/>
          </a:xfrm>
          <a:prstGeom prst="straightConnector1">
            <a:avLst/>
          </a:prstGeom>
          <a:noFill/>
          <a:ln cap="flat" cmpd="sng" w="19050">
            <a:solidFill>
              <a:schemeClr val="lt1"/>
            </a:solidFill>
            <a:prstDash val="solid"/>
            <a:round/>
            <a:headEnd len="med" w="med" type="none"/>
            <a:tailEnd len="med" w="med" type="triangle"/>
          </a:ln>
        </p:spPr>
      </p:cxnSp>
      <p:cxnSp>
        <p:nvCxnSpPr>
          <p:cNvPr id="1126" name="Google Shape;1126;p69"/>
          <p:cNvCxnSpPr>
            <a:stCxn id="1122" idx="5"/>
            <a:endCxn id="1127" idx="1"/>
          </p:cNvCxnSpPr>
          <p:nvPr/>
        </p:nvCxnSpPr>
        <p:spPr>
          <a:xfrm>
            <a:off x="1388717" y="2800102"/>
            <a:ext cx="60300" cy="204000"/>
          </a:xfrm>
          <a:prstGeom prst="straightConnector1">
            <a:avLst/>
          </a:prstGeom>
          <a:noFill/>
          <a:ln cap="flat" cmpd="sng" w="19050">
            <a:solidFill>
              <a:srgbClr val="EA9999"/>
            </a:solidFill>
            <a:prstDash val="solid"/>
            <a:round/>
            <a:headEnd len="med" w="med" type="none"/>
            <a:tailEnd len="med" w="med" type="triangle"/>
          </a:ln>
        </p:spPr>
      </p:cxnSp>
      <p:cxnSp>
        <p:nvCxnSpPr>
          <p:cNvPr id="1128" name="Google Shape;1128;p69"/>
          <p:cNvCxnSpPr>
            <a:stCxn id="1127" idx="5"/>
            <a:endCxn id="1129" idx="1"/>
          </p:cNvCxnSpPr>
          <p:nvPr/>
        </p:nvCxnSpPr>
        <p:spPr>
          <a:xfrm>
            <a:off x="1833729" y="3388821"/>
            <a:ext cx="41100" cy="227100"/>
          </a:xfrm>
          <a:prstGeom prst="straightConnector1">
            <a:avLst/>
          </a:prstGeom>
          <a:noFill/>
          <a:ln cap="flat" cmpd="sng" w="19050">
            <a:solidFill>
              <a:schemeClr val="lt1"/>
            </a:solidFill>
            <a:prstDash val="solid"/>
            <a:round/>
            <a:headEnd len="med" w="med" type="none"/>
            <a:tailEnd len="med" w="med" type="triangle"/>
          </a:ln>
        </p:spPr>
      </p:cxnSp>
      <p:cxnSp>
        <p:nvCxnSpPr>
          <p:cNvPr id="1130" name="Google Shape;1130;p69"/>
          <p:cNvCxnSpPr>
            <a:stCxn id="1129" idx="5"/>
            <a:endCxn id="1131" idx="1"/>
          </p:cNvCxnSpPr>
          <p:nvPr/>
        </p:nvCxnSpPr>
        <p:spPr>
          <a:xfrm>
            <a:off x="2259689" y="4000854"/>
            <a:ext cx="19500" cy="243300"/>
          </a:xfrm>
          <a:prstGeom prst="straightConnector1">
            <a:avLst/>
          </a:prstGeom>
          <a:noFill/>
          <a:ln cap="flat" cmpd="sng" w="19050">
            <a:solidFill>
              <a:schemeClr val="lt1"/>
            </a:solidFill>
            <a:prstDash val="solid"/>
            <a:round/>
            <a:headEnd len="med" w="med" type="none"/>
            <a:tailEnd len="med" w="med" type="triangle"/>
          </a:ln>
        </p:spPr>
      </p:cxnSp>
      <p:sp>
        <p:nvSpPr>
          <p:cNvPr id="1127" name="Google Shape;1127;p69"/>
          <p:cNvSpPr/>
          <p:nvPr/>
        </p:nvSpPr>
        <p:spPr>
          <a:xfrm>
            <a:off x="1369225" y="2924317"/>
            <a:ext cx="544200" cy="544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0000"/>
                </a:solidFill>
                <a:latin typeface="Barlow Semi Condensed"/>
                <a:ea typeface="Barlow Semi Condensed"/>
                <a:cs typeface="Barlow Semi Condensed"/>
                <a:sym typeface="Barlow Semi Condensed"/>
              </a:rPr>
              <a:t>3</a:t>
            </a:r>
            <a:endParaRPr b="1" i="1">
              <a:solidFill>
                <a:srgbClr val="FF0000"/>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0000"/>
                </a:solidFill>
                <a:latin typeface="Barlow Semi Condensed"/>
                <a:ea typeface="Barlow Semi Condensed"/>
                <a:cs typeface="Barlow Semi Condensed"/>
                <a:sym typeface="Barlow Semi Condensed"/>
              </a:rPr>
              <a:t>Zara</a:t>
            </a:r>
            <a:endParaRPr b="1" i="1" sz="700">
              <a:solidFill>
                <a:srgbClr val="FF0000"/>
              </a:solidFill>
              <a:latin typeface="Barlow Semi Condensed"/>
              <a:ea typeface="Barlow Semi Condensed"/>
              <a:cs typeface="Barlow Semi Condensed"/>
              <a:sym typeface="Barlow Semi Condensed"/>
            </a:endParaRPr>
          </a:p>
        </p:txBody>
      </p:sp>
      <p:sp>
        <p:nvSpPr>
          <p:cNvPr id="1131" name="Google Shape;1131;p69"/>
          <p:cNvSpPr/>
          <p:nvPr/>
        </p:nvSpPr>
        <p:spPr>
          <a:xfrm>
            <a:off x="2199397" y="4164542"/>
            <a:ext cx="544200" cy="544200"/>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5</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Bond</a:t>
            </a:r>
            <a:endParaRPr b="1" i="1" sz="700">
              <a:solidFill>
                <a:srgbClr val="00FFFF"/>
              </a:solidFill>
              <a:latin typeface="Barlow Semi Condensed"/>
              <a:ea typeface="Barlow Semi Condensed"/>
              <a:cs typeface="Barlow Semi Condensed"/>
              <a:sym typeface="Barlow Semi Condensed"/>
            </a:endParaRPr>
          </a:p>
        </p:txBody>
      </p:sp>
      <p:sp>
        <p:nvSpPr>
          <p:cNvPr id="1125" name="Google Shape;1125;p69"/>
          <p:cNvSpPr/>
          <p:nvPr/>
        </p:nvSpPr>
        <p:spPr>
          <a:xfrm>
            <a:off x="434016" y="287980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1</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Andy</a:t>
            </a:r>
            <a:endParaRPr b="1" i="1" sz="700">
              <a:solidFill>
                <a:srgbClr val="00FFFF"/>
              </a:solidFill>
              <a:latin typeface="Barlow Semi Condensed"/>
              <a:ea typeface="Barlow Semi Condensed"/>
              <a:cs typeface="Barlow Semi Condensed"/>
              <a:sym typeface="Barlow Semi Condensed"/>
            </a:endParaRPr>
          </a:p>
        </p:txBody>
      </p:sp>
      <p:sp>
        <p:nvSpPr>
          <p:cNvPr id="1129" name="Google Shape;1129;p69"/>
          <p:cNvSpPr/>
          <p:nvPr/>
        </p:nvSpPr>
        <p:spPr>
          <a:xfrm>
            <a:off x="1795186" y="353635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4</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Brad</a:t>
            </a:r>
            <a:endParaRPr b="1" i="1" sz="700">
              <a:solidFill>
                <a:srgbClr val="00FFFF"/>
              </a:solidFill>
              <a:latin typeface="Barlow Semi Condensed"/>
              <a:ea typeface="Barlow Semi Condensed"/>
              <a:cs typeface="Barlow Semi Condensed"/>
              <a:sym typeface="Barlow Semi Condensed"/>
            </a:endParaRPr>
          </a:p>
        </p:txBody>
      </p:sp>
      <p:sp>
        <p:nvSpPr>
          <p:cNvPr id="1122" name="Google Shape;1122;p69"/>
          <p:cNvSpPr/>
          <p:nvPr/>
        </p:nvSpPr>
        <p:spPr>
          <a:xfrm>
            <a:off x="924213" y="2335598"/>
            <a:ext cx="544200" cy="544200"/>
          </a:xfrm>
          <a:prstGeom prst="ellipse">
            <a:avLst/>
          </a:prstGeom>
          <a:no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2</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Dani</a:t>
            </a:r>
            <a:endParaRPr b="1" i="1" sz="700">
              <a:solidFill>
                <a:srgbClr val="00FFFF"/>
              </a:solidFill>
              <a:latin typeface="Barlow Semi Condensed"/>
              <a:ea typeface="Barlow Semi Condensed"/>
              <a:cs typeface="Barlow Semi Condensed"/>
              <a:sym typeface="Barlow Semi Condensed"/>
            </a:endParaRPr>
          </a:p>
        </p:txBody>
      </p:sp>
      <p:sp>
        <p:nvSpPr>
          <p:cNvPr id="1132" name="Google Shape;1132;p69"/>
          <p:cNvSpPr/>
          <p:nvPr/>
        </p:nvSpPr>
        <p:spPr>
          <a:xfrm>
            <a:off x="753078" y="1547175"/>
            <a:ext cx="1302413" cy="182699"/>
          </a:xfrm>
          <a:prstGeom prst="rect">
            <a:avLst/>
          </a:prstGeom>
        </p:spPr>
        <p:txBody>
          <a:bodyPr>
            <a:prstTxWarp prst="textPlain"/>
          </a:bodyPr>
          <a:lstStyle/>
          <a:p>
            <a:pPr lvl="0" algn="ctr"/>
            <a:r>
              <a:rPr b="1" i="1">
                <a:ln>
                  <a:noFill/>
                </a:ln>
                <a:solidFill>
                  <a:srgbClr val="666666"/>
                </a:solidFill>
                <a:latin typeface="Barlow Semi Condensed"/>
              </a:rPr>
              <a:t>insert 5:Bond</a:t>
            </a:r>
          </a:p>
        </p:txBody>
      </p:sp>
      <p:sp>
        <p:nvSpPr>
          <p:cNvPr id="1133" name="Google Shape;1133;p69"/>
          <p:cNvSpPr txBox="1"/>
          <p:nvPr/>
        </p:nvSpPr>
        <p:spPr>
          <a:xfrm>
            <a:off x="978225" y="3388825"/>
            <a:ext cx="705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Century Schoolbook"/>
                <a:ea typeface="Century Schoolbook"/>
                <a:cs typeface="Century Schoolbook"/>
                <a:sym typeface="Century Schoolbook"/>
              </a:rPr>
              <a:t>2 ≰ 1</a:t>
            </a:r>
            <a:endParaRPr sz="1200">
              <a:solidFill>
                <a:srgbClr val="FF0000"/>
              </a:solidFill>
              <a:latin typeface="Century Schoolbook"/>
              <a:ea typeface="Century Schoolbook"/>
              <a:cs typeface="Century Schoolbook"/>
              <a:sym typeface="Century Schoolbook"/>
            </a:endParaRPr>
          </a:p>
        </p:txBody>
      </p:sp>
      <p:sp>
        <p:nvSpPr>
          <p:cNvPr id="1134" name="Google Shape;1134;p69"/>
          <p:cNvSpPr/>
          <p:nvPr/>
        </p:nvSpPr>
        <p:spPr>
          <a:xfrm>
            <a:off x="3806100" y="3336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1135" name="Google Shape;1135;p69"/>
          <p:cNvSpPr/>
          <p:nvPr/>
        </p:nvSpPr>
        <p:spPr>
          <a:xfrm>
            <a:off x="4885825" y="264375"/>
            <a:ext cx="442209" cy="440338"/>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16</a:t>
            </a:r>
          </a:p>
        </p:txBody>
      </p:sp>
      <p:sp>
        <p:nvSpPr>
          <p:cNvPr id="1136" name="Google Shape;1136;p69"/>
          <p:cNvSpPr/>
          <p:nvPr/>
        </p:nvSpPr>
        <p:spPr>
          <a:xfrm>
            <a:off x="3579888" y="81805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checkBalance</a:t>
            </a: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1137" name="Google Shape;1137;p69"/>
          <p:cNvSpPr/>
          <p:nvPr/>
        </p:nvSpPr>
        <p:spPr>
          <a:xfrm>
            <a:off x="5932553" y="3960926"/>
            <a:ext cx="2512399" cy="382856"/>
          </a:xfrm>
          <a:prstGeom prst="rect">
            <a:avLst/>
          </a:prstGeom>
        </p:spPr>
        <p:txBody>
          <a:bodyPr>
            <a:prstTxWarp prst="textPlain"/>
          </a:bodyPr>
          <a:lstStyle/>
          <a:p>
            <a:pPr lvl="0" algn="ctr"/>
            <a:r>
              <a:rPr b="1" i="1">
                <a:ln>
                  <a:noFill/>
                </a:ln>
                <a:solidFill>
                  <a:srgbClr val="FFFFFF"/>
                </a:solidFill>
                <a:latin typeface="Barlow Semi Condensed"/>
              </a:rPr>
              <a:t>RECURSION!</a:t>
            </a:r>
          </a:p>
        </p:txBody>
      </p:sp>
      <p:sp>
        <p:nvSpPr>
          <p:cNvPr id="1138" name="Google Shape;1138;p69"/>
          <p:cNvSpPr/>
          <p:nvPr/>
        </p:nvSpPr>
        <p:spPr>
          <a:xfrm>
            <a:off x="3122400" y="1171100"/>
            <a:ext cx="2899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lt1"/>
                </a:solidFill>
                <a:latin typeface="Barlow Semi Condensed"/>
                <a:ea typeface="Barlow Semi Condensed"/>
                <a:cs typeface="Barlow Semi Condensed"/>
                <a:sym typeface="Barlow Semi Condensed"/>
              </a:rPr>
              <a:t>Similar to </a:t>
            </a:r>
            <a:r>
              <a:rPr lang="en" sz="1000">
                <a:solidFill>
                  <a:schemeClr val="lt1"/>
                </a:solidFill>
                <a:latin typeface="Roboto Mono"/>
                <a:ea typeface="Roboto Mono"/>
                <a:cs typeface="Roboto Mono"/>
                <a:sym typeface="Roboto Mono"/>
              </a:rPr>
              <a:t>toString()</a:t>
            </a:r>
            <a:r>
              <a:rPr lang="en" sz="1000">
                <a:solidFill>
                  <a:schemeClr val="lt1"/>
                </a:solidFill>
                <a:latin typeface="Barlow Semi Condensed"/>
                <a:ea typeface="Barlow Semi Condensed"/>
                <a:cs typeface="Barlow Semi Condensed"/>
                <a:sym typeface="Barlow Semi Condensed"/>
              </a:rPr>
              <a:t>, different output format</a:t>
            </a:r>
            <a:endParaRPr sz="1000">
              <a:solidFill>
                <a:schemeClr val="lt1"/>
              </a:solidFill>
              <a:latin typeface="Roboto Mono"/>
              <a:ea typeface="Roboto Mono"/>
              <a:cs typeface="Roboto Mono"/>
              <a:sym typeface="Roboto Mono"/>
            </a:endParaRPr>
          </a:p>
        </p:txBody>
      </p:sp>
      <p:sp>
        <p:nvSpPr>
          <p:cNvPr id="1139" name="Google Shape;1139;p69"/>
          <p:cNvSpPr/>
          <p:nvPr/>
        </p:nvSpPr>
        <p:spPr>
          <a:xfrm>
            <a:off x="3664650" y="2087200"/>
            <a:ext cx="1814700" cy="1041000"/>
          </a:xfrm>
          <a:prstGeom prst="rect">
            <a:avLst/>
          </a:prstGeom>
          <a:solidFill>
            <a:srgbClr val="D9D9D9"/>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key: 2, nL:1, nR:3</a:t>
            </a:r>
            <a:endParaRPr sz="1000">
              <a:solidFill>
                <a:schemeClr val="dk1"/>
              </a:solidFill>
              <a:latin typeface="Roboto Mono"/>
              <a:ea typeface="Roboto Mono"/>
              <a:cs typeface="Roboto Mono"/>
              <a:sym typeface="Roboto Mono"/>
            </a:endParaRPr>
          </a:p>
          <a:p>
            <a:pPr indent="0" lvl="0" marL="0" rtl="0" algn="ctr">
              <a:spcBef>
                <a:spcPts val="0"/>
              </a:spcBef>
              <a:spcAft>
                <a:spcPts val="0"/>
              </a:spcAft>
              <a:buNone/>
            </a:pPr>
            <a:r>
              <a:rPr lang="en" sz="1000">
                <a:latin typeface="Roboto Mono"/>
                <a:ea typeface="Roboto Mono"/>
                <a:cs typeface="Roboto Mono"/>
                <a:sym typeface="Roboto Mono"/>
              </a:rPr>
              <a:t>key: 1, nL:0, nR:0</a:t>
            </a:r>
            <a:endParaRPr sz="1000">
              <a:latin typeface="Roboto Mono"/>
              <a:ea typeface="Roboto Mono"/>
              <a:cs typeface="Roboto Mono"/>
              <a:sym typeface="Roboto Mono"/>
            </a:endParaRPr>
          </a:p>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key: 3</a:t>
            </a:r>
            <a:r>
              <a:rPr lang="en" sz="1000">
                <a:solidFill>
                  <a:schemeClr val="dk1"/>
                </a:solidFill>
                <a:latin typeface="Roboto Mono"/>
                <a:ea typeface="Roboto Mono"/>
                <a:cs typeface="Roboto Mono"/>
                <a:sym typeface="Roboto Mono"/>
              </a:rPr>
              <a:t>, nL:0, nR:2</a:t>
            </a:r>
            <a:endParaRPr sz="1000">
              <a:solidFill>
                <a:schemeClr val="dk1"/>
              </a:solidFill>
              <a:latin typeface="Roboto Mono"/>
              <a:ea typeface="Roboto Mono"/>
              <a:cs typeface="Roboto Mono"/>
              <a:sym typeface="Roboto Mono"/>
            </a:endParaRPr>
          </a:p>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key: 4</a:t>
            </a:r>
            <a:r>
              <a:rPr lang="en" sz="1000">
                <a:solidFill>
                  <a:schemeClr val="dk1"/>
                </a:solidFill>
                <a:latin typeface="Roboto Mono"/>
                <a:ea typeface="Roboto Mono"/>
                <a:cs typeface="Roboto Mono"/>
                <a:sym typeface="Roboto Mono"/>
              </a:rPr>
              <a:t>, nL:0, nR:1</a:t>
            </a:r>
            <a:endParaRPr sz="1000">
              <a:solidFill>
                <a:schemeClr val="dk1"/>
              </a:solidFill>
              <a:latin typeface="Roboto Mono"/>
              <a:ea typeface="Roboto Mono"/>
              <a:cs typeface="Roboto Mono"/>
              <a:sym typeface="Roboto Mono"/>
            </a:endParaRPr>
          </a:p>
          <a:p>
            <a:pPr indent="0" lvl="0" marL="0" rtl="0" algn="ctr">
              <a:spcBef>
                <a:spcPts val="0"/>
              </a:spcBef>
              <a:spcAft>
                <a:spcPts val="0"/>
              </a:spcAft>
              <a:buNone/>
            </a:pPr>
            <a:r>
              <a:rPr lang="en" sz="1000">
                <a:solidFill>
                  <a:schemeClr val="dk1"/>
                </a:solidFill>
                <a:latin typeface="Roboto Mono"/>
                <a:ea typeface="Roboto Mono"/>
                <a:cs typeface="Roboto Mono"/>
                <a:sym typeface="Roboto Mono"/>
              </a:rPr>
              <a:t>key: 5</a:t>
            </a:r>
            <a:r>
              <a:rPr lang="en" sz="1000">
                <a:solidFill>
                  <a:schemeClr val="dk1"/>
                </a:solidFill>
                <a:latin typeface="Roboto Mono"/>
                <a:ea typeface="Roboto Mono"/>
                <a:cs typeface="Roboto Mono"/>
                <a:sym typeface="Roboto Mono"/>
              </a:rPr>
              <a:t>, nL:0, nR:0</a:t>
            </a:r>
            <a:endParaRPr sz="1000">
              <a:solidFill>
                <a:schemeClr val="dk1"/>
              </a:solidFill>
              <a:latin typeface="Roboto Mono"/>
              <a:ea typeface="Roboto Mono"/>
              <a:cs typeface="Roboto Mono"/>
              <a:sym typeface="Roboto Mono"/>
            </a:endParaRPr>
          </a:p>
        </p:txBody>
      </p:sp>
      <p:sp>
        <p:nvSpPr>
          <p:cNvPr id="1140" name="Google Shape;1140;p69"/>
          <p:cNvSpPr/>
          <p:nvPr/>
        </p:nvSpPr>
        <p:spPr>
          <a:xfrm>
            <a:off x="5991290" y="3536351"/>
            <a:ext cx="2394923" cy="382856"/>
          </a:xfrm>
          <a:prstGeom prst="rect">
            <a:avLst/>
          </a:prstGeom>
        </p:spPr>
        <p:txBody>
          <a:bodyPr>
            <a:prstTxWarp prst="textPlain"/>
          </a:bodyPr>
          <a:lstStyle/>
          <a:p>
            <a:pPr lvl="0" algn="ctr"/>
            <a:r>
              <a:rPr b="1" i="1">
                <a:ln>
                  <a:noFill/>
                </a:ln>
                <a:solidFill>
                  <a:srgbClr val="FFFFFF"/>
                </a:solidFill>
                <a:latin typeface="Barlow Semi Condensed"/>
              </a:rPr>
              <a:t>PRE-ORDER</a:t>
            </a: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44" name="Shape 1144"/>
        <p:cNvGrpSpPr/>
        <p:nvPr/>
      </p:nvGrpSpPr>
      <p:grpSpPr>
        <a:xfrm>
          <a:off x="0" y="0"/>
          <a:ext cx="0" cy="0"/>
          <a:chOff x="0" y="0"/>
          <a:chExt cx="0" cy="0"/>
        </a:xfrm>
      </p:grpSpPr>
      <p:sp>
        <p:nvSpPr>
          <p:cNvPr id="1145" name="Google Shape;1145;p70"/>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146" name="Google Shape;1146;p70"/>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cxnSp>
        <p:nvCxnSpPr>
          <p:cNvPr id="1147" name="Google Shape;1147;p70"/>
          <p:cNvCxnSpPr>
            <a:endCxn id="1148" idx="0"/>
          </p:cNvCxnSpPr>
          <p:nvPr/>
        </p:nvCxnSpPr>
        <p:spPr>
          <a:xfrm>
            <a:off x="1196313" y="2128898"/>
            <a:ext cx="0" cy="206700"/>
          </a:xfrm>
          <a:prstGeom prst="straightConnector1">
            <a:avLst/>
          </a:prstGeom>
          <a:noFill/>
          <a:ln cap="flat" cmpd="sng" w="19050">
            <a:solidFill>
              <a:schemeClr val="lt1"/>
            </a:solidFill>
            <a:prstDash val="solid"/>
            <a:round/>
            <a:headEnd len="med" w="med" type="none"/>
            <a:tailEnd len="med" w="med" type="triangle"/>
          </a:ln>
        </p:spPr>
      </p:cxnSp>
      <p:sp>
        <p:nvSpPr>
          <p:cNvPr id="1149" name="Google Shape;1149;p70"/>
          <p:cNvSpPr/>
          <p:nvPr/>
        </p:nvSpPr>
        <p:spPr>
          <a:xfrm>
            <a:off x="978224" y="1898124"/>
            <a:ext cx="436202" cy="14879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1150" name="Google Shape;1150;p70"/>
          <p:cNvCxnSpPr>
            <a:stCxn id="1148" idx="3"/>
            <a:endCxn id="1151" idx="7"/>
          </p:cNvCxnSpPr>
          <p:nvPr/>
        </p:nvCxnSpPr>
        <p:spPr>
          <a:xfrm flipH="1">
            <a:off x="898610" y="2800102"/>
            <a:ext cx="105300" cy="159300"/>
          </a:xfrm>
          <a:prstGeom prst="straightConnector1">
            <a:avLst/>
          </a:prstGeom>
          <a:noFill/>
          <a:ln cap="flat" cmpd="sng" w="19050">
            <a:solidFill>
              <a:schemeClr val="lt1"/>
            </a:solidFill>
            <a:prstDash val="solid"/>
            <a:round/>
            <a:headEnd len="med" w="med" type="none"/>
            <a:tailEnd len="med" w="med" type="triangle"/>
          </a:ln>
        </p:spPr>
      </p:cxnSp>
      <p:cxnSp>
        <p:nvCxnSpPr>
          <p:cNvPr id="1152" name="Google Shape;1152;p70"/>
          <p:cNvCxnSpPr>
            <a:stCxn id="1148" idx="5"/>
            <a:endCxn id="1153" idx="1"/>
          </p:cNvCxnSpPr>
          <p:nvPr/>
        </p:nvCxnSpPr>
        <p:spPr>
          <a:xfrm>
            <a:off x="1388717" y="2800102"/>
            <a:ext cx="60300" cy="204000"/>
          </a:xfrm>
          <a:prstGeom prst="straightConnector1">
            <a:avLst/>
          </a:prstGeom>
          <a:noFill/>
          <a:ln cap="flat" cmpd="sng" w="19050">
            <a:solidFill>
              <a:srgbClr val="EA9999"/>
            </a:solidFill>
            <a:prstDash val="solid"/>
            <a:round/>
            <a:headEnd len="med" w="med" type="none"/>
            <a:tailEnd len="med" w="med" type="triangle"/>
          </a:ln>
        </p:spPr>
      </p:cxnSp>
      <p:cxnSp>
        <p:nvCxnSpPr>
          <p:cNvPr id="1154" name="Google Shape;1154;p70"/>
          <p:cNvCxnSpPr>
            <a:stCxn id="1153" idx="5"/>
            <a:endCxn id="1155" idx="1"/>
          </p:cNvCxnSpPr>
          <p:nvPr/>
        </p:nvCxnSpPr>
        <p:spPr>
          <a:xfrm>
            <a:off x="1833729" y="3388821"/>
            <a:ext cx="41100" cy="227100"/>
          </a:xfrm>
          <a:prstGeom prst="straightConnector1">
            <a:avLst/>
          </a:prstGeom>
          <a:noFill/>
          <a:ln cap="flat" cmpd="sng" w="19050">
            <a:solidFill>
              <a:schemeClr val="lt1"/>
            </a:solidFill>
            <a:prstDash val="solid"/>
            <a:round/>
            <a:headEnd len="med" w="med" type="none"/>
            <a:tailEnd len="med" w="med" type="triangle"/>
          </a:ln>
        </p:spPr>
      </p:cxnSp>
      <p:cxnSp>
        <p:nvCxnSpPr>
          <p:cNvPr id="1156" name="Google Shape;1156;p70"/>
          <p:cNvCxnSpPr>
            <a:stCxn id="1155" idx="5"/>
            <a:endCxn id="1157" idx="1"/>
          </p:cNvCxnSpPr>
          <p:nvPr/>
        </p:nvCxnSpPr>
        <p:spPr>
          <a:xfrm>
            <a:off x="2259689" y="4000854"/>
            <a:ext cx="19500" cy="243300"/>
          </a:xfrm>
          <a:prstGeom prst="straightConnector1">
            <a:avLst/>
          </a:prstGeom>
          <a:noFill/>
          <a:ln cap="flat" cmpd="sng" w="19050">
            <a:solidFill>
              <a:schemeClr val="lt1"/>
            </a:solidFill>
            <a:prstDash val="solid"/>
            <a:round/>
            <a:headEnd len="med" w="med" type="none"/>
            <a:tailEnd len="med" w="med" type="triangle"/>
          </a:ln>
        </p:spPr>
      </p:cxnSp>
      <p:sp>
        <p:nvSpPr>
          <p:cNvPr id="1153" name="Google Shape;1153;p70"/>
          <p:cNvSpPr/>
          <p:nvPr/>
        </p:nvSpPr>
        <p:spPr>
          <a:xfrm>
            <a:off x="1369225" y="2924317"/>
            <a:ext cx="544200" cy="544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0000"/>
                </a:solidFill>
                <a:latin typeface="Barlow Semi Condensed"/>
                <a:ea typeface="Barlow Semi Condensed"/>
                <a:cs typeface="Barlow Semi Condensed"/>
                <a:sym typeface="Barlow Semi Condensed"/>
              </a:rPr>
              <a:t>3</a:t>
            </a:r>
            <a:endParaRPr b="1" i="1">
              <a:solidFill>
                <a:srgbClr val="FF0000"/>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0000"/>
                </a:solidFill>
                <a:latin typeface="Barlow Semi Condensed"/>
                <a:ea typeface="Barlow Semi Condensed"/>
                <a:cs typeface="Barlow Semi Condensed"/>
                <a:sym typeface="Barlow Semi Condensed"/>
              </a:rPr>
              <a:t>Zara</a:t>
            </a:r>
            <a:endParaRPr b="1" i="1" sz="700">
              <a:solidFill>
                <a:srgbClr val="FF0000"/>
              </a:solidFill>
              <a:latin typeface="Barlow Semi Condensed"/>
              <a:ea typeface="Barlow Semi Condensed"/>
              <a:cs typeface="Barlow Semi Condensed"/>
              <a:sym typeface="Barlow Semi Condensed"/>
            </a:endParaRPr>
          </a:p>
        </p:txBody>
      </p:sp>
      <p:sp>
        <p:nvSpPr>
          <p:cNvPr id="1157" name="Google Shape;1157;p70"/>
          <p:cNvSpPr/>
          <p:nvPr/>
        </p:nvSpPr>
        <p:spPr>
          <a:xfrm>
            <a:off x="2199397" y="4164542"/>
            <a:ext cx="544200" cy="544200"/>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5</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Bond</a:t>
            </a:r>
            <a:endParaRPr b="1" i="1" sz="700">
              <a:solidFill>
                <a:srgbClr val="00FFFF"/>
              </a:solidFill>
              <a:latin typeface="Barlow Semi Condensed"/>
              <a:ea typeface="Barlow Semi Condensed"/>
              <a:cs typeface="Barlow Semi Condensed"/>
              <a:sym typeface="Barlow Semi Condensed"/>
            </a:endParaRPr>
          </a:p>
        </p:txBody>
      </p:sp>
      <p:sp>
        <p:nvSpPr>
          <p:cNvPr id="1151" name="Google Shape;1151;p70"/>
          <p:cNvSpPr/>
          <p:nvPr/>
        </p:nvSpPr>
        <p:spPr>
          <a:xfrm>
            <a:off x="434016" y="287980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1</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Andy</a:t>
            </a:r>
            <a:endParaRPr b="1" i="1" sz="700">
              <a:solidFill>
                <a:srgbClr val="00FFFF"/>
              </a:solidFill>
              <a:latin typeface="Barlow Semi Condensed"/>
              <a:ea typeface="Barlow Semi Condensed"/>
              <a:cs typeface="Barlow Semi Condensed"/>
              <a:sym typeface="Barlow Semi Condensed"/>
            </a:endParaRPr>
          </a:p>
        </p:txBody>
      </p:sp>
      <p:sp>
        <p:nvSpPr>
          <p:cNvPr id="1155" name="Google Shape;1155;p70"/>
          <p:cNvSpPr/>
          <p:nvPr/>
        </p:nvSpPr>
        <p:spPr>
          <a:xfrm>
            <a:off x="1795186" y="353635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4</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Brad</a:t>
            </a:r>
            <a:endParaRPr b="1" i="1" sz="700">
              <a:solidFill>
                <a:srgbClr val="00FFFF"/>
              </a:solidFill>
              <a:latin typeface="Barlow Semi Condensed"/>
              <a:ea typeface="Barlow Semi Condensed"/>
              <a:cs typeface="Barlow Semi Condensed"/>
              <a:sym typeface="Barlow Semi Condensed"/>
            </a:endParaRPr>
          </a:p>
        </p:txBody>
      </p:sp>
      <p:sp>
        <p:nvSpPr>
          <p:cNvPr id="1148" name="Google Shape;1148;p70"/>
          <p:cNvSpPr/>
          <p:nvPr/>
        </p:nvSpPr>
        <p:spPr>
          <a:xfrm>
            <a:off x="924213" y="2335598"/>
            <a:ext cx="544200" cy="544200"/>
          </a:xfrm>
          <a:prstGeom prst="ellipse">
            <a:avLst/>
          </a:prstGeom>
          <a:no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2</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Dani</a:t>
            </a:r>
            <a:endParaRPr b="1" i="1" sz="700">
              <a:solidFill>
                <a:srgbClr val="00FFFF"/>
              </a:solidFill>
              <a:latin typeface="Barlow Semi Condensed"/>
              <a:ea typeface="Barlow Semi Condensed"/>
              <a:cs typeface="Barlow Semi Condensed"/>
              <a:sym typeface="Barlow Semi Condensed"/>
            </a:endParaRPr>
          </a:p>
        </p:txBody>
      </p:sp>
      <p:sp>
        <p:nvSpPr>
          <p:cNvPr id="1158" name="Google Shape;1158;p70"/>
          <p:cNvSpPr/>
          <p:nvPr/>
        </p:nvSpPr>
        <p:spPr>
          <a:xfrm>
            <a:off x="753078" y="1547175"/>
            <a:ext cx="1302413" cy="182699"/>
          </a:xfrm>
          <a:prstGeom prst="rect">
            <a:avLst/>
          </a:prstGeom>
        </p:spPr>
        <p:txBody>
          <a:bodyPr>
            <a:prstTxWarp prst="textPlain"/>
          </a:bodyPr>
          <a:lstStyle/>
          <a:p>
            <a:pPr lvl="0" algn="ctr"/>
            <a:r>
              <a:rPr b="1" i="1">
                <a:ln>
                  <a:noFill/>
                </a:ln>
                <a:solidFill>
                  <a:srgbClr val="666666"/>
                </a:solidFill>
                <a:latin typeface="Barlow Semi Condensed"/>
              </a:rPr>
              <a:t>insert 5:Bond</a:t>
            </a:r>
          </a:p>
        </p:txBody>
      </p:sp>
      <p:sp>
        <p:nvSpPr>
          <p:cNvPr id="1159" name="Google Shape;1159;p70"/>
          <p:cNvSpPr txBox="1"/>
          <p:nvPr/>
        </p:nvSpPr>
        <p:spPr>
          <a:xfrm>
            <a:off x="978225" y="3388825"/>
            <a:ext cx="705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Century Schoolbook"/>
                <a:ea typeface="Century Schoolbook"/>
                <a:cs typeface="Century Schoolbook"/>
                <a:sym typeface="Century Schoolbook"/>
              </a:rPr>
              <a:t>2 ≰ 1</a:t>
            </a:r>
            <a:endParaRPr sz="1200">
              <a:solidFill>
                <a:srgbClr val="FF0000"/>
              </a:solidFill>
              <a:latin typeface="Century Schoolbook"/>
              <a:ea typeface="Century Schoolbook"/>
              <a:cs typeface="Century Schoolbook"/>
              <a:sym typeface="Century Schoolbook"/>
            </a:endParaRPr>
          </a:p>
        </p:txBody>
      </p:sp>
      <p:sp>
        <p:nvSpPr>
          <p:cNvPr id="1160" name="Google Shape;1160;p70"/>
          <p:cNvSpPr/>
          <p:nvPr/>
        </p:nvSpPr>
        <p:spPr>
          <a:xfrm>
            <a:off x="3806100" y="333675"/>
            <a:ext cx="1196400" cy="292500"/>
          </a:xfrm>
          <a:prstGeom prst="parallelogram">
            <a:avLst>
              <a:gd fmla="val 12761"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chemeClr val="lt1"/>
                </a:solidFill>
                <a:latin typeface="Barlow Semi Condensed"/>
                <a:ea typeface="Barlow Semi Condensed"/>
                <a:cs typeface="Barlow Semi Condensed"/>
                <a:sym typeface="Barlow Semi Condensed"/>
              </a:rPr>
              <a:t>FUNCTION</a:t>
            </a:r>
            <a:endParaRPr b="1" i="1">
              <a:solidFill>
                <a:srgbClr val="EA9999"/>
              </a:solidFill>
              <a:latin typeface="Barlow Semi Condensed"/>
              <a:ea typeface="Barlow Semi Condensed"/>
              <a:cs typeface="Barlow Semi Condensed"/>
              <a:sym typeface="Barlow Semi Condensed"/>
            </a:endParaRPr>
          </a:p>
        </p:txBody>
      </p:sp>
      <p:sp>
        <p:nvSpPr>
          <p:cNvPr id="1161" name="Google Shape;1161;p70"/>
          <p:cNvSpPr/>
          <p:nvPr/>
        </p:nvSpPr>
        <p:spPr>
          <a:xfrm>
            <a:off x="4885825" y="264375"/>
            <a:ext cx="452063" cy="435411"/>
          </a:xfrm>
          <a:prstGeom prst="rect">
            <a:avLst/>
          </a:prstGeom>
        </p:spPr>
        <p:txBody>
          <a:bodyPr>
            <a:prstTxWarp prst="textPlain"/>
          </a:bodyPr>
          <a:lstStyle/>
          <a:p>
            <a:pPr lvl="0" algn="ctr"/>
            <a:r>
              <a:rPr b="1" i="1">
                <a:ln cap="flat" cmpd="sng" w="19050">
                  <a:solidFill>
                    <a:srgbClr val="FFFFFF"/>
                  </a:solidFill>
                  <a:prstDash val="solid"/>
                  <a:round/>
                  <a:headEnd len="sm" w="sm" type="none"/>
                  <a:tailEnd len="sm" w="sm" type="none"/>
                </a:ln>
                <a:noFill/>
                <a:latin typeface="Barlow Semi Condensed"/>
              </a:rPr>
              <a:t>15</a:t>
            </a:r>
          </a:p>
        </p:txBody>
      </p:sp>
      <p:sp>
        <p:nvSpPr>
          <p:cNvPr id="1162" name="Google Shape;1162;p70"/>
          <p:cNvSpPr/>
          <p:nvPr/>
        </p:nvSpPr>
        <p:spPr>
          <a:xfrm>
            <a:off x="3579888" y="818050"/>
            <a:ext cx="1984200" cy="285000"/>
          </a:xfrm>
          <a:prstGeom prst="rect">
            <a:avLst/>
          </a:prstGeom>
          <a:solidFill>
            <a:srgbClr val="EFEFE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latin typeface="Roboto Mono"/>
                <a:ea typeface="Roboto Mono"/>
                <a:cs typeface="Roboto Mono"/>
                <a:sym typeface="Roboto Mono"/>
              </a:rPr>
              <a:t>toVector()</a:t>
            </a:r>
            <a:endParaRPr sz="1000">
              <a:latin typeface="Roboto Mono"/>
              <a:ea typeface="Roboto Mono"/>
              <a:cs typeface="Roboto Mono"/>
              <a:sym typeface="Roboto Mono"/>
            </a:endParaRPr>
          </a:p>
        </p:txBody>
      </p:sp>
      <p:sp>
        <p:nvSpPr>
          <p:cNvPr id="1163" name="Google Shape;1163;p70"/>
          <p:cNvSpPr/>
          <p:nvPr/>
        </p:nvSpPr>
        <p:spPr>
          <a:xfrm>
            <a:off x="3211586" y="1508838"/>
            <a:ext cx="2720831" cy="253368"/>
          </a:xfrm>
          <a:prstGeom prst="rect">
            <a:avLst/>
          </a:prstGeom>
        </p:spPr>
        <p:txBody>
          <a:bodyPr>
            <a:prstTxWarp prst="textPlain"/>
          </a:bodyPr>
          <a:lstStyle/>
          <a:p>
            <a:pPr lvl="0" algn="ctr"/>
            <a:r>
              <a:rPr b="1" i="1">
                <a:ln>
                  <a:noFill/>
                </a:ln>
                <a:solidFill>
                  <a:srgbClr val="FF0000"/>
                </a:solidFill>
                <a:latin typeface="Barlow Semi Condensed"/>
              </a:rPr>
              <a:t>we have our violator</a:t>
            </a:r>
          </a:p>
        </p:txBody>
      </p:sp>
      <p:sp>
        <p:nvSpPr>
          <p:cNvPr id="1164" name="Google Shape;1164;p70"/>
          <p:cNvSpPr/>
          <p:nvPr/>
        </p:nvSpPr>
        <p:spPr>
          <a:xfrm>
            <a:off x="2401950" y="1898125"/>
            <a:ext cx="43401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Main Objective: Store all nodes in the subtree IN ORDER in a </a:t>
            </a:r>
            <a:r>
              <a:rPr b="1" lang="en" sz="1000">
                <a:solidFill>
                  <a:schemeClr val="lt1"/>
                </a:solidFill>
                <a:latin typeface="Roboto Mono"/>
                <a:ea typeface="Roboto Mono"/>
                <a:cs typeface="Roboto Mono"/>
                <a:sym typeface="Roboto Mono"/>
              </a:rPr>
              <a:t>vector&lt;NODE*&gt;</a:t>
            </a:r>
            <a:endParaRPr b="1" sz="1000">
              <a:solidFill>
                <a:schemeClr val="lt1"/>
              </a:solidFill>
              <a:latin typeface="Roboto Mono"/>
              <a:ea typeface="Roboto Mono"/>
              <a:cs typeface="Roboto Mono"/>
              <a:sym typeface="Roboto Mono"/>
            </a:endParaRPr>
          </a:p>
        </p:txBody>
      </p:sp>
      <p:sp>
        <p:nvSpPr>
          <p:cNvPr id="1165" name="Google Shape;1165;p70"/>
          <p:cNvSpPr/>
          <p:nvPr/>
        </p:nvSpPr>
        <p:spPr>
          <a:xfrm>
            <a:off x="3371550" y="2194975"/>
            <a:ext cx="2400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So, </a:t>
            </a:r>
            <a:r>
              <a:rPr b="1" lang="en" sz="1000">
                <a:solidFill>
                  <a:schemeClr val="lt1"/>
                </a:solidFill>
                <a:latin typeface="Roboto Mono"/>
                <a:ea typeface="Roboto Mono"/>
                <a:cs typeface="Roboto Mono"/>
                <a:sym typeface="Roboto Mono"/>
              </a:rPr>
              <a:t>{3:Zara, 4:Brad, 5:Bond}</a:t>
            </a:r>
            <a:endParaRPr b="1" sz="1000">
              <a:solidFill>
                <a:schemeClr val="lt1"/>
              </a:solidFill>
              <a:latin typeface="Roboto Mono"/>
              <a:ea typeface="Roboto Mono"/>
              <a:cs typeface="Roboto Mono"/>
              <a:sym typeface="Roboto Mono"/>
            </a:endParaRPr>
          </a:p>
        </p:txBody>
      </p:sp>
      <p:sp>
        <p:nvSpPr>
          <p:cNvPr id="1166" name="Google Shape;1166;p70"/>
          <p:cNvSpPr/>
          <p:nvPr/>
        </p:nvSpPr>
        <p:spPr>
          <a:xfrm>
            <a:off x="2477550" y="2571275"/>
            <a:ext cx="4188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Practice by </a:t>
            </a:r>
            <a:r>
              <a:rPr b="1" lang="en" sz="1000" u="sng">
                <a:solidFill>
                  <a:schemeClr val="lt1"/>
                </a:solidFill>
                <a:latin typeface="Barlow Semi Condensed"/>
                <a:ea typeface="Barlow Semi Condensed"/>
                <a:cs typeface="Barlow Semi Condensed"/>
                <a:sym typeface="Barlow Semi Condensed"/>
              </a:rPr>
              <a:t>implementing Function 15</a:t>
            </a:r>
            <a:r>
              <a:rPr b="1" lang="en" sz="1000">
                <a:solidFill>
                  <a:schemeClr val="lt1"/>
                </a:solidFill>
                <a:latin typeface="Barlow Semi Condensed"/>
                <a:ea typeface="Barlow Semi Condensed"/>
                <a:cs typeface="Barlow Semi Condensed"/>
                <a:sym typeface="Barlow Semi Condensed"/>
              </a:rPr>
              <a:t>, returns </a:t>
            </a:r>
            <a:r>
              <a:rPr b="1" lang="en" sz="1000">
                <a:solidFill>
                  <a:schemeClr val="lt1"/>
                </a:solidFill>
                <a:latin typeface="Roboto Mono"/>
                <a:ea typeface="Roboto Mono"/>
                <a:cs typeface="Roboto Mono"/>
                <a:sym typeface="Roboto Mono"/>
              </a:rPr>
              <a:t>vector&lt;pair&lt;K,V&gt;&gt;</a:t>
            </a:r>
            <a:endParaRPr b="1" sz="1000">
              <a:solidFill>
                <a:schemeClr val="lt1"/>
              </a:solidFill>
              <a:latin typeface="Roboto Mono"/>
              <a:ea typeface="Roboto Mono"/>
              <a:cs typeface="Roboto Mono"/>
              <a:sym typeface="Roboto Mono"/>
            </a:endParaRPr>
          </a:p>
        </p:txBody>
      </p:sp>
      <p:sp>
        <p:nvSpPr>
          <p:cNvPr id="1167" name="Google Shape;1167;p70"/>
          <p:cNvSpPr/>
          <p:nvPr/>
        </p:nvSpPr>
        <p:spPr>
          <a:xfrm>
            <a:off x="6730575" y="2571275"/>
            <a:ext cx="1016700" cy="2451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ALSO TESTED</a:t>
            </a:r>
            <a:endParaRPr b="1" sz="1000">
              <a:solidFill>
                <a:schemeClr val="lt1"/>
              </a:solidFill>
              <a:latin typeface="Roboto Mono"/>
              <a:ea typeface="Roboto Mono"/>
              <a:cs typeface="Roboto Mono"/>
              <a:sym typeface="Roboto Mono"/>
            </a:endParaRPr>
          </a:p>
        </p:txBody>
      </p:sp>
      <p:sp>
        <p:nvSpPr>
          <p:cNvPr id="1168" name="Google Shape;1168;p70"/>
          <p:cNvSpPr/>
          <p:nvPr/>
        </p:nvSpPr>
        <p:spPr>
          <a:xfrm>
            <a:off x="2477550" y="2946338"/>
            <a:ext cx="4188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Once done, copy-paste the function, change to return</a:t>
            </a:r>
            <a:r>
              <a:rPr b="1" lang="en" sz="1000">
                <a:solidFill>
                  <a:schemeClr val="lt1"/>
                </a:solidFill>
                <a:latin typeface="Barlow Semi Condensed"/>
                <a:ea typeface="Barlow Semi Condensed"/>
                <a:cs typeface="Barlow Semi Condensed"/>
                <a:sym typeface="Barlow Semi Condensed"/>
              </a:rPr>
              <a:t> </a:t>
            </a:r>
            <a:r>
              <a:rPr b="1" lang="en" sz="1000">
                <a:solidFill>
                  <a:schemeClr val="lt1"/>
                </a:solidFill>
                <a:latin typeface="Roboto Mono"/>
                <a:ea typeface="Roboto Mono"/>
                <a:cs typeface="Roboto Mono"/>
                <a:sym typeface="Roboto Mono"/>
              </a:rPr>
              <a:t>vector&lt;NODE*&gt;</a:t>
            </a:r>
            <a:endParaRPr b="1" sz="1000">
              <a:solidFill>
                <a:schemeClr val="lt1"/>
              </a:solidFill>
              <a:latin typeface="Roboto Mono"/>
              <a:ea typeface="Roboto Mono"/>
              <a:cs typeface="Roboto Mono"/>
              <a:sym typeface="Roboto Mono"/>
            </a:endParaRPr>
          </a:p>
        </p:txBody>
      </p:sp>
      <p:sp>
        <p:nvSpPr>
          <p:cNvPr id="1169" name="Google Shape;1169;p70"/>
          <p:cNvSpPr/>
          <p:nvPr/>
        </p:nvSpPr>
        <p:spPr>
          <a:xfrm>
            <a:off x="6054815" y="4110076"/>
            <a:ext cx="2368223" cy="382856"/>
          </a:xfrm>
          <a:prstGeom prst="rect">
            <a:avLst/>
          </a:prstGeom>
        </p:spPr>
        <p:txBody>
          <a:bodyPr>
            <a:prstTxWarp prst="textPlain"/>
          </a:bodyPr>
          <a:lstStyle/>
          <a:p>
            <a:pPr lvl="0" algn="ctr"/>
            <a:r>
              <a:rPr b="1" i="1">
                <a:ln>
                  <a:noFill/>
                </a:ln>
                <a:solidFill>
                  <a:srgbClr val="FFFFFF"/>
                </a:solidFill>
                <a:latin typeface="Barlow Semi Condensed"/>
              </a:rPr>
              <a:t>RECURSION</a:t>
            </a:r>
          </a:p>
        </p:txBody>
      </p:sp>
      <p:sp>
        <p:nvSpPr>
          <p:cNvPr id="1170" name="Google Shape;1170;p70"/>
          <p:cNvSpPr/>
          <p:nvPr/>
        </p:nvSpPr>
        <p:spPr>
          <a:xfrm>
            <a:off x="1468425" y="2232554"/>
            <a:ext cx="1016698" cy="133720"/>
          </a:xfrm>
          <a:prstGeom prst="rect">
            <a:avLst/>
          </a:prstGeom>
        </p:spPr>
        <p:txBody>
          <a:bodyPr>
            <a:prstTxWarp prst="textPlain"/>
          </a:bodyPr>
          <a:lstStyle/>
          <a:p>
            <a:pPr lvl="0" algn="ctr"/>
            <a:r>
              <a:rPr b="1" i="1">
                <a:ln>
                  <a:noFill/>
                </a:ln>
                <a:solidFill>
                  <a:srgbClr val="EA9999"/>
                </a:solidFill>
                <a:latin typeface="Barlow Semi Condensed"/>
              </a:rPr>
              <a:t>violatorParent</a:t>
            </a:r>
          </a:p>
        </p:txBody>
      </p:sp>
      <p:cxnSp>
        <p:nvCxnSpPr>
          <p:cNvPr id="1171" name="Google Shape;1171;p70"/>
          <p:cNvCxnSpPr>
            <a:endCxn id="1148" idx="6"/>
          </p:cNvCxnSpPr>
          <p:nvPr/>
        </p:nvCxnSpPr>
        <p:spPr>
          <a:xfrm flipH="1">
            <a:off x="1468413" y="2414198"/>
            <a:ext cx="460200" cy="193500"/>
          </a:xfrm>
          <a:prstGeom prst="straightConnector1">
            <a:avLst/>
          </a:prstGeom>
          <a:noFill/>
          <a:ln cap="flat" cmpd="sng" w="19050">
            <a:solidFill>
              <a:srgbClr val="EA9999"/>
            </a:solidFill>
            <a:prstDash val="solid"/>
            <a:round/>
            <a:headEnd len="med" w="med" type="none"/>
            <a:tailEnd len="med" w="med" type="triangle"/>
          </a:ln>
        </p:spPr>
      </p:cxnSp>
      <p:sp>
        <p:nvSpPr>
          <p:cNvPr id="1172" name="Google Shape;1172;p70"/>
          <p:cNvSpPr/>
          <p:nvPr/>
        </p:nvSpPr>
        <p:spPr>
          <a:xfrm>
            <a:off x="1762425" y="2578442"/>
            <a:ext cx="546031" cy="133720"/>
          </a:xfrm>
          <a:prstGeom prst="rect">
            <a:avLst/>
          </a:prstGeom>
        </p:spPr>
        <p:txBody>
          <a:bodyPr>
            <a:prstTxWarp prst="textPlain"/>
          </a:bodyPr>
          <a:lstStyle/>
          <a:p>
            <a:pPr lvl="0" algn="ctr"/>
            <a:r>
              <a:rPr b="1" i="1">
                <a:ln>
                  <a:noFill/>
                </a:ln>
                <a:solidFill>
                  <a:srgbClr val="FF0000"/>
                </a:solidFill>
                <a:latin typeface="Barlow Semi Condensed"/>
              </a:rPr>
              <a:t>violator</a:t>
            </a:r>
          </a:p>
        </p:txBody>
      </p:sp>
      <p:cxnSp>
        <p:nvCxnSpPr>
          <p:cNvPr id="1173" name="Google Shape;1173;p70"/>
          <p:cNvCxnSpPr>
            <a:endCxn id="1153" idx="7"/>
          </p:cNvCxnSpPr>
          <p:nvPr/>
        </p:nvCxnSpPr>
        <p:spPr>
          <a:xfrm flipH="1">
            <a:off x="1833729" y="2780814"/>
            <a:ext cx="193200" cy="223200"/>
          </a:xfrm>
          <a:prstGeom prst="straightConnector1">
            <a:avLst/>
          </a:prstGeom>
          <a:noFill/>
          <a:ln cap="flat" cmpd="sng" w="19050">
            <a:solidFill>
              <a:srgbClr val="FF0000"/>
            </a:solidFill>
            <a:prstDash val="solid"/>
            <a:round/>
            <a:headEnd len="med" w="med" type="none"/>
            <a:tailEnd len="med" w="med" type="triangle"/>
          </a:ln>
        </p:spPr>
      </p:cxnSp>
      <p:sp>
        <p:nvSpPr>
          <p:cNvPr id="1174" name="Google Shape;1174;p70"/>
          <p:cNvSpPr/>
          <p:nvPr/>
        </p:nvSpPr>
        <p:spPr>
          <a:xfrm>
            <a:off x="6235840" y="3697701"/>
            <a:ext cx="2006182" cy="382856"/>
          </a:xfrm>
          <a:prstGeom prst="rect">
            <a:avLst/>
          </a:prstGeom>
        </p:spPr>
        <p:txBody>
          <a:bodyPr>
            <a:prstTxWarp prst="textPlain"/>
          </a:bodyPr>
          <a:lstStyle/>
          <a:p>
            <a:pPr lvl="0" algn="ctr"/>
            <a:r>
              <a:rPr b="1" i="1">
                <a:ln>
                  <a:noFill/>
                </a:ln>
                <a:solidFill>
                  <a:srgbClr val="FFFFFF"/>
                </a:solidFill>
                <a:latin typeface="Barlow Semi Condensed"/>
              </a:rPr>
              <a:t>IN-ORDER</a:t>
            </a:r>
          </a:p>
        </p:txBody>
      </p:sp>
      <p:sp>
        <p:nvSpPr>
          <p:cNvPr id="1175" name="Google Shape;1175;p70"/>
          <p:cNvSpPr/>
          <p:nvPr/>
        </p:nvSpPr>
        <p:spPr>
          <a:xfrm>
            <a:off x="2477550" y="3322013"/>
            <a:ext cx="4188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Big hint, see </a:t>
            </a:r>
            <a:r>
              <a:rPr b="1" lang="en" sz="1000">
                <a:solidFill>
                  <a:schemeClr val="lt1"/>
                </a:solidFill>
                <a:latin typeface="Roboto Mono"/>
                <a:ea typeface="Roboto Mono"/>
                <a:cs typeface="Roboto Mono"/>
                <a:sym typeface="Roboto Mono"/>
              </a:rPr>
              <a:t>toString()</a:t>
            </a:r>
            <a:endParaRPr b="1" sz="1000">
              <a:solidFill>
                <a:schemeClr val="lt1"/>
              </a:solidFill>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79" name="Shape 1179"/>
        <p:cNvGrpSpPr/>
        <p:nvPr/>
      </p:nvGrpSpPr>
      <p:grpSpPr>
        <a:xfrm>
          <a:off x="0" y="0"/>
          <a:ext cx="0" cy="0"/>
          <a:chOff x="0" y="0"/>
          <a:chExt cx="0" cy="0"/>
        </a:xfrm>
      </p:grpSpPr>
      <p:sp>
        <p:nvSpPr>
          <p:cNvPr id="1180" name="Google Shape;1180;p71"/>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181" name="Google Shape;1181;p71"/>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sp>
        <p:nvSpPr>
          <p:cNvPr id="1182" name="Google Shape;1182;p71"/>
          <p:cNvSpPr/>
          <p:nvPr/>
        </p:nvSpPr>
        <p:spPr>
          <a:xfrm>
            <a:off x="2766888" y="923650"/>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You should have your ordered vector of nodes</a:t>
            </a:r>
            <a:endParaRPr b="1" sz="1000">
              <a:solidFill>
                <a:schemeClr val="lt1"/>
              </a:solidFill>
              <a:latin typeface="Barlow Semi Condensed"/>
              <a:ea typeface="Barlow Semi Condensed"/>
              <a:cs typeface="Barlow Semi Condensed"/>
              <a:sym typeface="Barlow Semi Condensed"/>
            </a:endParaRPr>
          </a:p>
        </p:txBody>
      </p:sp>
      <p:sp>
        <p:nvSpPr>
          <p:cNvPr id="1183" name="Google Shape;1183;p71"/>
          <p:cNvSpPr/>
          <p:nvPr/>
        </p:nvSpPr>
        <p:spPr>
          <a:xfrm>
            <a:off x="3366253" y="290514"/>
            <a:ext cx="2411476" cy="382323"/>
          </a:xfrm>
          <a:prstGeom prst="rect">
            <a:avLst/>
          </a:prstGeom>
        </p:spPr>
        <p:txBody>
          <a:bodyPr>
            <a:prstTxWarp prst="textPlain"/>
          </a:bodyPr>
          <a:lstStyle/>
          <a:p>
            <a:pPr lvl="0" algn="ctr"/>
            <a:r>
              <a:rPr b="1" i="1">
                <a:ln>
                  <a:noFill/>
                </a:ln>
                <a:solidFill>
                  <a:srgbClr val="FFFFFF"/>
                </a:solidFill>
                <a:latin typeface="Barlow Semi Condensed"/>
              </a:rPr>
              <a:t>BALANCING</a:t>
            </a:r>
          </a:p>
        </p:txBody>
      </p:sp>
      <p:cxnSp>
        <p:nvCxnSpPr>
          <p:cNvPr id="1184" name="Google Shape;1184;p71"/>
          <p:cNvCxnSpPr>
            <a:endCxn id="1185" idx="0"/>
          </p:cNvCxnSpPr>
          <p:nvPr/>
        </p:nvCxnSpPr>
        <p:spPr>
          <a:xfrm>
            <a:off x="1196313" y="2128898"/>
            <a:ext cx="0" cy="206700"/>
          </a:xfrm>
          <a:prstGeom prst="straightConnector1">
            <a:avLst/>
          </a:prstGeom>
          <a:noFill/>
          <a:ln cap="flat" cmpd="sng" w="19050">
            <a:solidFill>
              <a:schemeClr val="lt1"/>
            </a:solidFill>
            <a:prstDash val="solid"/>
            <a:round/>
            <a:headEnd len="med" w="med" type="none"/>
            <a:tailEnd len="med" w="med" type="triangle"/>
          </a:ln>
        </p:spPr>
      </p:cxnSp>
      <p:sp>
        <p:nvSpPr>
          <p:cNvPr id="1186" name="Google Shape;1186;p71"/>
          <p:cNvSpPr/>
          <p:nvPr/>
        </p:nvSpPr>
        <p:spPr>
          <a:xfrm>
            <a:off x="978224" y="1898124"/>
            <a:ext cx="436202" cy="14879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1187" name="Google Shape;1187;p71"/>
          <p:cNvCxnSpPr>
            <a:stCxn id="1185" idx="3"/>
            <a:endCxn id="1188" idx="7"/>
          </p:cNvCxnSpPr>
          <p:nvPr/>
        </p:nvCxnSpPr>
        <p:spPr>
          <a:xfrm flipH="1">
            <a:off x="898610" y="2800102"/>
            <a:ext cx="105300" cy="159300"/>
          </a:xfrm>
          <a:prstGeom prst="straightConnector1">
            <a:avLst/>
          </a:prstGeom>
          <a:noFill/>
          <a:ln cap="flat" cmpd="sng" w="19050">
            <a:solidFill>
              <a:schemeClr val="lt1"/>
            </a:solidFill>
            <a:prstDash val="solid"/>
            <a:round/>
            <a:headEnd len="med" w="med" type="none"/>
            <a:tailEnd len="med" w="med" type="triangle"/>
          </a:ln>
        </p:spPr>
      </p:cxnSp>
      <p:cxnSp>
        <p:nvCxnSpPr>
          <p:cNvPr id="1189" name="Google Shape;1189;p71"/>
          <p:cNvCxnSpPr>
            <a:stCxn id="1185" idx="5"/>
            <a:endCxn id="1190" idx="1"/>
          </p:cNvCxnSpPr>
          <p:nvPr/>
        </p:nvCxnSpPr>
        <p:spPr>
          <a:xfrm>
            <a:off x="1388717" y="2800102"/>
            <a:ext cx="60300" cy="204000"/>
          </a:xfrm>
          <a:prstGeom prst="straightConnector1">
            <a:avLst/>
          </a:prstGeom>
          <a:noFill/>
          <a:ln cap="flat" cmpd="sng" w="19050">
            <a:solidFill>
              <a:srgbClr val="EA9999"/>
            </a:solidFill>
            <a:prstDash val="solid"/>
            <a:round/>
            <a:headEnd len="med" w="med" type="none"/>
            <a:tailEnd len="med" w="med" type="triangle"/>
          </a:ln>
        </p:spPr>
      </p:cxnSp>
      <p:cxnSp>
        <p:nvCxnSpPr>
          <p:cNvPr id="1191" name="Google Shape;1191;p71"/>
          <p:cNvCxnSpPr>
            <a:stCxn id="1190" idx="5"/>
            <a:endCxn id="1192" idx="1"/>
          </p:cNvCxnSpPr>
          <p:nvPr/>
        </p:nvCxnSpPr>
        <p:spPr>
          <a:xfrm>
            <a:off x="1833729" y="3388821"/>
            <a:ext cx="41100" cy="227100"/>
          </a:xfrm>
          <a:prstGeom prst="straightConnector1">
            <a:avLst/>
          </a:prstGeom>
          <a:noFill/>
          <a:ln cap="flat" cmpd="sng" w="19050">
            <a:solidFill>
              <a:schemeClr val="lt1"/>
            </a:solidFill>
            <a:prstDash val="solid"/>
            <a:round/>
            <a:headEnd len="med" w="med" type="none"/>
            <a:tailEnd len="med" w="med" type="triangle"/>
          </a:ln>
        </p:spPr>
      </p:cxnSp>
      <p:sp>
        <p:nvSpPr>
          <p:cNvPr id="1190" name="Google Shape;1190;p71"/>
          <p:cNvSpPr/>
          <p:nvPr/>
        </p:nvSpPr>
        <p:spPr>
          <a:xfrm>
            <a:off x="1369225" y="2924317"/>
            <a:ext cx="544200" cy="544200"/>
          </a:xfrm>
          <a:prstGeom prst="ellipse">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0000"/>
                </a:solidFill>
                <a:latin typeface="Barlow Semi Condensed"/>
                <a:ea typeface="Barlow Semi Condensed"/>
                <a:cs typeface="Barlow Semi Condensed"/>
                <a:sym typeface="Barlow Semi Condensed"/>
              </a:rPr>
              <a:t>3</a:t>
            </a:r>
            <a:endParaRPr b="1" i="1">
              <a:solidFill>
                <a:srgbClr val="FF0000"/>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0000"/>
                </a:solidFill>
                <a:latin typeface="Barlow Semi Condensed"/>
                <a:ea typeface="Barlow Semi Condensed"/>
                <a:cs typeface="Barlow Semi Condensed"/>
                <a:sym typeface="Barlow Semi Condensed"/>
              </a:rPr>
              <a:t>Zara</a:t>
            </a:r>
            <a:endParaRPr b="1" i="1" sz="700">
              <a:solidFill>
                <a:srgbClr val="FF0000"/>
              </a:solidFill>
              <a:latin typeface="Barlow Semi Condensed"/>
              <a:ea typeface="Barlow Semi Condensed"/>
              <a:cs typeface="Barlow Semi Condensed"/>
              <a:sym typeface="Barlow Semi Condensed"/>
            </a:endParaRPr>
          </a:p>
        </p:txBody>
      </p:sp>
      <p:sp>
        <p:nvSpPr>
          <p:cNvPr id="1193" name="Google Shape;1193;p71"/>
          <p:cNvSpPr/>
          <p:nvPr/>
        </p:nvSpPr>
        <p:spPr>
          <a:xfrm>
            <a:off x="2199397" y="4164542"/>
            <a:ext cx="544200" cy="544200"/>
          </a:xfrm>
          <a:prstGeom prst="ellipse">
            <a:avLst/>
          </a:prstGeom>
          <a:noFill/>
          <a:ln cap="flat" cmpd="sng" w="28575">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5</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Bond</a:t>
            </a:r>
            <a:endParaRPr b="1" i="1" sz="700">
              <a:solidFill>
                <a:srgbClr val="00FFFF"/>
              </a:solidFill>
              <a:latin typeface="Barlow Semi Condensed"/>
              <a:ea typeface="Barlow Semi Condensed"/>
              <a:cs typeface="Barlow Semi Condensed"/>
              <a:sym typeface="Barlow Semi Condensed"/>
            </a:endParaRPr>
          </a:p>
        </p:txBody>
      </p:sp>
      <p:sp>
        <p:nvSpPr>
          <p:cNvPr id="1188" name="Google Shape;1188;p71"/>
          <p:cNvSpPr/>
          <p:nvPr/>
        </p:nvSpPr>
        <p:spPr>
          <a:xfrm>
            <a:off x="434016" y="287980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1</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Andy</a:t>
            </a:r>
            <a:endParaRPr b="1" i="1" sz="700">
              <a:solidFill>
                <a:srgbClr val="00FFFF"/>
              </a:solidFill>
              <a:latin typeface="Barlow Semi Condensed"/>
              <a:ea typeface="Barlow Semi Condensed"/>
              <a:cs typeface="Barlow Semi Condensed"/>
              <a:sym typeface="Barlow Semi Condensed"/>
            </a:endParaRPr>
          </a:p>
        </p:txBody>
      </p:sp>
      <p:sp>
        <p:nvSpPr>
          <p:cNvPr id="1192" name="Google Shape;1192;p71"/>
          <p:cNvSpPr/>
          <p:nvPr/>
        </p:nvSpPr>
        <p:spPr>
          <a:xfrm>
            <a:off x="1795186" y="353635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4</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Brad</a:t>
            </a:r>
            <a:endParaRPr b="1" i="1" sz="700">
              <a:solidFill>
                <a:srgbClr val="00FFFF"/>
              </a:solidFill>
              <a:latin typeface="Barlow Semi Condensed"/>
              <a:ea typeface="Barlow Semi Condensed"/>
              <a:cs typeface="Barlow Semi Condensed"/>
              <a:sym typeface="Barlow Semi Condensed"/>
            </a:endParaRPr>
          </a:p>
        </p:txBody>
      </p:sp>
      <p:sp>
        <p:nvSpPr>
          <p:cNvPr id="1185" name="Google Shape;1185;p71"/>
          <p:cNvSpPr/>
          <p:nvPr/>
        </p:nvSpPr>
        <p:spPr>
          <a:xfrm>
            <a:off x="924213" y="2335598"/>
            <a:ext cx="544200" cy="544200"/>
          </a:xfrm>
          <a:prstGeom prst="ellipse">
            <a:avLst/>
          </a:prstGeom>
          <a:no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2</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Dani</a:t>
            </a:r>
            <a:endParaRPr b="1" i="1" sz="700">
              <a:solidFill>
                <a:srgbClr val="00FFFF"/>
              </a:solidFill>
              <a:latin typeface="Barlow Semi Condensed"/>
              <a:ea typeface="Barlow Semi Condensed"/>
              <a:cs typeface="Barlow Semi Condensed"/>
              <a:sym typeface="Barlow Semi Condensed"/>
            </a:endParaRPr>
          </a:p>
        </p:txBody>
      </p:sp>
      <p:sp>
        <p:nvSpPr>
          <p:cNvPr id="1194" name="Google Shape;1194;p71"/>
          <p:cNvSpPr/>
          <p:nvPr/>
        </p:nvSpPr>
        <p:spPr>
          <a:xfrm>
            <a:off x="753078" y="1547175"/>
            <a:ext cx="1302413" cy="182699"/>
          </a:xfrm>
          <a:prstGeom prst="rect">
            <a:avLst/>
          </a:prstGeom>
        </p:spPr>
        <p:txBody>
          <a:bodyPr>
            <a:prstTxWarp prst="textPlain"/>
          </a:bodyPr>
          <a:lstStyle/>
          <a:p>
            <a:pPr lvl="0" algn="ctr"/>
            <a:r>
              <a:rPr b="1" i="1">
                <a:ln>
                  <a:noFill/>
                </a:ln>
                <a:solidFill>
                  <a:srgbClr val="666666"/>
                </a:solidFill>
                <a:latin typeface="Barlow Semi Condensed"/>
              </a:rPr>
              <a:t>insert 5:Bond</a:t>
            </a:r>
          </a:p>
        </p:txBody>
      </p:sp>
      <p:sp>
        <p:nvSpPr>
          <p:cNvPr id="1195" name="Google Shape;1195;p71"/>
          <p:cNvSpPr txBox="1"/>
          <p:nvPr/>
        </p:nvSpPr>
        <p:spPr>
          <a:xfrm>
            <a:off x="978225" y="3388825"/>
            <a:ext cx="7059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0000"/>
                </a:solidFill>
                <a:latin typeface="Century Schoolbook"/>
                <a:ea typeface="Century Schoolbook"/>
                <a:cs typeface="Century Schoolbook"/>
                <a:sym typeface="Century Schoolbook"/>
              </a:rPr>
              <a:t>2 ≰ 1</a:t>
            </a:r>
            <a:endParaRPr sz="1200">
              <a:solidFill>
                <a:srgbClr val="FF0000"/>
              </a:solidFill>
              <a:latin typeface="Century Schoolbook"/>
              <a:ea typeface="Century Schoolbook"/>
              <a:cs typeface="Century Schoolbook"/>
              <a:sym typeface="Century Schoolbook"/>
            </a:endParaRPr>
          </a:p>
        </p:txBody>
      </p:sp>
      <p:sp>
        <p:nvSpPr>
          <p:cNvPr id="1196" name="Google Shape;1196;p71"/>
          <p:cNvSpPr/>
          <p:nvPr/>
        </p:nvSpPr>
        <p:spPr>
          <a:xfrm>
            <a:off x="3480200" y="141956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3</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Zara</a:t>
            </a:r>
            <a:endParaRPr b="1" i="1" sz="700">
              <a:solidFill>
                <a:srgbClr val="00FFFF"/>
              </a:solidFill>
              <a:latin typeface="Barlow Semi Condensed"/>
              <a:ea typeface="Barlow Semi Condensed"/>
              <a:cs typeface="Barlow Semi Condensed"/>
              <a:sym typeface="Barlow Semi Condensed"/>
            </a:endParaRPr>
          </a:p>
        </p:txBody>
      </p:sp>
      <p:sp>
        <p:nvSpPr>
          <p:cNvPr id="1197" name="Google Shape;1197;p71"/>
          <p:cNvSpPr/>
          <p:nvPr/>
        </p:nvSpPr>
        <p:spPr>
          <a:xfrm>
            <a:off x="5119597" y="141956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5</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Bond</a:t>
            </a:r>
            <a:endParaRPr b="1" i="1" sz="700">
              <a:solidFill>
                <a:srgbClr val="00FFFF"/>
              </a:solidFill>
              <a:latin typeface="Barlow Semi Condensed"/>
              <a:ea typeface="Barlow Semi Condensed"/>
              <a:cs typeface="Barlow Semi Condensed"/>
              <a:sym typeface="Barlow Semi Condensed"/>
            </a:endParaRPr>
          </a:p>
        </p:txBody>
      </p:sp>
      <p:sp>
        <p:nvSpPr>
          <p:cNvPr id="1198" name="Google Shape;1198;p71"/>
          <p:cNvSpPr/>
          <p:nvPr/>
        </p:nvSpPr>
        <p:spPr>
          <a:xfrm>
            <a:off x="4299911" y="1419575"/>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4</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Brad</a:t>
            </a:r>
            <a:endParaRPr b="1" i="1" sz="700">
              <a:solidFill>
                <a:srgbClr val="00FFFF"/>
              </a:solidFill>
              <a:latin typeface="Barlow Semi Condensed"/>
              <a:ea typeface="Barlow Semi Condensed"/>
              <a:cs typeface="Barlow Semi Condensed"/>
              <a:sym typeface="Barlow Semi Condensed"/>
            </a:endParaRPr>
          </a:p>
        </p:txBody>
      </p:sp>
      <p:sp>
        <p:nvSpPr>
          <p:cNvPr id="1199" name="Google Shape;1199;p71"/>
          <p:cNvSpPr/>
          <p:nvPr/>
        </p:nvSpPr>
        <p:spPr>
          <a:xfrm>
            <a:off x="3520224" y="2128888"/>
            <a:ext cx="2103537" cy="253368"/>
          </a:xfrm>
          <a:prstGeom prst="rect">
            <a:avLst/>
          </a:prstGeom>
        </p:spPr>
        <p:txBody>
          <a:bodyPr>
            <a:prstTxWarp prst="textPlain"/>
          </a:bodyPr>
          <a:lstStyle/>
          <a:p>
            <a:pPr lvl="0" algn="ctr"/>
            <a:r>
              <a:rPr b="1" i="1">
                <a:ln>
                  <a:noFill/>
                </a:ln>
                <a:solidFill>
                  <a:schemeClr val="lt1"/>
                </a:solidFill>
                <a:latin typeface="Barlow Semi Condensed"/>
              </a:rPr>
              <a:t>declare indexes</a:t>
            </a:r>
          </a:p>
        </p:txBody>
      </p:sp>
      <p:sp>
        <p:nvSpPr>
          <p:cNvPr id="1200" name="Google Shape;1200;p71"/>
          <p:cNvSpPr/>
          <p:nvPr/>
        </p:nvSpPr>
        <p:spPr>
          <a:xfrm>
            <a:off x="2766875" y="2485150"/>
            <a:ext cx="3610200" cy="245100"/>
          </a:xfrm>
          <a:prstGeom prst="roundRect">
            <a:avLst>
              <a:gd fmla="val 16667" name="adj"/>
            </a:avLst>
          </a:prstGeom>
          <a:solidFill>
            <a:srgbClr val="00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highlight>
                  <a:srgbClr val="660000"/>
                </a:highlight>
                <a:latin typeface="Roboto Mono"/>
                <a:ea typeface="Roboto Mono"/>
                <a:cs typeface="Roboto Mono"/>
                <a:sym typeface="Roboto Mono"/>
              </a:rPr>
              <a:t>left = 0</a:t>
            </a:r>
            <a:r>
              <a:rPr b="1" lang="en" sz="800">
                <a:solidFill>
                  <a:schemeClr val="lt1"/>
                </a:solidFill>
                <a:latin typeface="Roboto Mono"/>
                <a:ea typeface="Roboto Mono"/>
                <a:cs typeface="Roboto Mono"/>
                <a:sym typeface="Roboto Mono"/>
              </a:rPr>
              <a:t>  </a:t>
            </a:r>
            <a:r>
              <a:rPr b="1" lang="en" sz="800">
                <a:solidFill>
                  <a:schemeClr val="lt1"/>
                </a:solidFill>
                <a:highlight>
                  <a:srgbClr val="660000"/>
                </a:highlight>
                <a:latin typeface="Roboto Mono"/>
                <a:ea typeface="Roboto Mono"/>
                <a:cs typeface="Roboto Mono"/>
                <a:sym typeface="Roboto Mono"/>
              </a:rPr>
              <a:t>right = v.size() - 1</a:t>
            </a:r>
            <a:r>
              <a:rPr b="1" lang="en" sz="800">
                <a:solidFill>
                  <a:schemeClr val="lt1"/>
                </a:solidFill>
                <a:latin typeface="Roboto Mono"/>
                <a:ea typeface="Roboto Mono"/>
                <a:cs typeface="Roboto Mono"/>
                <a:sym typeface="Roboto Mono"/>
              </a:rPr>
              <a:t>  </a:t>
            </a:r>
            <a:r>
              <a:rPr b="1" lang="en" sz="800">
                <a:solidFill>
                  <a:schemeClr val="lt1"/>
                </a:solidFill>
                <a:highlight>
                  <a:srgbClr val="660000"/>
                </a:highlight>
                <a:latin typeface="Roboto Mono"/>
                <a:ea typeface="Roboto Mono"/>
                <a:cs typeface="Roboto Mono"/>
                <a:sym typeface="Roboto Mono"/>
              </a:rPr>
              <a:t>mid = (left+right) / 2</a:t>
            </a:r>
            <a:endParaRPr b="1" sz="800">
              <a:solidFill>
                <a:schemeClr val="lt1"/>
              </a:solidFill>
              <a:highlight>
                <a:srgbClr val="660000"/>
              </a:highlight>
              <a:latin typeface="Roboto Mono"/>
              <a:ea typeface="Roboto Mono"/>
              <a:cs typeface="Roboto Mono"/>
              <a:sym typeface="Roboto Mono"/>
            </a:endParaRPr>
          </a:p>
        </p:txBody>
      </p:sp>
      <p:sp>
        <p:nvSpPr>
          <p:cNvPr id="1201" name="Google Shape;1201;p71"/>
          <p:cNvSpPr/>
          <p:nvPr/>
        </p:nvSpPr>
        <p:spPr>
          <a:xfrm>
            <a:off x="6339435" y="3632124"/>
            <a:ext cx="2394923" cy="382856"/>
          </a:xfrm>
          <a:prstGeom prst="rect">
            <a:avLst/>
          </a:prstGeom>
        </p:spPr>
        <p:txBody>
          <a:bodyPr>
            <a:prstTxWarp prst="textPlain"/>
          </a:bodyPr>
          <a:lstStyle/>
          <a:p>
            <a:pPr lvl="0" algn="ctr"/>
            <a:r>
              <a:rPr b="1" i="1">
                <a:ln>
                  <a:noFill/>
                </a:ln>
                <a:solidFill>
                  <a:srgbClr val="FFFFFF"/>
                </a:solidFill>
                <a:latin typeface="Barlow Semi Condensed"/>
              </a:rPr>
              <a:t>PRE-ORDER</a:t>
            </a:r>
          </a:p>
        </p:txBody>
      </p:sp>
      <p:sp>
        <p:nvSpPr>
          <p:cNvPr id="1202" name="Google Shape;1202;p71"/>
          <p:cNvSpPr/>
          <p:nvPr/>
        </p:nvSpPr>
        <p:spPr>
          <a:xfrm>
            <a:off x="6366403" y="4063501"/>
            <a:ext cx="2340990" cy="382323"/>
          </a:xfrm>
          <a:prstGeom prst="rect">
            <a:avLst/>
          </a:prstGeom>
        </p:spPr>
        <p:txBody>
          <a:bodyPr>
            <a:prstTxWarp prst="textPlain"/>
          </a:bodyPr>
          <a:lstStyle/>
          <a:p>
            <a:pPr lvl="0" algn="ctr"/>
            <a:r>
              <a:rPr b="1" i="1">
                <a:ln>
                  <a:noFill/>
                </a:ln>
                <a:solidFill>
                  <a:srgbClr val="FFFFFF"/>
                </a:solidFill>
                <a:latin typeface="Barlow Semi Condensed"/>
              </a:rPr>
              <a:t>RECURSIVE</a:t>
            </a:r>
          </a:p>
        </p:txBody>
      </p:sp>
      <p:sp>
        <p:nvSpPr>
          <p:cNvPr id="1203" name="Google Shape;1203;p71"/>
          <p:cNvSpPr/>
          <p:nvPr/>
        </p:nvSpPr>
        <p:spPr>
          <a:xfrm>
            <a:off x="6318607" y="4494351"/>
            <a:ext cx="2436574" cy="382323"/>
          </a:xfrm>
          <a:prstGeom prst="rect">
            <a:avLst/>
          </a:prstGeom>
        </p:spPr>
        <p:txBody>
          <a:bodyPr>
            <a:prstTxWarp prst="textPlain"/>
          </a:bodyPr>
          <a:lstStyle/>
          <a:p>
            <a:pPr lvl="0" algn="ctr"/>
            <a:r>
              <a:rPr b="1" i="1">
                <a:ln>
                  <a:noFill/>
                </a:ln>
                <a:solidFill>
                  <a:srgbClr val="FFFFFF"/>
                </a:solidFill>
                <a:latin typeface="Barlow Semi Condensed"/>
              </a:rPr>
              <a:t>TRAVERSAL</a:t>
            </a:r>
          </a:p>
        </p:txBody>
      </p:sp>
      <p:sp>
        <p:nvSpPr>
          <p:cNvPr id="1204" name="Google Shape;1204;p71"/>
          <p:cNvSpPr/>
          <p:nvPr/>
        </p:nvSpPr>
        <p:spPr>
          <a:xfrm>
            <a:off x="3401550" y="2833150"/>
            <a:ext cx="2340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Build a new tree which has root </a:t>
            </a:r>
            <a:r>
              <a:rPr b="1" lang="en" sz="1000">
                <a:solidFill>
                  <a:schemeClr val="lt1"/>
                </a:solidFill>
                <a:latin typeface="Roboto Mono"/>
                <a:ea typeface="Roboto Mono"/>
                <a:cs typeface="Roboto Mono"/>
                <a:sym typeface="Roboto Mono"/>
              </a:rPr>
              <a:t>v[mid]</a:t>
            </a:r>
            <a:endParaRPr b="1" sz="1000">
              <a:solidFill>
                <a:schemeClr val="lt1"/>
              </a:solidFill>
              <a:latin typeface="Roboto Mono"/>
              <a:ea typeface="Roboto Mono"/>
              <a:cs typeface="Roboto Mono"/>
              <a:sym typeface="Roboto Mono"/>
            </a:endParaRPr>
          </a:p>
        </p:txBody>
      </p:sp>
      <p:sp>
        <p:nvSpPr>
          <p:cNvPr id="1205" name="Google Shape;1205;p71"/>
          <p:cNvSpPr/>
          <p:nvPr/>
        </p:nvSpPr>
        <p:spPr>
          <a:xfrm>
            <a:off x="3401550" y="3116800"/>
            <a:ext cx="2340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Left &amp; Right subtrees are recursive calls</a:t>
            </a:r>
            <a:endParaRPr b="1" sz="1000">
              <a:solidFill>
                <a:schemeClr val="lt1"/>
              </a:solidFill>
              <a:latin typeface="Roboto Mono"/>
              <a:ea typeface="Roboto Mono"/>
              <a:cs typeface="Roboto Mono"/>
              <a:sym typeface="Roboto Mono"/>
            </a:endParaRPr>
          </a:p>
        </p:txBody>
      </p:sp>
      <p:sp>
        <p:nvSpPr>
          <p:cNvPr id="1206" name="Google Shape;1206;p71"/>
          <p:cNvSpPr/>
          <p:nvPr/>
        </p:nvSpPr>
        <p:spPr>
          <a:xfrm>
            <a:off x="3401525" y="3400450"/>
            <a:ext cx="2340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Roboto Mono"/>
                <a:ea typeface="Roboto Mono"/>
                <a:cs typeface="Roboto Mono"/>
                <a:sym typeface="Roboto Mono"/>
              </a:rPr>
              <a:t>leftV = v[left] until v[mid-1]</a:t>
            </a:r>
            <a:endParaRPr b="1" sz="800">
              <a:solidFill>
                <a:schemeClr val="lt1"/>
              </a:solidFill>
              <a:latin typeface="Roboto Mono"/>
              <a:ea typeface="Roboto Mono"/>
              <a:cs typeface="Roboto Mono"/>
              <a:sym typeface="Roboto Mono"/>
            </a:endParaRPr>
          </a:p>
        </p:txBody>
      </p:sp>
      <p:sp>
        <p:nvSpPr>
          <p:cNvPr id="1207" name="Google Shape;1207;p71"/>
          <p:cNvSpPr/>
          <p:nvPr/>
        </p:nvSpPr>
        <p:spPr>
          <a:xfrm>
            <a:off x="3401550" y="3684100"/>
            <a:ext cx="2340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Roboto Mono"/>
                <a:ea typeface="Roboto Mono"/>
                <a:cs typeface="Roboto Mono"/>
                <a:sym typeface="Roboto Mono"/>
              </a:rPr>
              <a:t>right</a:t>
            </a:r>
            <a:r>
              <a:rPr b="1" lang="en" sz="800">
                <a:solidFill>
                  <a:schemeClr val="lt1"/>
                </a:solidFill>
                <a:latin typeface="Roboto Mono"/>
                <a:ea typeface="Roboto Mono"/>
                <a:cs typeface="Roboto Mono"/>
                <a:sym typeface="Roboto Mono"/>
              </a:rPr>
              <a:t>V = v[mid+1] until v[right]</a:t>
            </a:r>
            <a:endParaRPr b="1" sz="800">
              <a:solidFill>
                <a:schemeClr val="lt1"/>
              </a:solidFill>
              <a:latin typeface="Roboto Mono"/>
              <a:ea typeface="Roboto Mono"/>
              <a:cs typeface="Roboto Mono"/>
              <a:sym typeface="Roboto Mono"/>
            </a:endParaRPr>
          </a:p>
        </p:txBody>
      </p:sp>
      <p:sp>
        <p:nvSpPr>
          <p:cNvPr id="1208" name="Google Shape;1208;p71"/>
          <p:cNvSpPr/>
          <p:nvPr/>
        </p:nvSpPr>
        <p:spPr>
          <a:xfrm>
            <a:off x="3401550" y="3967750"/>
            <a:ext cx="2340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Base Case: Vector of size 1</a:t>
            </a:r>
            <a:endParaRPr b="1" sz="1000">
              <a:solidFill>
                <a:schemeClr val="lt1"/>
              </a:solidFill>
              <a:latin typeface="Roboto Mono"/>
              <a:ea typeface="Roboto Mono"/>
              <a:cs typeface="Roboto Mono"/>
              <a:sym typeface="Roboto Mono"/>
            </a:endParaRPr>
          </a:p>
        </p:txBody>
      </p:sp>
      <p:sp>
        <p:nvSpPr>
          <p:cNvPr id="1209" name="Google Shape;1209;p71"/>
          <p:cNvSpPr/>
          <p:nvPr/>
        </p:nvSpPr>
        <p:spPr>
          <a:xfrm>
            <a:off x="3401550" y="4251400"/>
            <a:ext cx="23409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Base Case: Vector of size 0</a:t>
            </a:r>
            <a:endParaRPr b="1" sz="1000">
              <a:solidFill>
                <a:schemeClr val="lt1"/>
              </a:solidFill>
              <a:latin typeface="Roboto Mono"/>
              <a:ea typeface="Roboto Mono"/>
              <a:cs typeface="Roboto Mono"/>
              <a:sym typeface="Roboto Mono"/>
            </a:endParaRPr>
          </a:p>
        </p:txBody>
      </p:sp>
      <p:sp>
        <p:nvSpPr>
          <p:cNvPr id="1210" name="Google Shape;1210;p71"/>
          <p:cNvSpPr/>
          <p:nvPr/>
        </p:nvSpPr>
        <p:spPr>
          <a:xfrm>
            <a:off x="7296325" y="1127350"/>
            <a:ext cx="1357800" cy="1357800"/>
          </a:xfrm>
          <a:prstGeom prst="noSmoking">
            <a:avLst>
              <a:gd fmla="val 6932" name="adj"/>
            </a:avLst>
          </a:prstGeom>
          <a:solidFill>
            <a:srgbClr val="FF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300">
                <a:solidFill>
                  <a:srgbClr val="D9D2E9"/>
                </a:solidFill>
                <a:latin typeface="Roboto Mono"/>
                <a:ea typeface="Roboto Mono"/>
                <a:cs typeface="Roboto Mono"/>
                <a:sym typeface="Roboto Mono"/>
              </a:rPr>
              <a:t>new</a:t>
            </a:r>
            <a:endParaRPr b="1" sz="2300">
              <a:solidFill>
                <a:srgbClr val="D9D2E9"/>
              </a:solidFill>
              <a:latin typeface="Roboto Mono"/>
              <a:ea typeface="Roboto Mono"/>
              <a:cs typeface="Roboto Mono"/>
              <a:sym typeface="Roboto Mono"/>
            </a:endParaRPr>
          </a:p>
        </p:txBody>
      </p:sp>
      <p:cxnSp>
        <p:nvCxnSpPr>
          <p:cNvPr id="1211" name="Google Shape;1211;p71"/>
          <p:cNvCxnSpPr/>
          <p:nvPr/>
        </p:nvCxnSpPr>
        <p:spPr>
          <a:xfrm>
            <a:off x="2259689" y="4000854"/>
            <a:ext cx="19500" cy="243300"/>
          </a:xfrm>
          <a:prstGeom prst="straightConnector1">
            <a:avLst/>
          </a:prstGeom>
          <a:noFill/>
          <a:ln cap="flat" cmpd="sng" w="19050">
            <a:solidFill>
              <a:srgbClr val="FFFFFF"/>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14" name="Shape 114"/>
        <p:cNvGrpSpPr/>
        <p:nvPr/>
      </p:nvGrpSpPr>
      <p:grpSpPr>
        <a:xfrm>
          <a:off x="0" y="0"/>
          <a:ext cx="0" cy="0"/>
          <a:chOff x="0" y="0"/>
          <a:chExt cx="0" cy="0"/>
        </a:xfrm>
      </p:grpSpPr>
      <p:sp>
        <p:nvSpPr>
          <p:cNvPr id="115" name="Google Shape;115;p18"/>
          <p:cNvSpPr/>
          <p:nvPr/>
        </p:nvSpPr>
        <p:spPr>
          <a:xfrm>
            <a:off x="1438775" y="303450"/>
            <a:ext cx="6331028" cy="357550"/>
          </a:xfrm>
          <a:prstGeom prst="rect">
            <a:avLst/>
          </a:prstGeom>
        </p:spPr>
        <p:txBody>
          <a:bodyPr>
            <a:prstTxWarp prst="textPlain"/>
          </a:bodyPr>
          <a:lstStyle/>
          <a:p>
            <a:pPr lvl="0" algn="ctr"/>
            <a:r>
              <a:rPr b="1" i="1">
                <a:ln>
                  <a:noFill/>
                </a:ln>
                <a:solidFill>
                  <a:srgbClr val="FFFFFF"/>
                </a:solidFill>
                <a:latin typeface="Barlow Semi Condensed"/>
              </a:rPr>
              <a:t>PROJ DESC HAS COOL DRAWINGS</a:t>
            </a:r>
          </a:p>
        </p:txBody>
      </p:sp>
      <p:pic>
        <p:nvPicPr>
          <p:cNvPr id="116" name="Google Shape;116;p18"/>
          <p:cNvPicPr preferRelativeResize="0"/>
          <p:nvPr/>
        </p:nvPicPr>
        <p:blipFill>
          <a:blip r:embed="rId3">
            <a:alphaModFix/>
          </a:blip>
          <a:stretch>
            <a:fillRect/>
          </a:stretch>
        </p:blipFill>
        <p:spPr>
          <a:xfrm>
            <a:off x="1985625" y="1292720"/>
            <a:ext cx="1963191" cy="3186775"/>
          </a:xfrm>
          <a:prstGeom prst="rect">
            <a:avLst/>
          </a:prstGeom>
          <a:noFill/>
          <a:ln>
            <a:noFill/>
          </a:ln>
        </p:spPr>
      </p:pic>
      <p:pic>
        <p:nvPicPr>
          <p:cNvPr id="117" name="Google Shape;117;p18"/>
          <p:cNvPicPr preferRelativeResize="0"/>
          <p:nvPr/>
        </p:nvPicPr>
        <p:blipFill>
          <a:blip r:embed="rId4">
            <a:alphaModFix/>
          </a:blip>
          <a:stretch>
            <a:fillRect/>
          </a:stretch>
        </p:blipFill>
        <p:spPr>
          <a:xfrm>
            <a:off x="4385354" y="2783949"/>
            <a:ext cx="2558607" cy="2158952"/>
          </a:xfrm>
          <a:prstGeom prst="rect">
            <a:avLst/>
          </a:prstGeom>
          <a:noFill/>
          <a:ln>
            <a:noFill/>
          </a:ln>
        </p:spPr>
      </p:pic>
      <p:pic>
        <p:nvPicPr>
          <p:cNvPr id="118" name="Google Shape;118;p18"/>
          <p:cNvPicPr preferRelativeResize="0"/>
          <p:nvPr/>
        </p:nvPicPr>
        <p:blipFill>
          <a:blip r:embed="rId5">
            <a:alphaModFix/>
          </a:blip>
          <a:stretch>
            <a:fillRect/>
          </a:stretch>
        </p:blipFill>
        <p:spPr>
          <a:xfrm>
            <a:off x="4385352" y="918013"/>
            <a:ext cx="2773023" cy="1608907"/>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15" name="Shape 1215"/>
        <p:cNvGrpSpPr/>
        <p:nvPr/>
      </p:nvGrpSpPr>
      <p:grpSpPr>
        <a:xfrm>
          <a:off x="0" y="0"/>
          <a:ext cx="0" cy="0"/>
          <a:chOff x="0" y="0"/>
          <a:chExt cx="0" cy="0"/>
        </a:xfrm>
      </p:grpSpPr>
      <p:cxnSp>
        <p:nvCxnSpPr>
          <p:cNvPr id="1216" name="Google Shape;1216;p72"/>
          <p:cNvCxnSpPr>
            <a:stCxn id="1217" idx="3"/>
            <a:endCxn id="1218" idx="0"/>
          </p:cNvCxnSpPr>
          <p:nvPr/>
        </p:nvCxnSpPr>
        <p:spPr>
          <a:xfrm flipH="1">
            <a:off x="3897807" y="1884079"/>
            <a:ext cx="481800" cy="1277100"/>
          </a:xfrm>
          <a:prstGeom prst="straightConnector1">
            <a:avLst/>
          </a:prstGeom>
          <a:noFill/>
          <a:ln cap="flat" cmpd="sng" w="9525">
            <a:solidFill>
              <a:srgbClr val="00FFFF"/>
            </a:solidFill>
            <a:prstDash val="solid"/>
            <a:round/>
            <a:headEnd len="med" w="med" type="none"/>
            <a:tailEnd len="med" w="med" type="triangle"/>
          </a:ln>
        </p:spPr>
      </p:cxnSp>
      <p:cxnSp>
        <p:nvCxnSpPr>
          <p:cNvPr id="1219" name="Google Shape;1219;p72"/>
          <p:cNvCxnSpPr>
            <a:stCxn id="1217" idx="5"/>
            <a:endCxn id="1220" idx="0"/>
          </p:cNvCxnSpPr>
          <p:nvPr/>
        </p:nvCxnSpPr>
        <p:spPr>
          <a:xfrm>
            <a:off x="4764414" y="1884079"/>
            <a:ext cx="513900" cy="1277100"/>
          </a:xfrm>
          <a:prstGeom prst="straightConnector1">
            <a:avLst/>
          </a:prstGeom>
          <a:noFill/>
          <a:ln cap="flat" cmpd="sng" w="9525">
            <a:solidFill>
              <a:srgbClr val="00FFFF"/>
            </a:solidFill>
            <a:prstDash val="solid"/>
            <a:round/>
            <a:headEnd len="med" w="med" type="none"/>
            <a:tailEnd len="med" w="med" type="triangle"/>
          </a:ln>
        </p:spPr>
      </p:cxnSp>
      <p:sp>
        <p:nvSpPr>
          <p:cNvPr id="1221" name="Google Shape;1221;p72"/>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222" name="Google Shape;1222;p72"/>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sp>
        <p:nvSpPr>
          <p:cNvPr id="1223" name="Google Shape;1223;p72"/>
          <p:cNvSpPr/>
          <p:nvPr/>
        </p:nvSpPr>
        <p:spPr>
          <a:xfrm>
            <a:off x="2766888" y="923650"/>
            <a:ext cx="36102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chemeClr val="lt1"/>
                </a:solidFill>
                <a:latin typeface="Barlow Semi Condensed"/>
                <a:ea typeface="Barlow Semi Condensed"/>
                <a:cs typeface="Barlow Semi Condensed"/>
                <a:sym typeface="Barlow Semi Condensed"/>
              </a:rPr>
              <a:t>You should have your ordered vector of nodes</a:t>
            </a:r>
            <a:endParaRPr b="1" sz="1000">
              <a:solidFill>
                <a:schemeClr val="lt1"/>
              </a:solidFill>
              <a:latin typeface="Barlow Semi Condensed"/>
              <a:ea typeface="Barlow Semi Condensed"/>
              <a:cs typeface="Barlow Semi Condensed"/>
              <a:sym typeface="Barlow Semi Condensed"/>
            </a:endParaRPr>
          </a:p>
        </p:txBody>
      </p:sp>
      <p:sp>
        <p:nvSpPr>
          <p:cNvPr id="1224" name="Google Shape;1224;p72"/>
          <p:cNvSpPr/>
          <p:nvPr/>
        </p:nvSpPr>
        <p:spPr>
          <a:xfrm>
            <a:off x="3366253" y="290514"/>
            <a:ext cx="2411476" cy="382323"/>
          </a:xfrm>
          <a:prstGeom prst="rect">
            <a:avLst/>
          </a:prstGeom>
        </p:spPr>
        <p:txBody>
          <a:bodyPr>
            <a:prstTxWarp prst="textPlain"/>
          </a:bodyPr>
          <a:lstStyle/>
          <a:p>
            <a:pPr lvl="0" algn="ctr"/>
            <a:r>
              <a:rPr b="1" i="1">
                <a:ln>
                  <a:noFill/>
                </a:ln>
                <a:solidFill>
                  <a:srgbClr val="FFFFFF"/>
                </a:solidFill>
                <a:latin typeface="Barlow Semi Condensed"/>
              </a:rPr>
              <a:t>BALANCING</a:t>
            </a:r>
          </a:p>
        </p:txBody>
      </p:sp>
      <p:sp>
        <p:nvSpPr>
          <p:cNvPr id="1218" name="Google Shape;1218;p72"/>
          <p:cNvSpPr/>
          <p:nvPr/>
        </p:nvSpPr>
        <p:spPr>
          <a:xfrm>
            <a:off x="3625625" y="316126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3</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Zara</a:t>
            </a:r>
            <a:endParaRPr b="1" i="1" sz="700">
              <a:solidFill>
                <a:srgbClr val="00FFFF"/>
              </a:solidFill>
              <a:latin typeface="Barlow Semi Condensed"/>
              <a:ea typeface="Barlow Semi Condensed"/>
              <a:cs typeface="Barlow Semi Condensed"/>
              <a:sym typeface="Barlow Semi Condensed"/>
            </a:endParaRPr>
          </a:p>
        </p:txBody>
      </p:sp>
      <p:sp>
        <p:nvSpPr>
          <p:cNvPr id="1220" name="Google Shape;1220;p72"/>
          <p:cNvSpPr/>
          <p:nvPr/>
        </p:nvSpPr>
        <p:spPr>
          <a:xfrm>
            <a:off x="5006097" y="3161267"/>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5</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Bond</a:t>
            </a:r>
            <a:endParaRPr b="1" i="1" sz="700">
              <a:solidFill>
                <a:srgbClr val="00FFFF"/>
              </a:solidFill>
              <a:latin typeface="Barlow Semi Condensed"/>
              <a:ea typeface="Barlow Semi Condensed"/>
              <a:cs typeface="Barlow Semi Condensed"/>
              <a:sym typeface="Barlow Semi Condensed"/>
            </a:endParaRPr>
          </a:p>
        </p:txBody>
      </p:sp>
      <p:sp>
        <p:nvSpPr>
          <p:cNvPr id="1217" name="Google Shape;1217;p72"/>
          <p:cNvSpPr/>
          <p:nvPr/>
        </p:nvSpPr>
        <p:spPr>
          <a:xfrm>
            <a:off x="4299911" y="1419575"/>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4</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Brad</a:t>
            </a:r>
            <a:endParaRPr b="1" i="1" sz="700">
              <a:solidFill>
                <a:srgbClr val="00FFFF"/>
              </a:solidFill>
              <a:latin typeface="Barlow Semi Condensed"/>
              <a:ea typeface="Barlow Semi Condensed"/>
              <a:cs typeface="Barlow Semi Condensed"/>
              <a:sym typeface="Barlow Semi Condensed"/>
            </a:endParaRPr>
          </a:p>
        </p:txBody>
      </p:sp>
      <p:sp>
        <p:nvSpPr>
          <p:cNvPr id="1225" name="Google Shape;1225;p72"/>
          <p:cNvSpPr/>
          <p:nvPr/>
        </p:nvSpPr>
        <p:spPr>
          <a:xfrm>
            <a:off x="1464900" y="1569125"/>
            <a:ext cx="1704000" cy="245100"/>
          </a:xfrm>
          <a:prstGeom prst="roundRect">
            <a:avLst>
              <a:gd fmla="val 16667" name="adj"/>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800">
                <a:solidFill>
                  <a:schemeClr val="lt1"/>
                </a:solidFill>
                <a:latin typeface="Roboto Mono"/>
                <a:ea typeface="Roboto Mono"/>
                <a:cs typeface="Roboto Mono"/>
                <a:sym typeface="Roboto Mono"/>
              </a:rPr>
              <a:t>_rebalance(nodesVector)</a:t>
            </a:r>
            <a:endParaRPr b="1" sz="800">
              <a:solidFill>
                <a:schemeClr val="lt1"/>
              </a:solidFill>
              <a:latin typeface="Roboto Mono"/>
              <a:ea typeface="Roboto Mono"/>
              <a:cs typeface="Roboto Mono"/>
              <a:sym typeface="Roboto Mono"/>
            </a:endParaRPr>
          </a:p>
        </p:txBody>
      </p:sp>
      <p:sp>
        <p:nvSpPr>
          <p:cNvPr id="1226" name="Google Shape;1226;p72"/>
          <p:cNvSpPr/>
          <p:nvPr/>
        </p:nvSpPr>
        <p:spPr>
          <a:xfrm>
            <a:off x="3480200" y="1419567"/>
            <a:ext cx="544200" cy="5442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666666"/>
                </a:solidFill>
                <a:latin typeface="Barlow Semi Condensed"/>
                <a:ea typeface="Barlow Semi Condensed"/>
                <a:cs typeface="Barlow Semi Condensed"/>
                <a:sym typeface="Barlow Semi Condensed"/>
              </a:rPr>
              <a:t>3</a:t>
            </a:r>
            <a:endParaRPr b="1" i="1">
              <a:solidFill>
                <a:srgbClr val="666666"/>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666666"/>
                </a:solidFill>
                <a:latin typeface="Barlow Semi Condensed"/>
                <a:ea typeface="Barlow Semi Condensed"/>
                <a:cs typeface="Barlow Semi Condensed"/>
                <a:sym typeface="Barlow Semi Condensed"/>
              </a:rPr>
              <a:t>Zara</a:t>
            </a:r>
            <a:endParaRPr b="1" i="1" sz="700">
              <a:solidFill>
                <a:srgbClr val="666666"/>
              </a:solidFill>
              <a:latin typeface="Barlow Semi Condensed"/>
              <a:ea typeface="Barlow Semi Condensed"/>
              <a:cs typeface="Barlow Semi Condensed"/>
              <a:sym typeface="Barlow Semi Condensed"/>
            </a:endParaRPr>
          </a:p>
        </p:txBody>
      </p:sp>
      <p:sp>
        <p:nvSpPr>
          <p:cNvPr id="1227" name="Google Shape;1227;p72"/>
          <p:cNvSpPr/>
          <p:nvPr/>
        </p:nvSpPr>
        <p:spPr>
          <a:xfrm>
            <a:off x="5119597" y="1419567"/>
            <a:ext cx="544200" cy="544200"/>
          </a:xfrm>
          <a:prstGeom prst="ellipse">
            <a:avLst/>
          </a:prstGeom>
          <a:noFill/>
          <a:ln cap="flat" cmpd="sng" w="19050">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666666"/>
                </a:solidFill>
                <a:latin typeface="Barlow Semi Condensed"/>
                <a:ea typeface="Barlow Semi Condensed"/>
                <a:cs typeface="Barlow Semi Condensed"/>
                <a:sym typeface="Barlow Semi Condensed"/>
              </a:rPr>
              <a:t>5</a:t>
            </a:r>
            <a:endParaRPr b="1" i="1">
              <a:solidFill>
                <a:srgbClr val="666666"/>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666666"/>
                </a:solidFill>
                <a:latin typeface="Barlow Semi Condensed"/>
                <a:ea typeface="Barlow Semi Condensed"/>
                <a:cs typeface="Barlow Semi Condensed"/>
                <a:sym typeface="Barlow Semi Condensed"/>
              </a:rPr>
              <a:t>Bond</a:t>
            </a:r>
            <a:endParaRPr b="1" i="1" sz="700">
              <a:solidFill>
                <a:srgbClr val="666666"/>
              </a:solidFill>
              <a:latin typeface="Barlow Semi Condensed"/>
              <a:ea typeface="Barlow Semi Condensed"/>
              <a:cs typeface="Barlow Semi Condensed"/>
              <a:sym typeface="Barlow Semi Condensed"/>
            </a:endParaRPr>
          </a:p>
        </p:txBody>
      </p:sp>
      <p:sp>
        <p:nvSpPr>
          <p:cNvPr id="1228" name="Google Shape;1228;p72"/>
          <p:cNvSpPr txBox="1"/>
          <p:nvPr/>
        </p:nvSpPr>
        <p:spPr>
          <a:xfrm>
            <a:off x="4279350" y="1963775"/>
            <a:ext cx="585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chemeClr val="lt1"/>
                </a:solidFill>
                <a:latin typeface="Roboto Mono"/>
                <a:ea typeface="Roboto Mono"/>
                <a:cs typeface="Roboto Mono"/>
                <a:sym typeface="Roboto Mono"/>
              </a:rPr>
              <a:t>v[mid]</a:t>
            </a:r>
            <a:endParaRPr sz="700">
              <a:solidFill>
                <a:schemeClr val="lt1"/>
              </a:solidFill>
              <a:latin typeface="Roboto Mono"/>
              <a:ea typeface="Roboto Mono"/>
              <a:cs typeface="Roboto Mono"/>
              <a:sym typeface="Roboto Mono"/>
            </a:endParaRPr>
          </a:p>
        </p:txBody>
      </p:sp>
      <p:sp>
        <p:nvSpPr>
          <p:cNvPr id="1229" name="Google Shape;1229;p72"/>
          <p:cNvSpPr/>
          <p:nvPr/>
        </p:nvSpPr>
        <p:spPr>
          <a:xfrm>
            <a:off x="1586450" y="3331525"/>
            <a:ext cx="1518600" cy="203700"/>
          </a:xfrm>
          <a:prstGeom prst="roundRect">
            <a:avLst>
              <a:gd fmla="val 16667" name="adj"/>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Roboto Mono"/>
                <a:ea typeface="Roboto Mono"/>
                <a:cs typeface="Roboto Mono"/>
                <a:sym typeface="Roboto Mono"/>
              </a:rPr>
              <a:t>_rebalance(leftVector)</a:t>
            </a:r>
            <a:endParaRPr b="1" sz="700">
              <a:solidFill>
                <a:schemeClr val="lt1"/>
              </a:solidFill>
              <a:latin typeface="Roboto Mono"/>
              <a:ea typeface="Roboto Mono"/>
              <a:cs typeface="Roboto Mono"/>
              <a:sym typeface="Roboto Mono"/>
            </a:endParaRPr>
          </a:p>
        </p:txBody>
      </p:sp>
      <p:sp>
        <p:nvSpPr>
          <p:cNvPr id="1230" name="Google Shape;1230;p72"/>
          <p:cNvSpPr/>
          <p:nvPr/>
        </p:nvSpPr>
        <p:spPr>
          <a:xfrm>
            <a:off x="5984275" y="3331525"/>
            <a:ext cx="1518600" cy="203700"/>
          </a:xfrm>
          <a:prstGeom prst="roundRect">
            <a:avLst>
              <a:gd fmla="val 16667" name="adj"/>
            </a:avLst>
          </a:prstGeom>
          <a:solidFill>
            <a:srgbClr val="0C343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700">
                <a:solidFill>
                  <a:schemeClr val="lt1"/>
                </a:solidFill>
                <a:latin typeface="Roboto Mono"/>
                <a:ea typeface="Roboto Mono"/>
                <a:cs typeface="Roboto Mono"/>
                <a:sym typeface="Roboto Mono"/>
              </a:rPr>
              <a:t>_rebalance(rightVector)</a:t>
            </a:r>
            <a:endParaRPr b="1" sz="700">
              <a:solidFill>
                <a:schemeClr val="lt1"/>
              </a:solidFill>
              <a:latin typeface="Roboto Mono"/>
              <a:ea typeface="Roboto Mono"/>
              <a:cs typeface="Roboto Mono"/>
              <a:sym typeface="Roboto Mono"/>
            </a:endParaRPr>
          </a:p>
        </p:txBody>
      </p:sp>
      <p:sp>
        <p:nvSpPr>
          <p:cNvPr id="1231" name="Google Shape;1231;p72"/>
          <p:cNvSpPr txBox="1"/>
          <p:nvPr/>
        </p:nvSpPr>
        <p:spPr>
          <a:xfrm>
            <a:off x="1826200" y="3039025"/>
            <a:ext cx="1022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00FFFF"/>
                </a:solidFill>
                <a:latin typeface="Roboto Mono"/>
                <a:ea typeface="Roboto Mono"/>
                <a:cs typeface="Roboto Mono"/>
                <a:sym typeface="Roboto Mono"/>
              </a:rPr>
              <a:t>v[mid]-&gt;Left =</a:t>
            </a:r>
            <a:endParaRPr sz="700">
              <a:solidFill>
                <a:srgbClr val="00FFFF"/>
              </a:solidFill>
              <a:latin typeface="Roboto Mono"/>
              <a:ea typeface="Roboto Mono"/>
              <a:cs typeface="Roboto Mono"/>
              <a:sym typeface="Roboto Mono"/>
            </a:endParaRPr>
          </a:p>
        </p:txBody>
      </p:sp>
      <p:sp>
        <p:nvSpPr>
          <p:cNvPr id="1232" name="Google Shape;1232;p72"/>
          <p:cNvSpPr txBox="1"/>
          <p:nvPr/>
        </p:nvSpPr>
        <p:spPr>
          <a:xfrm>
            <a:off x="6232525" y="3039025"/>
            <a:ext cx="10221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00FFFF"/>
                </a:solidFill>
                <a:latin typeface="Roboto Mono"/>
                <a:ea typeface="Roboto Mono"/>
                <a:cs typeface="Roboto Mono"/>
                <a:sym typeface="Roboto Mono"/>
              </a:rPr>
              <a:t>v[mid]-&gt;Right =</a:t>
            </a:r>
            <a:endParaRPr sz="700">
              <a:solidFill>
                <a:srgbClr val="00FFFF"/>
              </a:solidFill>
              <a:latin typeface="Roboto Mono"/>
              <a:ea typeface="Roboto Mono"/>
              <a:cs typeface="Roboto Mono"/>
              <a:sym typeface="Roboto Mono"/>
            </a:endParaRPr>
          </a:p>
        </p:txBody>
      </p:sp>
      <p:sp>
        <p:nvSpPr>
          <p:cNvPr id="1233" name="Google Shape;1233;p72"/>
          <p:cNvSpPr/>
          <p:nvPr/>
        </p:nvSpPr>
        <p:spPr>
          <a:xfrm>
            <a:off x="3197238" y="3992850"/>
            <a:ext cx="27495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Roboto Mono"/>
                <a:ea typeface="Roboto Mono"/>
                <a:cs typeface="Roboto Mono"/>
                <a:sym typeface="Roboto Mono"/>
              </a:rPr>
              <a:t>leftVector = v[left] until v[mid-1]</a:t>
            </a:r>
            <a:endParaRPr b="1" sz="800">
              <a:solidFill>
                <a:schemeClr val="lt1"/>
              </a:solidFill>
              <a:latin typeface="Roboto Mono"/>
              <a:ea typeface="Roboto Mono"/>
              <a:cs typeface="Roboto Mono"/>
              <a:sym typeface="Roboto Mono"/>
            </a:endParaRPr>
          </a:p>
        </p:txBody>
      </p:sp>
      <p:sp>
        <p:nvSpPr>
          <p:cNvPr id="1234" name="Google Shape;1234;p72"/>
          <p:cNvSpPr/>
          <p:nvPr/>
        </p:nvSpPr>
        <p:spPr>
          <a:xfrm>
            <a:off x="3197267" y="4276500"/>
            <a:ext cx="2749500" cy="245100"/>
          </a:xfrm>
          <a:prstGeom prst="roundRect">
            <a:avLst>
              <a:gd fmla="val 16667" name="adj"/>
            </a:avLst>
          </a:prstGeom>
          <a:solidFill>
            <a:srgbClr val="66666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800">
                <a:solidFill>
                  <a:schemeClr val="lt1"/>
                </a:solidFill>
                <a:latin typeface="Roboto Mono"/>
                <a:ea typeface="Roboto Mono"/>
                <a:cs typeface="Roboto Mono"/>
                <a:sym typeface="Roboto Mono"/>
              </a:rPr>
              <a:t>rightVector = v[mid+1] until v[right]</a:t>
            </a:r>
            <a:endParaRPr b="1" sz="800">
              <a:solidFill>
                <a:schemeClr val="lt1"/>
              </a:solidFill>
              <a:latin typeface="Roboto Mono"/>
              <a:ea typeface="Roboto Mono"/>
              <a:cs typeface="Roboto Mono"/>
              <a:sym typeface="Roboto Mono"/>
            </a:endParaRPr>
          </a:p>
        </p:txBody>
      </p:sp>
      <p:sp>
        <p:nvSpPr>
          <p:cNvPr id="1235" name="Google Shape;1235;p72"/>
          <p:cNvSpPr txBox="1"/>
          <p:nvPr/>
        </p:nvSpPr>
        <p:spPr>
          <a:xfrm>
            <a:off x="3459650" y="1963775"/>
            <a:ext cx="5853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666666"/>
                </a:solidFill>
                <a:latin typeface="Roboto Mono"/>
                <a:ea typeface="Roboto Mono"/>
                <a:cs typeface="Roboto Mono"/>
                <a:sym typeface="Roboto Mono"/>
              </a:rPr>
              <a:t>v[left]</a:t>
            </a:r>
            <a:endParaRPr sz="700">
              <a:solidFill>
                <a:srgbClr val="666666"/>
              </a:solidFill>
              <a:latin typeface="Roboto Mono"/>
              <a:ea typeface="Roboto Mono"/>
              <a:cs typeface="Roboto Mono"/>
              <a:sym typeface="Roboto Mono"/>
            </a:endParaRPr>
          </a:p>
        </p:txBody>
      </p:sp>
      <p:sp>
        <p:nvSpPr>
          <p:cNvPr id="1236" name="Google Shape;1236;p72"/>
          <p:cNvSpPr txBox="1"/>
          <p:nvPr/>
        </p:nvSpPr>
        <p:spPr>
          <a:xfrm>
            <a:off x="5030800" y="1963775"/>
            <a:ext cx="721800" cy="292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700">
                <a:solidFill>
                  <a:srgbClr val="666666"/>
                </a:solidFill>
                <a:latin typeface="Roboto Mono"/>
                <a:ea typeface="Roboto Mono"/>
                <a:cs typeface="Roboto Mono"/>
                <a:sym typeface="Roboto Mono"/>
              </a:rPr>
              <a:t>v[right]</a:t>
            </a:r>
            <a:endParaRPr sz="700">
              <a:solidFill>
                <a:srgbClr val="666666"/>
              </a:solidFill>
              <a:latin typeface="Roboto Mono"/>
              <a:ea typeface="Roboto Mono"/>
              <a:cs typeface="Roboto Mono"/>
              <a:sym typeface="Roboto Mon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40" name="Shape 1240"/>
        <p:cNvGrpSpPr/>
        <p:nvPr/>
      </p:nvGrpSpPr>
      <p:grpSpPr>
        <a:xfrm>
          <a:off x="0" y="0"/>
          <a:ext cx="0" cy="0"/>
          <a:chOff x="0" y="0"/>
          <a:chExt cx="0" cy="0"/>
        </a:xfrm>
      </p:grpSpPr>
      <p:sp>
        <p:nvSpPr>
          <p:cNvPr id="1241" name="Google Shape;1241;p73"/>
          <p:cNvSpPr/>
          <p:nvPr/>
        </p:nvSpPr>
        <p:spPr>
          <a:xfrm>
            <a:off x="1146450" y="3175438"/>
            <a:ext cx="336475" cy="1097150"/>
          </a:xfrm>
          <a:custGeom>
            <a:rect b="b" l="l" r="r" t="t"/>
            <a:pathLst>
              <a:path extrusionOk="0" h="43886" w="13459">
                <a:moveTo>
                  <a:pt x="0" y="42567"/>
                </a:moveTo>
                <a:cubicBezTo>
                  <a:pt x="2339" y="44902"/>
                  <a:pt x="8313" y="43962"/>
                  <a:pt x="9791" y="41006"/>
                </a:cubicBezTo>
                <a:cubicBezTo>
                  <a:pt x="15917" y="28754"/>
                  <a:pt x="12486" y="13698"/>
                  <a:pt x="12486" y="0"/>
                </a:cubicBezTo>
              </a:path>
            </a:pathLst>
          </a:custGeom>
          <a:noFill/>
          <a:ln cap="flat" cmpd="sng" w="9525">
            <a:solidFill>
              <a:srgbClr val="00FFFF"/>
            </a:solidFill>
            <a:prstDash val="solid"/>
            <a:round/>
            <a:headEnd len="med" w="med" type="none"/>
            <a:tailEnd len="med" w="med" type="triangle"/>
          </a:ln>
        </p:spPr>
      </p:sp>
      <p:sp>
        <p:nvSpPr>
          <p:cNvPr id="1242" name="Google Shape;1242;p73"/>
          <p:cNvSpPr/>
          <p:nvPr/>
        </p:nvSpPr>
        <p:spPr>
          <a:xfrm>
            <a:off x="1976500" y="4101263"/>
            <a:ext cx="283775" cy="225625"/>
          </a:xfrm>
          <a:custGeom>
            <a:rect b="b" l="l" r="r" t="t"/>
            <a:pathLst>
              <a:path extrusionOk="0" h="9025" w="11351">
                <a:moveTo>
                  <a:pt x="0" y="4683"/>
                </a:moveTo>
                <a:cubicBezTo>
                  <a:pt x="2421" y="6498"/>
                  <a:pt x="5841" y="10372"/>
                  <a:pt x="8230" y="8514"/>
                </a:cubicBezTo>
                <a:cubicBezTo>
                  <a:pt x="10616" y="6659"/>
                  <a:pt x="10002" y="2705"/>
                  <a:pt x="11351" y="0"/>
                </a:cubicBezTo>
              </a:path>
            </a:pathLst>
          </a:custGeom>
          <a:noFill/>
          <a:ln cap="flat" cmpd="sng" w="9525">
            <a:solidFill>
              <a:srgbClr val="00FFFF"/>
            </a:solidFill>
            <a:prstDash val="solid"/>
            <a:round/>
            <a:headEnd len="med" w="med" type="none"/>
            <a:tailEnd len="med" w="med" type="triangle"/>
          </a:ln>
        </p:spPr>
      </p:sp>
      <p:sp>
        <p:nvSpPr>
          <p:cNvPr id="1243" name="Google Shape;1243;p73"/>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244" name="Google Shape;1244;p73"/>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sp>
        <p:nvSpPr>
          <p:cNvPr id="1245" name="Google Shape;1245;p73"/>
          <p:cNvSpPr/>
          <p:nvPr/>
        </p:nvSpPr>
        <p:spPr>
          <a:xfrm>
            <a:off x="3366253" y="290514"/>
            <a:ext cx="2411476" cy="382323"/>
          </a:xfrm>
          <a:prstGeom prst="rect">
            <a:avLst/>
          </a:prstGeom>
        </p:spPr>
        <p:txBody>
          <a:bodyPr>
            <a:prstTxWarp prst="textPlain"/>
          </a:bodyPr>
          <a:lstStyle/>
          <a:p>
            <a:pPr lvl="0" algn="ctr"/>
            <a:r>
              <a:rPr b="1" i="1">
                <a:ln>
                  <a:noFill/>
                </a:ln>
                <a:solidFill>
                  <a:srgbClr val="FFFFFF"/>
                </a:solidFill>
                <a:latin typeface="Barlow Semi Condensed"/>
              </a:rPr>
              <a:t>BALANCING</a:t>
            </a:r>
          </a:p>
        </p:txBody>
      </p:sp>
      <p:sp>
        <p:nvSpPr>
          <p:cNvPr id="1246" name="Google Shape;1246;p73"/>
          <p:cNvSpPr/>
          <p:nvPr/>
        </p:nvSpPr>
        <p:spPr>
          <a:xfrm>
            <a:off x="1394515" y="1804926"/>
            <a:ext cx="6354955" cy="382856"/>
          </a:xfrm>
          <a:prstGeom prst="rect">
            <a:avLst/>
          </a:prstGeom>
        </p:spPr>
        <p:txBody>
          <a:bodyPr>
            <a:prstTxWarp prst="textPlain"/>
          </a:bodyPr>
          <a:lstStyle/>
          <a:p>
            <a:pPr lvl="0" algn="ctr"/>
            <a:r>
              <a:rPr b="1" i="1">
                <a:ln>
                  <a:noFill/>
                </a:ln>
                <a:solidFill>
                  <a:srgbClr val="00FFFF"/>
                </a:solidFill>
                <a:latin typeface="Barlow Semi Condensed"/>
              </a:rPr>
              <a:t>SOME THINGS TO THINK ABOUT</a:t>
            </a:r>
          </a:p>
        </p:txBody>
      </p:sp>
      <p:sp>
        <p:nvSpPr>
          <p:cNvPr id="1247" name="Google Shape;1247;p73"/>
          <p:cNvSpPr/>
          <p:nvPr/>
        </p:nvSpPr>
        <p:spPr>
          <a:xfrm>
            <a:off x="2694536" y="2844175"/>
            <a:ext cx="3754918" cy="319972"/>
          </a:xfrm>
          <a:prstGeom prst="rect">
            <a:avLst/>
          </a:prstGeom>
        </p:spPr>
        <p:txBody>
          <a:bodyPr>
            <a:prstTxWarp prst="textPlain"/>
          </a:bodyPr>
          <a:lstStyle/>
          <a:p>
            <a:pPr lvl="0" algn="ctr"/>
            <a:r>
              <a:rPr b="1" i="1">
                <a:ln>
                  <a:noFill/>
                </a:ln>
                <a:solidFill>
                  <a:schemeClr val="lt1"/>
                </a:solidFill>
                <a:latin typeface="Barlow Semi Condensed"/>
              </a:rPr>
              <a:t>oh shoot, the threads again!</a:t>
            </a:r>
          </a:p>
        </p:txBody>
      </p:sp>
      <p:sp>
        <p:nvSpPr>
          <p:cNvPr id="1248" name="Google Shape;1248;p73"/>
          <p:cNvSpPr/>
          <p:nvPr/>
        </p:nvSpPr>
        <p:spPr>
          <a:xfrm>
            <a:off x="2811449" y="3324213"/>
            <a:ext cx="3521116" cy="307612"/>
          </a:xfrm>
          <a:prstGeom prst="rect">
            <a:avLst/>
          </a:prstGeom>
        </p:spPr>
        <p:txBody>
          <a:bodyPr>
            <a:prstTxWarp prst="textPlain"/>
          </a:bodyPr>
          <a:lstStyle/>
          <a:p>
            <a:pPr lvl="0" algn="ctr"/>
            <a:r>
              <a:rPr b="1" i="1">
                <a:ln>
                  <a:noFill/>
                </a:ln>
                <a:solidFill>
                  <a:schemeClr val="lt1"/>
                </a:solidFill>
                <a:latin typeface="Barlow Semi Condensed"/>
              </a:rPr>
              <a:t>what parameters to have?</a:t>
            </a:r>
          </a:p>
        </p:txBody>
      </p:sp>
      <p:sp>
        <p:nvSpPr>
          <p:cNvPr id="1249" name="Google Shape;1249;p73"/>
          <p:cNvSpPr/>
          <p:nvPr/>
        </p:nvSpPr>
        <p:spPr>
          <a:xfrm>
            <a:off x="2847324" y="3791888"/>
            <a:ext cx="3449361" cy="319972"/>
          </a:xfrm>
          <a:prstGeom prst="rect">
            <a:avLst/>
          </a:prstGeom>
        </p:spPr>
        <p:txBody>
          <a:bodyPr>
            <a:prstTxWarp prst="textPlain"/>
          </a:bodyPr>
          <a:lstStyle/>
          <a:p>
            <a:pPr lvl="0" algn="ctr"/>
            <a:r>
              <a:rPr b="1" i="1">
                <a:ln>
                  <a:noFill/>
                </a:ln>
                <a:solidFill>
                  <a:schemeClr val="lt1"/>
                </a:solidFill>
                <a:latin typeface="Barlow Semi Condensed"/>
              </a:rPr>
              <a:t>should it return anything?</a:t>
            </a:r>
          </a:p>
        </p:txBody>
      </p:sp>
      <p:cxnSp>
        <p:nvCxnSpPr>
          <p:cNvPr id="1250" name="Google Shape;1250;p73"/>
          <p:cNvCxnSpPr>
            <a:stCxn id="1251" idx="3"/>
            <a:endCxn id="1252" idx="0"/>
          </p:cNvCxnSpPr>
          <p:nvPr/>
        </p:nvCxnSpPr>
        <p:spPr>
          <a:xfrm flipH="1">
            <a:off x="1080932" y="3093666"/>
            <a:ext cx="209700" cy="599700"/>
          </a:xfrm>
          <a:prstGeom prst="straightConnector1">
            <a:avLst/>
          </a:prstGeom>
          <a:noFill/>
          <a:ln cap="flat" cmpd="sng" w="9525">
            <a:solidFill>
              <a:srgbClr val="00FFFF"/>
            </a:solidFill>
            <a:prstDash val="solid"/>
            <a:round/>
            <a:headEnd len="med" w="med" type="none"/>
            <a:tailEnd len="med" w="med" type="triangle"/>
          </a:ln>
        </p:spPr>
      </p:cxnSp>
      <p:cxnSp>
        <p:nvCxnSpPr>
          <p:cNvPr id="1253" name="Google Shape;1253;p73"/>
          <p:cNvCxnSpPr>
            <a:stCxn id="1251" idx="5"/>
            <a:endCxn id="1254" idx="0"/>
          </p:cNvCxnSpPr>
          <p:nvPr/>
        </p:nvCxnSpPr>
        <p:spPr>
          <a:xfrm>
            <a:off x="1675439" y="3093666"/>
            <a:ext cx="205200" cy="599700"/>
          </a:xfrm>
          <a:prstGeom prst="straightConnector1">
            <a:avLst/>
          </a:prstGeom>
          <a:noFill/>
          <a:ln cap="flat" cmpd="sng" w="9525">
            <a:solidFill>
              <a:srgbClr val="00FFFF"/>
            </a:solidFill>
            <a:prstDash val="solid"/>
            <a:round/>
            <a:headEnd len="med" w="med" type="none"/>
            <a:tailEnd len="med" w="med" type="triangle"/>
          </a:ln>
        </p:spPr>
      </p:cxnSp>
      <p:sp>
        <p:nvSpPr>
          <p:cNvPr id="1252" name="Google Shape;1252;p73"/>
          <p:cNvSpPr/>
          <p:nvPr/>
        </p:nvSpPr>
        <p:spPr>
          <a:xfrm>
            <a:off x="808825" y="369333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3</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Zara</a:t>
            </a:r>
            <a:endParaRPr b="1" i="1" sz="700">
              <a:solidFill>
                <a:srgbClr val="00FFFF"/>
              </a:solidFill>
              <a:latin typeface="Barlow Semi Condensed"/>
              <a:ea typeface="Barlow Semi Condensed"/>
              <a:cs typeface="Barlow Semi Condensed"/>
              <a:sym typeface="Barlow Semi Condensed"/>
            </a:endParaRPr>
          </a:p>
        </p:txBody>
      </p:sp>
      <p:sp>
        <p:nvSpPr>
          <p:cNvPr id="1254" name="Google Shape;1254;p73"/>
          <p:cNvSpPr/>
          <p:nvPr/>
        </p:nvSpPr>
        <p:spPr>
          <a:xfrm>
            <a:off x="1608522" y="3693330"/>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5</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Bond</a:t>
            </a:r>
            <a:endParaRPr b="1" i="1" sz="700">
              <a:solidFill>
                <a:srgbClr val="00FFFF"/>
              </a:solidFill>
              <a:latin typeface="Barlow Semi Condensed"/>
              <a:ea typeface="Barlow Semi Condensed"/>
              <a:cs typeface="Barlow Semi Condensed"/>
              <a:sym typeface="Barlow Semi Condensed"/>
            </a:endParaRPr>
          </a:p>
        </p:txBody>
      </p:sp>
      <p:sp>
        <p:nvSpPr>
          <p:cNvPr id="1251" name="Google Shape;1251;p73"/>
          <p:cNvSpPr/>
          <p:nvPr/>
        </p:nvSpPr>
        <p:spPr>
          <a:xfrm>
            <a:off x="1210936" y="2629162"/>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4</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Brad</a:t>
            </a:r>
            <a:endParaRPr b="1" i="1" sz="700">
              <a:solidFill>
                <a:srgbClr val="00FFFF"/>
              </a:solidFill>
              <a:latin typeface="Barlow Semi Condensed"/>
              <a:ea typeface="Barlow Semi Condensed"/>
              <a:cs typeface="Barlow Semi Condensed"/>
              <a:sym typeface="Barlow Semi Condensed"/>
            </a:endParaRPr>
          </a:p>
        </p:txBody>
      </p:sp>
      <p:sp>
        <p:nvSpPr>
          <p:cNvPr id="1255" name="Google Shape;1255;p73"/>
          <p:cNvSpPr/>
          <p:nvPr/>
        </p:nvSpPr>
        <p:spPr>
          <a:xfrm>
            <a:off x="2152718" y="3825480"/>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56" name="Google Shape;1256;p73"/>
          <p:cNvPicPr preferRelativeResize="0"/>
          <p:nvPr/>
        </p:nvPicPr>
        <p:blipFill rotWithShape="1">
          <a:blip r:embed="rId3">
            <a:alphaModFix/>
          </a:blip>
          <a:srcRect b="21334" l="13292" r="12242" t="21896"/>
          <a:stretch/>
        </p:blipFill>
        <p:spPr>
          <a:xfrm>
            <a:off x="6885650" y="2741338"/>
            <a:ext cx="1449508" cy="147332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60" name="Shape 1260"/>
        <p:cNvGrpSpPr/>
        <p:nvPr/>
      </p:nvGrpSpPr>
      <p:grpSpPr>
        <a:xfrm>
          <a:off x="0" y="0"/>
          <a:ext cx="0" cy="0"/>
          <a:chOff x="0" y="0"/>
          <a:chExt cx="0" cy="0"/>
        </a:xfrm>
      </p:grpSpPr>
      <p:sp>
        <p:nvSpPr>
          <p:cNvPr id="1261" name="Google Shape;1261;p74"/>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262" name="Google Shape;1262;p74"/>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cxnSp>
        <p:nvCxnSpPr>
          <p:cNvPr id="1263" name="Google Shape;1263;p74"/>
          <p:cNvCxnSpPr>
            <a:endCxn id="1264" idx="0"/>
          </p:cNvCxnSpPr>
          <p:nvPr/>
        </p:nvCxnSpPr>
        <p:spPr>
          <a:xfrm>
            <a:off x="4411963" y="2256598"/>
            <a:ext cx="0" cy="206700"/>
          </a:xfrm>
          <a:prstGeom prst="straightConnector1">
            <a:avLst/>
          </a:prstGeom>
          <a:noFill/>
          <a:ln cap="flat" cmpd="sng" w="19050">
            <a:solidFill>
              <a:schemeClr val="lt1"/>
            </a:solidFill>
            <a:prstDash val="solid"/>
            <a:round/>
            <a:headEnd len="med" w="med" type="none"/>
            <a:tailEnd len="med" w="med" type="triangle"/>
          </a:ln>
        </p:spPr>
      </p:cxnSp>
      <p:sp>
        <p:nvSpPr>
          <p:cNvPr id="1265" name="Google Shape;1265;p74"/>
          <p:cNvSpPr/>
          <p:nvPr/>
        </p:nvSpPr>
        <p:spPr>
          <a:xfrm>
            <a:off x="4193874" y="2025824"/>
            <a:ext cx="436202" cy="14879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1266" name="Google Shape;1266;p74"/>
          <p:cNvCxnSpPr>
            <a:stCxn id="1264" idx="3"/>
            <a:endCxn id="1267" idx="7"/>
          </p:cNvCxnSpPr>
          <p:nvPr/>
        </p:nvCxnSpPr>
        <p:spPr>
          <a:xfrm flipH="1">
            <a:off x="3738060" y="2927802"/>
            <a:ext cx="481500" cy="204000"/>
          </a:xfrm>
          <a:prstGeom prst="straightConnector1">
            <a:avLst/>
          </a:prstGeom>
          <a:noFill/>
          <a:ln cap="flat" cmpd="sng" w="19050">
            <a:solidFill>
              <a:schemeClr val="lt1"/>
            </a:solidFill>
            <a:prstDash val="solid"/>
            <a:round/>
            <a:headEnd len="med" w="med" type="none"/>
            <a:tailEnd len="med" w="med" type="triangle"/>
          </a:ln>
        </p:spPr>
      </p:cxnSp>
      <p:cxnSp>
        <p:nvCxnSpPr>
          <p:cNvPr id="1268" name="Google Shape;1268;p74"/>
          <p:cNvCxnSpPr>
            <a:stCxn id="1264" idx="5"/>
            <a:endCxn id="1269" idx="1"/>
          </p:cNvCxnSpPr>
          <p:nvPr/>
        </p:nvCxnSpPr>
        <p:spPr>
          <a:xfrm>
            <a:off x="4604367" y="2927802"/>
            <a:ext cx="392100" cy="204000"/>
          </a:xfrm>
          <a:prstGeom prst="straightConnector1">
            <a:avLst/>
          </a:prstGeom>
          <a:noFill/>
          <a:ln cap="flat" cmpd="sng" w="19050">
            <a:solidFill>
              <a:srgbClr val="EA9999"/>
            </a:solidFill>
            <a:prstDash val="solid"/>
            <a:round/>
            <a:headEnd len="med" w="med" type="none"/>
            <a:tailEnd len="med" w="med" type="triangle"/>
          </a:ln>
        </p:spPr>
      </p:cxnSp>
      <p:cxnSp>
        <p:nvCxnSpPr>
          <p:cNvPr id="1270" name="Google Shape;1270;p74"/>
          <p:cNvCxnSpPr>
            <a:stCxn id="1269" idx="3"/>
            <a:endCxn id="1271" idx="7"/>
          </p:cNvCxnSpPr>
          <p:nvPr/>
        </p:nvCxnSpPr>
        <p:spPr>
          <a:xfrm flipH="1">
            <a:off x="4969682" y="3516529"/>
            <a:ext cx="26700" cy="351600"/>
          </a:xfrm>
          <a:prstGeom prst="straightConnector1">
            <a:avLst/>
          </a:prstGeom>
          <a:noFill/>
          <a:ln cap="flat" cmpd="sng" w="19050">
            <a:solidFill>
              <a:srgbClr val="00FFFF"/>
            </a:solidFill>
            <a:prstDash val="solid"/>
            <a:round/>
            <a:headEnd len="med" w="med" type="none"/>
            <a:tailEnd len="med" w="med" type="triangle"/>
          </a:ln>
        </p:spPr>
      </p:cxnSp>
      <p:cxnSp>
        <p:nvCxnSpPr>
          <p:cNvPr id="1272" name="Google Shape;1272;p74"/>
          <p:cNvCxnSpPr>
            <a:stCxn id="1269" idx="5"/>
            <a:endCxn id="1273" idx="1"/>
          </p:cNvCxnSpPr>
          <p:nvPr/>
        </p:nvCxnSpPr>
        <p:spPr>
          <a:xfrm>
            <a:off x="5381189" y="3516529"/>
            <a:ext cx="24900" cy="351600"/>
          </a:xfrm>
          <a:prstGeom prst="straightConnector1">
            <a:avLst/>
          </a:prstGeom>
          <a:noFill/>
          <a:ln cap="flat" cmpd="sng" w="19050">
            <a:solidFill>
              <a:srgbClr val="00FFFF"/>
            </a:solidFill>
            <a:prstDash val="solid"/>
            <a:round/>
            <a:headEnd len="med" w="med" type="none"/>
            <a:tailEnd len="med" w="med" type="triangle"/>
          </a:ln>
        </p:spPr>
      </p:cxnSp>
      <p:sp>
        <p:nvSpPr>
          <p:cNvPr id="1271" name="Google Shape;1271;p74"/>
          <p:cNvSpPr/>
          <p:nvPr/>
        </p:nvSpPr>
        <p:spPr>
          <a:xfrm>
            <a:off x="4505150" y="3788542"/>
            <a:ext cx="544200" cy="544200"/>
          </a:xfrm>
          <a:prstGeom prst="ellipse">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3</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Zara</a:t>
            </a:r>
            <a:endParaRPr b="1" i="1" sz="700">
              <a:solidFill>
                <a:srgbClr val="00FFFF"/>
              </a:solidFill>
              <a:latin typeface="Barlow Semi Condensed"/>
              <a:ea typeface="Barlow Semi Condensed"/>
              <a:cs typeface="Barlow Semi Condensed"/>
              <a:sym typeface="Barlow Semi Condensed"/>
            </a:endParaRPr>
          </a:p>
        </p:txBody>
      </p:sp>
      <p:sp>
        <p:nvSpPr>
          <p:cNvPr id="1273" name="Google Shape;1273;p74"/>
          <p:cNvSpPr/>
          <p:nvPr/>
        </p:nvSpPr>
        <p:spPr>
          <a:xfrm>
            <a:off x="5326247" y="3788542"/>
            <a:ext cx="544200" cy="544200"/>
          </a:xfrm>
          <a:prstGeom prst="ellipse">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5</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Bond</a:t>
            </a:r>
            <a:endParaRPr b="1" i="1" sz="700">
              <a:solidFill>
                <a:srgbClr val="00FFFF"/>
              </a:solidFill>
              <a:latin typeface="Barlow Semi Condensed"/>
              <a:ea typeface="Barlow Semi Condensed"/>
              <a:cs typeface="Barlow Semi Condensed"/>
              <a:sym typeface="Barlow Semi Condensed"/>
            </a:endParaRPr>
          </a:p>
        </p:txBody>
      </p:sp>
      <p:sp>
        <p:nvSpPr>
          <p:cNvPr id="1267" name="Google Shape;1267;p74"/>
          <p:cNvSpPr/>
          <p:nvPr/>
        </p:nvSpPr>
        <p:spPr>
          <a:xfrm>
            <a:off x="3273541" y="3052025"/>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1</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Andy</a:t>
            </a:r>
            <a:endParaRPr b="1" i="1" sz="700">
              <a:solidFill>
                <a:srgbClr val="00FFFF"/>
              </a:solidFill>
              <a:latin typeface="Barlow Semi Condensed"/>
              <a:ea typeface="Barlow Semi Condensed"/>
              <a:cs typeface="Barlow Semi Condensed"/>
              <a:sym typeface="Barlow Semi Condensed"/>
            </a:endParaRPr>
          </a:p>
        </p:txBody>
      </p:sp>
      <p:sp>
        <p:nvSpPr>
          <p:cNvPr id="1269" name="Google Shape;1269;p74"/>
          <p:cNvSpPr/>
          <p:nvPr/>
        </p:nvSpPr>
        <p:spPr>
          <a:xfrm>
            <a:off x="4916686" y="3052025"/>
            <a:ext cx="544200" cy="544200"/>
          </a:xfrm>
          <a:prstGeom prst="ellipse">
            <a:avLst/>
          </a:prstGeom>
          <a:noFill/>
          <a:ln cap="flat" cmpd="sng" w="19050">
            <a:solidFill>
              <a:srgbClr val="00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4</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Brad</a:t>
            </a:r>
            <a:endParaRPr b="1" i="1" sz="700">
              <a:solidFill>
                <a:srgbClr val="00FFFF"/>
              </a:solidFill>
              <a:latin typeface="Barlow Semi Condensed"/>
              <a:ea typeface="Barlow Semi Condensed"/>
              <a:cs typeface="Barlow Semi Condensed"/>
              <a:sym typeface="Barlow Semi Condensed"/>
            </a:endParaRPr>
          </a:p>
        </p:txBody>
      </p:sp>
      <p:sp>
        <p:nvSpPr>
          <p:cNvPr id="1264" name="Google Shape;1264;p74"/>
          <p:cNvSpPr/>
          <p:nvPr/>
        </p:nvSpPr>
        <p:spPr>
          <a:xfrm>
            <a:off x="4139863" y="2463298"/>
            <a:ext cx="544200" cy="544200"/>
          </a:xfrm>
          <a:prstGeom prst="ellipse">
            <a:avLst/>
          </a:prstGeom>
          <a:noFill/>
          <a:ln cap="flat" cmpd="sng" w="19050">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2</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Dani</a:t>
            </a:r>
            <a:endParaRPr b="1" i="1" sz="700">
              <a:solidFill>
                <a:srgbClr val="00FFFF"/>
              </a:solidFill>
              <a:latin typeface="Barlow Semi Condensed"/>
              <a:ea typeface="Barlow Semi Condensed"/>
              <a:cs typeface="Barlow Semi Condensed"/>
              <a:sym typeface="Barlow Semi Condensed"/>
            </a:endParaRPr>
          </a:p>
        </p:txBody>
      </p:sp>
      <p:sp>
        <p:nvSpPr>
          <p:cNvPr id="1274" name="Google Shape;1274;p74"/>
          <p:cNvSpPr/>
          <p:nvPr/>
        </p:nvSpPr>
        <p:spPr>
          <a:xfrm>
            <a:off x="3806803" y="294776"/>
            <a:ext cx="1530401" cy="373779"/>
          </a:xfrm>
          <a:prstGeom prst="rect">
            <a:avLst/>
          </a:prstGeom>
        </p:spPr>
        <p:txBody>
          <a:bodyPr>
            <a:prstTxWarp prst="textPlain"/>
          </a:bodyPr>
          <a:lstStyle/>
          <a:p>
            <a:pPr lvl="0" algn="ctr"/>
            <a:r>
              <a:rPr b="1" i="1">
                <a:ln>
                  <a:noFill/>
                </a:ln>
                <a:solidFill>
                  <a:srgbClr val="FFFFFF"/>
                </a:solidFill>
                <a:latin typeface="Barlow Semi Condensed"/>
              </a:rPr>
              <a:t>RELINK</a:t>
            </a:r>
          </a:p>
        </p:txBody>
      </p:sp>
      <p:sp>
        <p:nvSpPr>
          <p:cNvPr id="1275" name="Google Shape;1275;p74"/>
          <p:cNvSpPr/>
          <p:nvPr/>
        </p:nvSpPr>
        <p:spPr>
          <a:xfrm>
            <a:off x="2444599" y="1240350"/>
            <a:ext cx="4254796" cy="314479"/>
          </a:xfrm>
          <a:prstGeom prst="rect">
            <a:avLst/>
          </a:prstGeom>
        </p:spPr>
        <p:txBody>
          <a:bodyPr>
            <a:prstTxWarp prst="textPlain"/>
          </a:bodyPr>
          <a:lstStyle/>
          <a:p>
            <a:pPr lvl="0" algn="ctr"/>
            <a:r>
              <a:rPr b="1" i="1">
                <a:ln>
                  <a:noFill/>
                </a:ln>
                <a:solidFill>
                  <a:schemeClr val="lt1"/>
                </a:solidFill>
                <a:latin typeface="Barlow Semi Condensed"/>
              </a:rPr>
              <a:t>violator's parent to new subtree</a:t>
            </a:r>
          </a:p>
        </p:txBody>
      </p:sp>
      <p:sp>
        <p:nvSpPr>
          <p:cNvPr id="1276" name="Google Shape;1276;p74"/>
          <p:cNvSpPr/>
          <p:nvPr/>
        </p:nvSpPr>
        <p:spPr>
          <a:xfrm>
            <a:off x="2653174" y="2103449"/>
            <a:ext cx="1164588" cy="153153"/>
          </a:xfrm>
          <a:prstGeom prst="rect">
            <a:avLst/>
          </a:prstGeom>
        </p:spPr>
        <p:txBody>
          <a:bodyPr>
            <a:prstTxWarp prst="textPlain"/>
          </a:bodyPr>
          <a:lstStyle/>
          <a:p>
            <a:pPr lvl="0" algn="ctr"/>
            <a:r>
              <a:rPr b="1" i="1">
                <a:ln>
                  <a:noFill/>
                </a:ln>
                <a:solidFill>
                  <a:srgbClr val="EA9999"/>
                </a:solidFill>
                <a:latin typeface="Barlow Semi Condensed"/>
              </a:rPr>
              <a:t>violatorParent</a:t>
            </a:r>
          </a:p>
        </p:txBody>
      </p:sp>
      <p:cxnSp>
        <p:nvCxnSpPr>
          <p:cNvPr id="1277" name="Google Shape;1277;p74"/>
          <p:cNvCxnSpPr>
            <a:endCxn id="1264" idx="1"/>
          </p:cNvCxnSpPr>
          <p:nvPr/>
        </p:nvCxnSpPr>
        <p:spPr>
          <a:xfrm>
            <a:off x="3216660" y="2319794"/>
            <a:ext cx="1002900" cy="223200"/>
          </a:xfrm>
          <a:prstGeom prst="straightConnector1">
            <a:avLst/>
          </a:prstGeom>
          <a:noFill/>
          <a:ln cap="flat" cmpd="sng" w="19050">
            <a:solidFill>
              <a:srgbClr val="EA9999"/>
            </a:solidFill>
            <a:prstDash val="solid"/>
            <a:round/>
            <a:headEnd len="med" w="med" type="none"/>
            <a:tailEnd len="med" w="med" type="triangle"/>
          </a:ln>
        </p:spPr>
      </p:cxn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81" name="Shape 1281"/>
        <p:cNvGrpSpPr/>
        <p:nvPr/>
      </p:nvGrpSpPr>
      <p:grpSpPr>
        <a:xfrm>
          <a:off x="0" y="0"/>
          <a:ext cx="0" cy="0"/>
          <a:chOff x="0" y="0"/>
          <a:chExt cx="0" cy="0"/>
        </a:xfrm>
      </p:grpSpPr>
      <p:sp>
        <p:nvSpPr>
          <p:cNvPr id="1282" name="Google Shape;1282;p75"/>
          <p:cNvSpPr/>
          <p:nvPr/>
        </p:nvSpPr>
        <p:spPr>
          <a:xfrm>
            <a:off x="925488" y="2744575"/>
            <a:ext cx="667600" cy="802275"/>
          </a:xfrm>
          <a:custGeom>
            <a:rect b="b" l="l" r="r" t="t"/>
            <a:pathLst>
              <a:path extrusionOk="0" h="32091" w="26704">
                <a:moveTo>
                  <a:pt x="0" y="22658"/>
                </a:moveTo>
                <a:cubicBezTo>
                  <a:pt x="0" y="28571"/>
                  <a:pt x="10863" y="34497"/>
                  <a:pt x="15645" y="31019"/>
                </a:cubicBezTo>
                <a:cubicBezTo>
                  <a:pt x="24522" y="24562"/>
                  <a:pt x="23229" y="10413"/>
                  <a:pt x="26704" y="0"/>
                </a:cubicBezTo>
              </a:path>
            </a:pathLst>
          </a:custGeom>
          <a:noFill/>
          <a:ln cap="flat" cmpd="sng" w="19050">
            <a:solidFill>
              <a:srgbClr val="00FFFF"/>
            </a:solidFill>
            <a:prstDash val="solid"/>
            <a:round/>
            <a:headEnd len="med" w="med" type="none"/>
            <a:tailEnd len="med" w="med" type="triangle"/>
          </a:ln>
        </p:spPr>
      </p:sp>
      <p:sp>
        <p:nvSpPr>
          <p:cNvPr id="1283" name="Google Shape;1283;p75"/>
          <p:cNvSpPr/>
          <p:nvPr/>
        </p:nvSpPr>
        <p:spPr>
          <a:xfrm>
            <a:off x="2132563" y="3331250"/>
            <a:ext cx="337150" cy="909550"/>
          </a:xfrm>
          <a:custGeom>
            <a:rect b="b" l="l" r="r" t="t"/>
            <a:pathLst>
              <a:path extrusionOk="0" h="36382" w="13486">
                <a:moveTo>
                  <a:pt x="0" y="29131"/>
                </a:moveTo>
                <a:cubicBezTo>
                  <a:pt x="1772" y="32678"/>
                  <a:pt x="7176" y="38409"/>
                  <a:pt x="9980" y="35605"/>
                </a:cubicBezTo>
                <a:cubicBezTo>
                  <a:pt x="18388" y="27197"/>
                  <a:pt x="8374" y="11279"/>
                  <a:pt x="12138" y="0"/>
                </a:cubicBezTo>
              </a:path>
            </a:pathLst>
          </a:custGeom>
          <a:noFill/>
          <a:ln cap="flat" cmpd="sng" w="19050">
            <a:solidFill>
              <a:srgbClr val="00FFFF"/>
            </a:solidFill>
            <a:prstDash val="solid"/>
            <a:round/>
            <a:headEnd len="med" w="med" type="none"/>
            <a:tailEnd len="med" w="med" type="triangle"/>
          </a:ln>
        </p:spPr>
      </p:sp>
      <p:sp>
        <p:nvSpPr>
          <p:cNvPr id="1284" name="Google Shape;1284;p75"/>
          <p:cNvSpPr/>
          <p:nvPr/>
        </p:nvSpPr>
        <p:spPr>
          <a:xfrm>
            <a:off x="2968738" y="3533550"/>
            <a:ext cx="434100" cy="685650"/>
          </a:xfrm>
          <a:custGeom>
            <a:rect b="b" l="l" r="r" t="t"/>
            <a:pathLst>
              <a:path extrusionOk="0" h="27426" w="17364">
                <a:moveTo>
                  <a:pt x="0" y="20500"/>
                </a:moveTo>
                <a:cubicBezTo>
                  <a:pt x="2338" y="24396"/>
                  <a:pt x="8358" y="29225"/>
                  <a:pt x="12138" y="26704"/>
                </a:cubicBezTo>
                <a:cubicBezTo>
                  <a:pt x="19581" y="21740"/>
                  <a:pt x="17667" y="8486"/>
                  <a:pt x="14835" y="0"/>
                </a:cubicBezTo>
              </a:path>
            </a:pathLst>
          </a:custGeom>
          <a:noFill/>
          <a:ln cap="flat" cmpd="sng" w="19050">
            <a:solidFill>
              <a:srgbClr val="00FFFF"/>
            </a:solidFill>
            <a:prstDash val="solid"/>
            <a:round/>
            <a:headEnd len="med" w="med" type="none"/>
            <a:tailEnd len="med" w="med" type="triangle"/>
          </a:ln>
        </p:spPr>
      </p:sp>
      <p:sp>
        <p:nvSpPr>
          <p:cNvPr id="1285" name="Google Shape;1285;p75"/>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286" name="Google Shape;1286;p75"/>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pic>
        <p:nvPicPr>
          <p:cNvPr id="1287" name="Google Shape;1287;p75"/>
          <p:cNvPicPr preferRelativeResize="0"/>
          <p:nvPr/>
        </p:nvPicPr>
        <p:blipFill>
          <a:blip r:embed="rId3">
            <a:alphaModFix/>
          </a:blip>
          <a:stretch>
            <a:fillRect/>
          </a:stretch>
        </p:blipFill>
        <p:spPr>
          <a:xfrm>
            <a:off x="3811137" y="957550"/>
            <a:ext cx="4636025" cy="3979600"/>
          </a:xfrm>
          <a:prstGeom prst="rect">
            <a:avLst/>
          </a:prstGeom>
          <a:noFill/>
          <a:ln cap="flat" cmpd="sng" w="19050">
            <a:solidFill>
              <a:schemeClr val="lt1"/>
            </a:solidFill>
            <a:prstDash val="solid"/>
            <a:round/>
            <a:headEnd len="sm" w="sm" type="none"/>
            <a:tailEnd len="sm" w="sm" type="none"/>
          </a:ln>
        </p:spPr>
      </p:pic>
      <p:cxnSp>
        <p:nvCxnSpPr>
          <p:cNvPr id="1288" name="Google Shape;1288;p75"/>
          <p:cNvCxnSpPr>
            <a:endCxn id="1289" idx="0"/>
          </p:cNvCxnSpPr>
          <p:nvPr/>
        </p:nvCxnSpPr>
        <p:spPr>
          <a:xfrm>
            <a:off x="1679301" y="1977498"/>
            <a:ext cx="0" cy="206700"/>
          </a:xfrm>
          <a:prstGeom prst="straightConnector1">
            <a:avLst/>
          </a:prstGeom>
          <a:noFill/>
          <a:ln cap="flat" cmpd="sng" w="19050">
            <a:solidFill>
              <a:schemeClr val="lt1"/>
            </a:solidFill>
            <a:prstDash val="solid"/>
            <a:round/>
            <a:headEnd len="med" w="med" type="none"/>
            <a:tailEnd len="med" w="med" type="triangle"/>
          </a:ln>
        </p:spPr>
      </p:cxnSp>
      <p:sp>
        <p:nvSpPr>
          <p:cNvPr id="1290" name="Google Shape;1290;p75"/>
          <p:cNvSpPr/>
          <p:nvPr/>
        </p:nvSpPr>
        <p:spPr>
          <a:xfrm>
            <a:off x="1461211" y="1746724"/>
            <a:ext cx="436202" cy="148795"/>
          </a:xfrm>
          <a:prstGeom prst="rect">
            <a:avLst/>
          </a:prstGeom>
        </p:spPr>
        <p:txBody>
          <a:bodyPr>
            <a:prstTxWarp prst="textPlain"/>
          </a:bodyPr>
          <a:lstStyle/>
          <a:p>
            <a:pPr lvl="0" algn="ctr"/>
            <a:r>
              <a:rPr b="1" i="1">
                <a:ln>
                  <a:noFill/>
                </a:ln>
                <a:solidFill>
                  <a:srgbClr val="FFFFFF"/>
                </a:solidFill>
                <a:latin typeface="Barlow Semi Condensed"/>
              </a:rPr>
              <a:t>ROOT</a:t>
            </a:r>
          </a:p>
        </p:txBody>
      </p:sp>
      <p:cxnSp>
        <p:nvCxnSpPr>
          <p:cNvPr id="1291" name="Google Shape;1291;p75"/>
          <p:cNvCxnSpPr>
            <a:stCxn id="1289" idx="3"/>
            <a:endCxn id="1292" idx="7"/>
          </p:cNvCxnSpPr>
          <p:nvPr/>
        </p:nvCxnSpPr>
        <p:spPr>
          <a:xfrm flipH="1">
            <a:off x="1005397" y="2648702"/>
            <a:ext cx="481500" cy="204000"/>
          </a:xfrm>
          <a:prstGeom prst="straightConnector1">
            <a:avLst/>
          </a:prstGeom>
          <a:noFill/>
          <a:ln cap="flat" cmpd="sng" w="19050">
            <a:solidFill>
              <a:schemeClr val="lt1"/>
            </a:solidFill>
            <a:prstDash val="solid"/>
            <a:round/>
            <a:headEnd len="med" w="med" type="none"/>
            <a:tailEnd len="med" w="med" type="triangle"/>
          </a:ln>
        </p:spPr>
      </p:cxnSp>
      <p:cxnSp>
        <p:nvCxnSpPr>
          <p:cNvPr id="1293" name="Google Shape;1293;p75"/>
          <p:cNvCxnSpPr>
            <a:stCxn id="1289" idx="5"/>
            <a:endCxn id="1294" idx="1"/>
          </p:cNvCxnSpPr>
          <p:nvPr/>
        </p:nvCxnSpPr>
        <p:spPr>
          <a:xfrm>
            <a:off x="1871705" y="2648702"/>
            <a:ext cx="392100" cy="204000"/>
          </a:xfrm>
          <a:prstGeom prst="straightConnector1">
            <a:avLst/>
          </a:prstGeom>
          <a:noFill/>
          <a:ln cap="flat" cmpd="sng" w="19050">
            <a:solidFill>
              <a:schemeClr val="lt1"/>
            </a:solidFill>
            <a:prstDash val="solid"/>
            <a:round/>
            <a:headEnd len="med" w="med" type="none"/>
            <a:tailEnd len="med" w="med" type="triangle"/>
          </a:ln>
        </p:spPr>
      </p:cxnSp>
      <p:cxnSp>
        <p:nvCxnSpPr>
          <p:cNvPr id="1295" name="Google Shape;1295;p75"/>
          <p:cNvCxnSpPr>
            <a:stCxn id="1294" idx="3"/>
            <a:endCxn id="1296" idx="7"/>
          </p:cNvCxnSpPr>
          <p:nvPr/>
        </p:nvCxnSpPr>
        <p:spPr>
          <a:xfrm flipH="1">
            <a:off x="2237019" y="3237429"/>
            <a:ext cx="26700" cy="351600"/>
          </a:xfrm>
          <a:prstGeom prst="straightConnector1">
            <a:avLst/>
          </a:prstGeom>
          <a:noFill/>
          <a:ln cap="flat" cmpd="sng" w="19050">
            <a:solidFill>
              <a:schemeClr val="lt1"/>
            </a:solidFill>
            <a:prstDash val="solid"/>
            <a:round/>
            <a:headEnd len="med" w="med" type="none"/>
            <a:tailEnd len="med" w="med" type="triangle"/>
          </a:ln>
        </p:spPr>
      </p:cxnSp>
      <p:cxnSp>
        <p:nvCxnSpPr>
          <p:cNvPr id="1297" name="Google Shape;1297;p75"/>
          <p:cNvCxnSpPr>
            <a:stCxn id="1294" idx="5"/>
            <a:endCxn id="1298" idx="1"/>
          </p:cNvCxnSpPr>
          <p:nvPr/>
        </p:nvCxnSpPr>
        <p:spPr>
          <a:xfrm>
            <a:off x="2648527" y="3237429"/>
            <a:ext cx="24900" cy="351600"/>
          </a:xfrm>
          <a:prstGeom prst="straightConnector1">
            <a:avLst/>
          </a:prstGeom>
          <a:noFill/>
          <a:ln cap="flat" cmpd="sng" w="19050">
            <a:solidFill>
              <a:schemeClr val="lt1"/>
            </a:solidFill>
            <a:prstDash val="solid"/>
            <a:round/>
            <a:headEnd len="med" w="med" type="none"/>
            <a:tailEnd len="med" w="med" type="triangle"/>
          </a:ln>
        </p:spPr>
      </p:cxnSp>
      <p:sp>
        <p:nvSpPr>
          <p:cNvPr id="1296" name="Google Shape;1296;p75"/>
          <p:cNvSpPr/>
          <p:nvPr/>
        </p:nvSpPr>
        <p:spPr>
          <a:xfrm>
            <a:off x="1772488" y="3509442"/>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3</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Zara</a:t>
            </a:r>
            <a:endParaRPr b="1" i="1" sz="700">
              <a:solidFill>
                <a:srgbClr val="00FFFF"/>
              </a:solidFill>
              <a:latin typeface="Barlow Semi Condensed"/>
              <a:ea typeface="Barlow Semi Condensed"/>
              <a:cs typeface="Barlow Semi Condensed"/>
              <a:sym typeface="Barlow Semi Condensed"/>
            </a:endParaRPr>
          </a:p>
        </p:txBody>
      </p:sp>
      <p:sp>
        <p:nvSpPr>
          <p:cNvPr id="1298" name="Google Shape;1298;p75"/>
          <p:cNvSpPr/>
          <p:nvPr/>
        </p:nvSpPr>
        <p:spPr>
          <a:xfrm>
            <a:off x="2593584" y="3509442"/>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5</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Bond</a:t>
            </a:r>
            <a:endParaRPr b="1" i="1" sz="700">
              <a:solidFill>
                <a:srgbClr val="00FFFF"/>
              </a:solidFill>
              <a:latin typeface="Barlow Semi Condensed"/>
              <a:ea typeface="Barlow Semi Condensed"/>
              <a:cs typeface="Barlow Semi Condensed"/>
              <a:sym typeface="Barlow Semi Condensed"/>
            </a:endParaRPr>
          </a:p>
        </p:txBody>
      </p:sp>
      <p:sp>
        <p:nvSpPr>
          <p:cNvPr id="1292" name="Google Shape;1292;p75"/>
          <p:cNvSpPr/>
          <p:nvPr/>
        </p:nvSpPr>
        <p:spPr>
          <a:xfrm>
            <a:off x="540879" y="2772925"/>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00FFFF"/>
                </a:solidFill>
                <a:latin typeface="Barlow Semi Condensed"/>
                <a:ea typeface="Barlow Semi Condensed"/>
                <a:cs typeface="Barlow Semi Condensed"/>
                <a:sym typeface="Barlow Semi Condensed"/>
              </a:rPr>
              <a:t>1</a:t>
            </a:r>
            <a:endParaRPr b="1" i="1">
              <a:solidFill>
                <a:srgbClr val="00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00FFFF"/>
                </a:solidFill>
                <a:latin typeface="Barlow Semi Condensed"/>
                <a:ea typeface="Barlow Semi Condensed"/>
                <a:cs typeface="Barlow Semi Condensed"/>
                <a:sym typeface="Barlow Semi Condensed"/>
              </a:rPr>
              <a:t>Andy</a:t>
            </a:r>
            <a:endParaRPr b="1" i="1" sz="700">
              <a:solidFill>
                <a:srgbClr val="00FFFF"/>
              </a:solidFill>
              <a:latin typeface="Barlow Semi Condensed"/>
              <a:ea typeface="Barlow Semi Condensed"/>
              <a:cs typeface="Barlow Semi Condensed"/>
              <a:sym typeface="Barlow Semi Condensed"/>
            </a:endParaRPr>
          </a:p>
        </p:txBody>
      </p:sp>
      <p:sp>
        <p:nvSpPr>
          <p:cNvPr id="1294" name="Google Shape;1294;p75"/>
          <p:cNvSpPr/>
          <p:nvPr/>
        </p:nvSpPr>
        <p:spPr>
          <a:xfrm>
            <a:off x="2184023" y="2772925"/>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Barlow Semi Condensed"/>
                <a:ea typeface="Barlow Semi Condensed"/>
                <a:cs typeface="Barlow Semi Condensed"/>
                <a:sym typeface="Barlow Semi Condensed"/>
              </a:rPr>
              <a:t>4</a:t>
            </a:r>
            <a:endParaRPr b="1" i="1">
              <a:solidFill>
                <a:srgbClr val="FF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FFFF"/>
                </a:solidFill>
                <a:latin typeface="Barlow Semi Condensed"/>
                <a:ea typeface="Barlow Semi Condensed"/>
                <a:cs typeface="Barlow Semi Condensed"/>
                <a:sym typeface="Barlow Semi Condensed"/>
              </a:rPr>
              <a:t>Brad</a:t>
            </a:r>
            <a:endParaRPr b="1" i="1" sz="700">
              <a:solidFill>
                <a:srgbClr val="FFFFFF"/>
              </a:solidFill>
              <a:latin typeface="Barlow Semi Condensed"/>
              <a:ea typeface="Barlow Semi Condensed"/>
              <a:cs typeface="Barlow Semi Condensed"/>
              <a:sym typeface="Barlow Semi Condensed"/>
            </a:endParaRPr>
          </a:p>
        </p:txBody>
      </p:sp>
      <p:sp>
        <p:nvSpPr>
          <p:cNvPr id="1289" name="Google Shape;1289;p75"/>
          <p:cNvSpPr/>
          <p:nvPr/>
        </p:nvSpPr>
        <p:spPr>
          <a:xfrm>
            <a:off x="1407201" y="2184198"/>
            <a:ext cx="544200" cy="544200"/>
          </a:xfrm>
          <a:prstGeom prst="ellipse">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FFFFFF"/>
                </a:solidFill>
                <a:latin typeface="Barlow Semi Condensed"/>
                <a:ea typeface="Barlow Semi Condensed"/>
                <a:cs typeface="Barlow Semi Condensed"/>
                <a:sym typeface="Barlow Semi Condensed"/>
              </a:rPr>
              <a:t>2</a:t>
            </a:r>
            <a:endParaRPr b="1" i="1">
              <a:solidFill>
                <a:srgbClr val="FFFFFF"/>
              </a:solidFill>
              <a:latin typeface="Barlow Semi Condensed"/>
              <a:ea typeface="Barlow Semi Condensed"/>
              <a:cs typeface="Barlow Semi Condensed"/>
              <a:sym typeface="Barlow Semi Condensed"/>
            </a:endParaRPr>
          </a:p>
          <a:p>
            <a:pPr indent="0" lvl="0" marL="0" rtl="0" algn="ctr">
              <a:spcBef>
                <a:spcPts val="0"/>
              </a:spcBef>
              <a:spcAft>
                <a:spcPts val="0"/>
              </a:spcAft>
              <a:buNone/>
            </a:pPr>
            <a:r>
              <a:rPr b="1" i="1" lang="en" sz="700">
                <a:solidFill>
                  <a:srgbClr val="FFFFFF"/>
                </a:solidFill>
                <a:latin typeface="Barlow Semi Condensed"/>
                <a:ea typeface="Barlow Semi Condensed"/>
                <a:cs typeface="Barlow Semi Condensed"/>
                <a:sym typeface="Barlow Semi Condensed"/>
              </a:rPr>
              <a:t>Dani</a:t>
            </a:r>
            <a:endParaRPr b="1" i="1" sz="700">
              <a:solidFill>
                <a:srgbClr val="FFFFFF"/>
              </a:solidFill>
              <a:latin typeface="Barlow Semi Condensed"/>
              <a:ea typeface="Barlow Semi Condensed"/>
              <a:cs typeface="Barlow Semi Condensed"/>
              <a:sym typeface="Barlow Semi Condensed"/>
            </a:endParaRPr>
          </a:p>
        </p:txBody>
      </p:sp>
      <p:sp>
        <p:nvSpPr>
          <p:cNvPr id="1299" name="Google Shape;1299;p75"/>
          <p:cNvSpPr txBox="1"/>
          <p:nvPr/>
        </p:nvSpPr>
        <p:spPr>
          <a:xfrm>
            <a:off x="479000" y="1024763"/>
            <a:ext cx="3000600" cy="384900"/>
          </a:xfrm>
          <a:prstGeom prst="rect">
            <a:avLst/>
          </a:prstGeom>
          <a:solidFill>
            <a:srgbClr val="0C343D"/>
          </a:solidFill>
          <a:ln cap="flat" cmpd="sng" w="19050">
            <a:solidFill>
              <a:schemeClr val="lt1"/>
            </a:solidFill>
            <a:prstDash val="solid"/>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lang="en" sz="1300">
                <a:solidFill>
                  <a:schemeClr val="lt1"/>
                </a:solidFill>
                <a:latin typeface="Century Schoolbook"/>
                <a:ea typeface="Century Schoolbook"/>
                <a:cs typeface="Century Schoolbook"/>
                <a:sym typeface="Century Schoolbook"/>
              </a:rPr>
              <a:t>max(nL,nR) ≤ 2 × min(nL,nR) + 1</a:t>
            </a:r>
            <a:endParaRPr sz="1300">
              <a:solidFill>
                <a:schemeClr val="lt1"/>
              </a:solidFill>
              <a:latin typeface="Century Schoolbook"/>
              <a:ea typeface="Century Schoolbook"/>
              <a:cs typeface="Century Schoolbook"/>
              <a:sym typeface="Century Schoolbook"/>
            </a:endParaRPr>
          </a:p>
        </p:txBody>
      </p:sp>
      <p:sp>
        <p:nvSpPr>
          <p:cNvPr id="1300" name="Google Shape;1300;p75"/>
          <p:cNvSpPr/>
          <p:nvPr/>
        </p:nvSpPr>
        <p:spPr>
          <a:xfrm>
            <a:off x="2543637" y="3961900"/>
            <a:ext cx="644116" cy="126449"/>
          </a:xfrm>
          <a:prstGeom prst="rect">
            <a:avLst/>
          </a:prstGeom>
        </p:spPr>
        <p:txBody>
          <a:bodyPr>
            <a:prstTxWarp prst="textPlain"/>
          </a:bodyPr>
          <a:lstStyle/>
          <a:p>
            <a:pPr lvl="0" algn="ctr"/>
            <a:r>
              <a:rPr b="1" i="1">
                <a:ln>
                  <a:noFill/>
                </a:ln>
                <a:solidFill>
                  <a:srgbClr val="666666"/>
                </a:solidFill>
                <a:latin typeface="Barlow Semi Condensed"/>
              </a:rPr>
              <a:t>0              0</a:t>
            </a:r>
          </a:p>
        </p:txBody>
      </p:sp>
      <p:sp>
        <p:nvSpPr>
          <p:cNvPr id="1301" name="Google Shape;1301;p75"/>
          <p:cNvSpPr/>
          <p:nvPr/>
        </p:nvSpPr>
        <p:spPr>
          <a:xfrm>
            <a:off x="1722525" y="3973750"/>
            <a:ext cx="644116" cy="126449"/>
          </a:xfrm>
          <a:prstGeom prst="rect">
            <a:avLst/>
          </a:prstGeom>
        </p:spPr>
        <p:txBody>
          <a:bodyPr>
            <a:prstTxWarp prst="textPlain"/>
          </a:bodyPr>
          <a:lstStyle/>
          <a:p>
            <a:pPr lvl="0" algn="ctr"/>
            <a:r>
              <a:rPr b="1" i="1">
                <a:ln>
                  <a:noFill/>
                </a:ln>
                <a:solidFill>
                  <a:srgbClr val="666666"/>
                </a:solidFill>
                <a:latin typeface="Barlow Semi Condensed"/>
              </a:rPr>
              <a:t>0              0</a:t>
            </a:r>
          </a:p>
        </p:txBody>
      </p:sp>
      <p:sp>
        <p:nvSpPr>
          <p:cNvPr id="1302" name="Google Shape;1302;p75"/>
          <p:cNvSpPr/>
          <p:nvPr/>
        </p:nvSpPr>
        <p:spPr>
          <a:xfrm>
            <a:off x="2168162" y="3237425"/>
            <a:ext cx="575899" cy="122766"/>
          </a:xfrm>
          <a:prstGeom prst="rect">
            <a:avLst/>
          </a:prstGeom>
        </p:spPr>
        <p:txBody>
          <a:bodyPr>
            <a:prstTxWarp prst="textPlain"/>
          </a:bodyPr>
          <a:lstStyle/>
          <a:p>
            <a:pPr lvl="0" algn="ctr"/>
            <a:r>
              <a:rPr b="1" i="1">
                <a:ln>
                  <a:noFill/>
                </a:ln>
                <a:solidFill>
                  <a:srgbClr val="666666"/>
                </a:solidFill>
                <a:latin typeface="Barlow Semi Condensed"/>
              </a:rPr>
              <a:t>1              1</a:t>
            </a:r>
          </a:p>
        </p:txBody>
      </p:sp>
      <p:sp>
        <p:nvSpPr>
          <p:cNvPr id="1303" name="Google Shape;1303;p75"/>
          <p:cNvSpPr/>
          <p:nvPr/>
        </p:nvSpPr>
        <p:spPr>
          <a:xfrm>
            <a:off x="1291575" y="2509688"/>
            <a:ext cx="775464" cy="124169"/>
          </a:xfrm>
          <a:prstGeom prst="rect">
            <a:avLst/>
          </a:prstGeom>
        </p:spPr>
        <p:txBody>
          <a:bodyPr>
            <a:prstTxWarp prst="textPlain"/>
          </a:bodyPr>
          <a:lstStyle/>
          <a:p>
            <a:pPr lvl="0" algn="ctr"/>
            <a:r>
              <a:rPr b="1" i="1">
                <a:ln>
                  <a:noFill/>
                </a:ln>
                <a:solidFill>
                  <a:srgbClr val="666666"/>
                </a:solidFill>
                <a:latin typeface="Barlow Semi Condensed"/>
              </a:rPr>
              <a:t>1                   3</a:t>
            </a:r>
          </a:p>
        </p:txBody>
      </p:sp>
      <p:sp>
        <p:nvSpPr>
          <p:cNvPr id="1304" name="Google Shape;1304;p75"/>
          <p:cNvSpPr/>
          <p:nvPr/>
        </p:nvSpPr>
        <p:spPr>
          <a:xfrm>
            <a:off x="490937" y="3237425"/>
            <a:ext cx="644116" cy="126449"/>
          </a:xfrm>
          <a:prstGeom prst="rect">
            <a:avLst/>
          </a:prstGeom>
        </p:spPr>
        <p:txBody>
          <a:bodyPr>
            <a:prstTxWarp prst="textPlain"/>
          </a:bodyPr>
          <a:lstStyle/>
          <a:p>
            <a:pPr lvl="0" algn="ctr"/>
            <a:r>
              <a:rPr b="1" i="1">
                <a:ln>
                  <a:noFill/>
                </a:ln>
                <a:solidFill>
                  <a:srgbClr val="666666"/>
                </a:solidFill>
                <a:latin typeface="Barlow Semi Condensed"/>
              </a:rPr>
              <a:t>0              0</a:t>
            </a:r>
          </a:p>
        </p:txBody>
      </p:sp>
      <p:sp>
        <p:nvSpPr>
          <p:cNvPr id="1305" name="Google Shape;1305;p75"/>
          <p:cNvSpPr/>
          <p:nvPr/>
        </p:nvSpPr>
        <p:spPr>
          <a:xfrm>
            <a:off x="3187755" y="3273280"/>
            <a:ext cx="279900" cy="279900"/>
          </a:xfrm>
          <a:prstGeom prst="mathMultiply">
            <a:avLst>
              <a:gd fmla="val 8812"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75"/>
          <p:cNvSpPr/>
          <p:nvPr/>
        </p:nvSpPr>
        <p:spPr>
          <a:xfrm>
            <a:off x="3034253" y="290251"/>
            <a:ext cx="4112752" cy="382856"/>
          </a:xfrm>
          <a:prstGeom prst="rect">
            <a:avLst/>
          </a:prstGeom>
        </p:spPr>
        <p:txBody>
          <a:bodyPr>
            <a:prstTxWarp prst="textPlain"/>
          </a:bodyPr>
          <a:lstStyle/>
          <a:p>
            <a:pPr lvl="0" algn="ctr"/>
            <a:r>
              <a:rPr b="1" i="1">
                <a:ln>
                  <a:noFill/>
                </a:ln>
                <a:solidFill>
                  <a:srgbClr val="D9D2E9"/>
                </a:solidFill>
                <a:latin typeface="Barlow Semi Condensed"/>
              </a:rPr>
              <a:t>THANOS-APPROVED</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10" name="Shape 1310"/>
        <p:cNvGrpSpPr/>
        <p:nvPr/>
      </p:nvGrpSpPr>
      <p:grpSpPr>
        <a:xfrm>
          <a:off x="0" y="0"/>
          <a:ext cx="0" cy="0"/>
          <a:chOff x="0" y="0"/>
          <a:chExt cx="0" cy="0"/>
        </a:xfrm>
      </p:grpSpPr>
      <p:sp>
        <p:nvSpPr>
          <p:cNvPr id="1311" name="Google Shape;1311;p76"/>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312" name="Google Shape;1312;p76"/>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sp>
        <p:nvSpPr>
          <p:cNvPr id="1313" name="Google Shape;1313;p76"/>
          <p:cNvSpPr/>
          <p:nvPr/>
        </p:nvSpPr>
        <p:spPr>
          <a:xfrm>
            <a:off x="3567840" y="290376"/>
            <a:ext cx="2008318" cy="383390"/>
          </a:xfrm>
          <a:prstGeom prst="rect">
            <a:avLst/>
          </a:prstGeom>
        </p:spPr>
        <p:txBody>
          <a:bodyPr>
            <a:prstTxWarp prst="textPlain"/>
          </a:bodyPr>
          <a:lstStyle/>
          <a:p>
            <a:pPr lvl="0" algn="ctr"/>
            <a:r>
              <a:rPr b="1" i="1">
                <a:ln>
                  <a:noFill/>
                </a:ln>
                <a:solidFill>
                  <a:srgbClr val="FFFFFF"/>
                </a:solidFill>
                <a:latin typeface="Barlow Semi Condensed"/>
              </a:rPr>
              <a:t>TESTING?</a:t>
            </a:r>
          </a:p>
        </p:txBody>
      </p:sp>
      <p:sp>
        <p:nvSpPr>
          <p:cNvPr id="1314" name="Google Shape;1314;p76"/>
          <p:cNvSpPr/>
          <p:nvPr/>
        </p:nvSpPr>
        <p:spPr>
          <a:xfrm>
            <a:off x="1609500" y="2356200"/>
            <a:ext cx="5924983" cy="383400"/>
          </a:xfrm>
          <a:prstGeom prst="rect">
            <a:avLst/>
          </a:prstGeom>
        </p:spPr>
        <p:txBody>
          <a:bodyPr>
            <a:prstTxWarp prst="textPlain"/>
          </a:bodyPr>
          <a:lstStyle/>
          <a:p>
            <a:pPr lvl="0" algn="ctr"/>
            <a:r>
              <a:rPr b="1" i="1">
                <a:ln>
                  <a:noFill/>
                </a:ln>
                <a:solidFill>
                  <a:schemeClr val="lt1"/>
                </a:solidFill>
                <a:latin typeface="Barlow Semi Condensed"/>
              </a:rPr>
              <a:t>all functions should still work</a:t>
            </a:r>
          </a:p>
        </p:txBody>
      </p:sp>
      <p:sp>
        <p:nvSpPr>
          <p:cNvPr id="1315" name="Google Shape;1315;p76"/>
          <p:cNvSpPr/>
          <p:nvPr/>
        </p:nvSpPr>
        <p:spPr>
          <a:xfrm>
            <a:off x="2560963" y="3075050"/>
            <a:ext cx="4022027" cy="482627"/>
          </a:xfrm>
          <a:prstGeom prst="rect">
            <a:avLst/>
          </a:prstGeom>
        </p:spPr>
        <p:txBody>
          <a:bodyPr>
            <a:prstTxWarp prst="textPlain"/>
          </a:bodyPr>
          <a:lstStyle/>
          <a:p>
            <a:pPr lvl="0" algn="ctr"/>
            <a:r>
              <a:rPr b="1" i="1">
                <a:ln>
                  <a:noFill/>
                </a:ln>
                <a:solidFill>
                  <a:schemeClr val="lt1"/>
                </a:solidFill>
                <a:latin typeface="Barlow Semi Condensed"/>
              </a:rPr>
              <a:t>especially for-loops</a:t>
            </a: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19" name="Shape 1319"/>
        <p:cNvGrpSpPr/>
        <p:nvPr/>
      </p:nvGrpSpPr>
      <p:grpSpPr>
        <a:xfrm>
          <a:off x="0" y="0"/>
          <a:ext cx="0" cy="0"/>
          <a:chOff x="0" y="0"/>
          <a:chExt cx="0" cy="0"/>
        </a:xfrm>
      </p:grpSpPr>
      <p:sp>
        <p:nvSpPr>
          <p:cNvPr id="1320" name="Google Shape;1320;p77"/>
          <p:cNvSpPr/>
          <p:nvPr/>
        </p:nvSpPr>
        <p:spPr>
          <a:xfrm>
            <a:off x="3697073" y="290911"/>
            <a:ext cx="1749869" cy="382323"/>
          </a:xfrm>
          <a:prstGeom prst="rect">
            <a:avLst/>
          </a:prstGeom>
        </p:spPr>
        <p:txBody>
          <a:bodyPr>
            <a:prstTxWarp prst="textPlain"/>
          </a:bodyPr>
          <a:lstStyle/>
          <a:p>
            <a:pPr lvl="0" algn="ctr"/>
            <a:r>
              <a:rPr b="1" i="1">
                <a:ln>
                  <a:noFill/>
                </a:ln>
                <a:solidFill>
                  <a:srgbClr val="FFFFFF"/>
                </a:solidFill>
                <a:latin typeface="Barlow Semi Condensed"/>
              </a:rPr>
              <a:t>TESTING</a:t>
            </a:r>
          </a:p>
        </p:txBody>
      </p:sp>
      <p:sp>
        <p:nvSpPr>
          <p:cNvPr id="1321" name="Google Shape;1321;p77"/>
          <p:cNvSpPr/>
          <p:nvPr/>
        </p:nvSpPr>
        <p:spPr>
          <a:xfrm>
            <a:off x="1297975" y="1759750"/>
            <a:ext cx="3159300" cy="20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latin typeface="Roboto Mono"/>
                <a:ea typeface="Roboto Mono"/>
                <a:cs typeface="Roboto Mono"/>
                <a:sym typeface="Roboto Mono"/>
              </a:rPr>
              <a:t>TEST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mymap&lt;int,int&gt; </a:t>
            </a:r>
            <a:r>
              <a:rPr b="1" lang="en" sz="1000">
                <a:latin typeface="Roboto Mono"/>
                <a:ea typeface="Roboto Mono"/>
                <a:cs typeface="Roboto Mono"/>
                <a:sym typeface="Roboto Mono"/>
              </a:rPr>
              <a:t>m</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vector&lt;pair&lt;int,int&gt;&gt; </a:t>
            </a:r>
            <a:r>
              <a:rPr b="1" lang="en" sz="1000">
                <a:latin typeface="Roboto Mono"/>
                <a:ea typeface="Roboto Mono"/>
                <a:cs typeface="Roboto Mono"/>
                <a:sym typeface="Roboto Mono"/>
              </a:rPr>
              <a:t>v</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int[] arr = {2,1,3};</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for (int i=0;i&lt;3;i++)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b="1" lang="en" sz="1000">
                <a:latin typeface="Roboto Mono"/>
                <a:ea typeface="Roboto Mono"/>
                <a:cs typeface="Roboto Mono"/>
                <a:sym typeface="Roboto Mono"/>
              </a:rPr>
              <a:t>m</a:t>
            </a:r>
            <a:r>
              <a:rPr lang="en" sz="1000">
                <a:latin typeface="Roboto Mono"/>
                <a:ea typeface="Roboto Mono"/>
                <a:cs typeface="Roboto Mono"/>
                <a:sym typeface="Roboto Mono"/>
              </a:rPr>
              <a:t>.put(arr[i], arr[i]);</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b="1" lang="en" sz="1000">
                <a:latin typeface="Roboto Mono"/>
                <a:ea typeface="Roboto Mono"/>
                <a:cs typeface="Roboto Mono"/>
                <a:sym typeface="Roboto Mono"/>
              </a:rPr>
              <a:t>v</a:t>
            </a:r>
            <a:r>
              <a:rPr lang="en" sz="1000">
                <a:latin typeface="Roboto Mono"/>
                <a:ea typeface="Roboto Mono"/>
                <a:cs typeface="Roboto Mono"/>
                <a:sym typeface="Roboto Mono"/>
              </a:rPr>
              <a:t>.push_back(make_pair(i+1,i+1));</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ASSERT_EQ(</a:t>
            </a:r>
            <a:r>
              <a:rPr b="1" lang="en" sz="1000">
                <a:latin typeface="Roboto Mono"/>
                <a:ea typeface="Roboto Mono"/>
                <a:cs typeface="Roboto Mono"/>
                <a:sym typeface="Roboto Mono"/>
              </a:rPr>
              <a:t>m</a:t>
            </a:r>
            <a:r>
              <a:rPr lang="en" sz="1000">
                <a:latin typeface="Roboto Mono"/>
                <a:ea typeface="Roboto Mono"/>
                <a:cs typeface="Roboto Mono"/>
                <a:sym typeface="Roboto Mono"/>
              </a:rPr>
              <a:t>.toVector(), </a:t>
            </a:r>
            <a:r>
              <a:rPr b="1" lang="en" sz="1000">
                <a:latin typeface="Roboto Mono"/>
                <a:ea typeface="Roboto Mono"/>
                <a:cs typeface="Roboto Mono"/>
                <a:sym typeface="Roboto Mono"/>
              </a:rPr>
              <a:t>v</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1322" name="Google Shape;1322;p77"/>
          <p:cNvSpPr/>
          <p:nvPr/>
        </p:nvSpPr>
        <p:spPr>
          <a:xfrm>
            <a:off x="5835912" y="3853175"/>
            <a:ext cx="860937" cy="198100"/>
          </a:xfrm>
          <a:prstGeom prst="rect">
            <a:avLst/>
          </a:prstGeom>
        </p:spPr>
        <p:txBody>
          <a:bodyPr>
            <a:prstTxWarp prst="textPlain"/>
          </a:bodyPr>
          <a:lstStyle/>
          <a:p>
            <a:pPr lvl="0" algn="ctr"/>
            <a:r>
              <a:rPr b="1" i="1">
                <a:ln>
                  <a:noFill/>
                </a:ln>
                <a:solidFill>
                  <a:schemeClr val="lt1"/>
                </a:solidFill>
                <a:latin typeface="Barlow Semi Condensed"/>
              </a:rPr>
              <a:t>balance</a:t>
            </a:r>
          </a:p>
        </p:txBody>
      </p:sp>
      <p:sp>
        <p:nvSpPr>
          <p:cNvPr id="1323" name="Google Shape;1323;p77"/>
          <p:cNvSpPr/>
          <p:nvPr/>
        </p:nvSpPr>
        <p:spPr>
          <a:xfrm>
            <a:off x="2526900" y="3860725"/>
            <a:ext cx="701452" cy="182991"/>
          </a:xfrm>
          <a:prstGeom prst="rect">
            <a:avLst/>
          </a:prstGeom>
        </p:spPr>
        <p:txBody>
          <a:bodyPr>
            <a:prstTxWarp prst="textPlain"/>
          </a:bodyPr>
          <a:lstStyle/>
          <a:p>
            <a:pPr lvl="0" algn="ctr"/>
            <a:r>
              <a:rPr b="1" i="1">
                <a:ln>
                  <a:noFill/>
                </a:ln>
                <a:solidFill>
                  <a:schemeClr val="lt1"/>
                </a:solidFill>
                <a:latin typeface="Barlow Semi Condensed"/>
              </a:rPr>
              <a:t>vector</a:t>
            </a:r>
          </a:p>
        </p:txBody>
      </p:sp>
      <p:sp>
        <p:nvSpPr>
          <p:cNvPr id="1324" name="Google Shape;1324;p77"/>
          <p:cNvSpPr/>
          <p:nvPr/>
        </p:nvSpPr>
        <p:spPr>
          <a:xfrm>
            <a:off x="370900" y="276425"/>
            <a:ext cx="1969200" cy="4113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400">
                <a:solidFill>
                  <a:schemeClr val="lt1"/>
                </a:solidFill>
                <a:latin typeface="Barlow Semi Condensed"/>
                <a:ea typeface="Barlow Semi Condensed"/>
                <a:cs typeface="Barlow Semi Condensed"/>
                <a:sym typeface="Barlow Semi Condensed"/>
              </a:rPr>
              <a:t>MILESTONE</a:t>
            </a:r>
            <a:endParaRPr b="1" i="1" sz="2400">
              <a:solidFill>
                <a:schemeClr val="lt1"/>
              </a:solidFill>
              <a:latin typeface="Barlow Semi Condensed"/>
              <a:ea typeface="Barlow Semi Condensed"/>
              <a:cs typeface="Barlow Semi Condensed"/>
              <a:sym typeface="Barlow Semi Condensed"/>
            </a:endParaRPr>
          </a:p>
        </p:txBody>
      </p:sp>
      <p:sp>
        <p:nvSpPr>
          <p:cNvPr id="1325" name="Google Shape;1325;p77"/>
          <p:cNvSpPr/>
          <p:nvPr/>
        </p:nvSpPr>
        <p:spPr>
          <a:xfrm>
            <a:off x="2151276" y="193963"/>
            <a:ext cx="371940" cy="575406"/>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5</a:t>
            </a:r>
          </a:p>
        </p:txBody>
      </p:sp>
      <p:sp>
        <p:nvSpPr>
          <p:cNvPr id="1326" name="Google Shape;1326;p77"/>
          <p:cNvSpPr/>
          <p:nvPr/>
        </p:nvSpPr>
        <p:spPr>
          <a:xfrm>
            <a:off x="4686733" y="1759756"/>
            <a:ext cx="3159300" cy="2014800"/>
          </a:xfrm>
          <a:prstGeom prst="rect">
            <a:avLst/>
          </a:prstGeom>
          <a:solidFill>
            <a:srgbClr val="EFEFEF"/>
          </a:solidFill>
          <a:ln>
            <a:noFill/>
          </a:ln>
        </p:spPr>
        <p:txBody>
          <a:bodyPr anchorCtr="0" anchor="ctr" bIns="91425" lIns="91425" spcFirstLastPara="1" rIns="91425" wrap="square" tIns="91425">
            <a:noAutofit/>
          </a:bodyPr>
          <a:lstStyle/>
          <a:p>
            <a:pPr indent="0" lvl="0" marL="0" rtl="0" algn="just">
              <a:spcBef>
                <a:spcPts val="0"/>
              </a:spcBef>
              <a:spcAft>
                <a:spcPts val="0"/>
              </a:spcAft>
              <a:buNone/>
            </a:pPr>
            <a:r>
              <a:rPr lang="en" sz="1000">
                <a:latin typeface="Roboto Mono"/>
                <a:ea typeface="Roboto Mono"/>
                <a:cs typeface="Roboto Mono"/>
                <a:sym typeface="Roboto Mono"/>
              </a:rPr>
              <a:t>TEST {</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mymap&lt;int,int&gt; </a:t>
            </a:r>
            <a:r>
              <a:rPr b="1" lang="en" sz="1000">
                <a:latin typeface="Roboto Mono"/>
                <a:ea typeface="Roboto Mono"/>
                <a:cs typeface="Roboto Mono"/>
                <a:sym typeface="Roboto Mono"/>
              </a:rPr>
              <a:t>m</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string </a:t>
            </a:r>
            <a:r>
              <a:rPr b="1" lang="en" sz="1000">
                <a:latin typeface="Roboto Mono"/>
                <a:ea typeface="Roboto Mono"/>
                <a:cs typeface="Roboto Mono"/>
                <a:sym typeface="Roboto Mono"/>
              </a:rPr>
              <a:t>s </a:t>
            </a:r>
            <a:r>
              <a:rPr lang="en" sz="1000">
                <a:latin typeface="Roboto Mono"/>
                <a:ea typeface="Roboto Mono"/>
                <a:cs typeface="Roboto Mono"/>
                <a:sym typeface="Roboto Mono"/>
              </a:rPr>
              <a:t>= “”</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for (int i=0;i&lt;3;i++)</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t>
            </a:r>
            <a:r>
              <a:rPr b="1" lang="en" sz="1000">
                <a:latin typeface="Roboto Mono"/>
                <a:ea typeface="Roboto Mono"/>
                <a:cs typeface="Roboto Mono"/>
                <a:sym typeface="Roboto Mono"/>
              </a:rPr>
              <a:t>m</a:t>
            </a:r>
            <a:r>
              <a:rPr lang="en" sz="1000">
                <a:latin typeface="Roboto Mono"/>
                <a:ea typeface="Roboto Mono"/>
                <a:cs typeface="Roboto Mono"/>
                <a:sym typeface="Roboto Mono"/>
              </a:rPr>
              <a:t>.put(i, i);</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s += “key: 2, nL: 1, nR: 1\n”;</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s += “key: 1, nL: 0, nR: 0\n”;</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s += “key: 3, nL: 0, nR: 0\n”;</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  ASSERT_EQ(</a:t>
            </a:r>
            <a:r>
              <a:rPr b="1" lang="en" sz="1000">
                <a:latin typeface="Roboto Mono"/>
                <a:ea typeface="Roboto Mono"/>
                <a:cs typeface="Roboto Mono"/>
                <a:sym typeface="Roboto Mono"/>
              </a:rPr>
              <a:t>m</a:t>
            </a:r>
            <a:r>
              <a:rPr lang="en" sz="1000">
                <a:latin typeface="Roboto Mono"/>
                <a:ea typeface="Roboto Mono"/>
                <a:cs typeface="Roboto Mono"/>
                <a:sym typeface="Roboto Mono"/>
              </a:rPr>
              <a:t>.checkBalance(), </a:t>
            </a:r>
            <a:r>
              <a:rPr b="1" lang="en" sz="1000">
                <a:latin typeface="Roboto Mono"/>
                <a:ea typeface="Roboto Mono"/>
                <a:cs typeface="Roboto Mono"/>
                <a:sym typeface="Roboto Mono"/>
              </a:rPr>
              <a:t>s</a:t>
            </a:r>
            <a:r>
              <a:rPr lang="en" sz="1000">
                <a:latin typeface="Roboto Mono"/>
                <a:ea typeface="Roboto Mono"/>
                <a:cs typeface="Roboto Mono"/>
                <a:sym typeface="Roboto Mono"/>
              </a:rPr>
              <a:t>);</a:t>
            </a:r>
            <a:endParaRPr sz="1000">
              <a:latin typeface="Roboto Mono"/>
              <a:ea typeface="Roboto Mono"/>
              <a:cs typeface="Roboto Mono"/>
              <a:sym typeface="Roboto Mono"/>
            </a:endParaRPr>
          </a:p>
          <a:p>
            <a:pPr indent="0" lvl="0" marL="0" rtl="0" algn="just">
              <a:spcBef>
                <a:spcPts val="0"/>
              </a:spcBef>
              <a:spcAft>
                <a:spcPts val="0"/>
              </a:spcAft>
              <a:buNone/>
            </a:pPr>
            <a:r>
              <a:rPr lang="en" sz="1000">
                <a:latin typeface="Roboto Mono"/>
                <a:ea typeface="Roboto Mono"/>
                <a:cs typeface="Roboto Mono"/>
                <a:sym typeface="Roboto Mono"/>
              </a:rPr>
              <a:t>}</a:t>
            </a:r>
            <a:endParaRPr sz="1000">
              <a:latin typeface="Roboto Mono"/>
              <a:ea typeface="Roboto Mono"/>
              <a:cs typeface="Roboto Mono"/>
              <a:sym typeface="Roboto Mono"/>
            </a:endParaRPr>
          </a:p>
        </p:txBody>
      </p:sp>
      <p:sp>
        <p:nvSpPr>
          <p:cNvPr id="1327" name="Google Shape;1327;p77"/>
          <p:cNvSpPr/>
          <p:nvPr/>
        </p:nvSpPr>
        <p:spPr>
          <a:xfrm>
            <a:off x="1217450" y="4254963"/>
            <a:ext cx="6728146" cy="441613"/>
          </a:xfrm>
          <a:prstGeom prst="rect">
            <a:avLst/>
          </a:prstGeom>
        </p:spPr>
        <p:txBody>
          <a:bodyPr>
            <a:prstTxWarp prst="textPlain"/>
          </a:bodyPr>
          <a:lstStyle/>
          <a:p>
            <a:pPr lvl="0" algn="ctr"/>
            <a:r>
              <a:rPr b="1" i="1">
                <a:ln cap="flat" cmpd="sng" w="19050">
                  <a:solidFill>
                    <a:srgbClr val="FF0000"/>
                  </a:solidFill>
                  <a:prstDash val="solid"/>
                  <a:round/>
                  <a:headEnd len="sm" w="sm" type="none"/>
                  <a:tailEnd len="sm" w="sm" type="none"/>
                </a:ln>
                <a:solidFill>
                  <a:srgbClr val="FFFFFF"/>
                </a:solidFill>
                <a:latin typeface="Barlow Semi Condensed"/>
              </a:rPr>
              <a:t>COPY-PASTING WON'T WORK</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31" name="Shape 1331"/>
        <p:cNvGrpSpPr/>
        <p:nvPr/>
      </p:nvGrpSpPr>
      <p:grpSpPr>
        <a:xfrm>
          <a:off x="0" y="0"/>
          <a:ext cx="0" cy="0"/>
          <a:chOff x="0" y="0"/>
          <a:chExt cx="0" cy="0"/>
        </a:xfrm>
      </p:grpSpPr>
      <p:sp>
        <p:nvSpPr>
          <p:cNvPr id="1332" name="Google Shape;1332;p78"/>
          <p:cNvSpPr/>
          <p:nvPr/>
        </p:nvSpPr>
        <p:spPr>
          <a:xfrm>
            <a:off x="3531890" y="431550"/>
            <a:ext cx="2066735" cy="401548"/>
          </a:xfrm>
          <a:prstGeom prst="rect">
            <a:avLst/>
          </a:prstGeom>
        </p:spPr>
        <p:txBody>
          <a:bodyPr>
            <a:prstTxWarp prst="textPlain"/>
          </a:bodyPr>
          <a:lstStyle/>
          <a:p>
            <a:pPr lvl="0" algn="ctr"/>
            <a:r>
              <a:rPr b="1" i="1">
                <a:ln>
                  <a:noFill/>
                </a:ln>
                <a:solidFill>
                  <a:schemeClr val="lt1"/>
                </a:solidFill>
                <a:latin typeface="Barlow Semi Condensed"/>
              </a:rPr>
              <a:t>TIMELINE</a:t>
            </a:r>
          </a:p>
        </p:txBody>
      </p:sp>
      <p:pic>
        <p:nvPicPr>
          <p:cNvPr id="1333" name="Google Shape;1333;p78"/>
          <p:cNvPicPr preferRelativeResize="0"/>
          <p:nvPr/>
        </p:nvPicPr>
        <p:blipFill rotWithShape="1">
          <a:blip r:embed="rId3">
            <a:alphaModFix/>
          </a:blip>
          <a:srcRect b="7521" l="7114" r="49819" t="6913"/>
          <a:stretch/>
        </p:blipFill>
        <p:spPr>
          <a:xfrm>
            <a:off x="2486800" y="195550"/>
            <a:ext cx="889500" cy="885022"/>
          </a:xfrm>
          <a:prstGeom prst="rect">
            <a:avLst/>
          </a:prstGeom>
          <a:noFill/>
          <a:ln>
            <a:noFill/>
          </a:ln>
        </p:spPr>
      </p:pic>
      <p:pic>
        <p:nvPicPr>
          <p:cNvPr id="1334" name="Google Shape;1334;p78"/>
          <p:cNvPicPr preferRelativeResize="0"/>
          <p:nvPr/>
        </p:nvPicPr>
        <p:blipFill rotWithShape="1">
          <a:blip r:embed="rId3">
            <a:alphaModFix/>
          </a:blip>
          <a:srcRect b="7435" l="53810" r="10629" t="6999"/>
          <a:stretch/>
        </p:blipFill>
        <p:spPr>
          <a:xfrm>
            <a:off x="5754215" y="195552"/>
            <a:ext cx="734510" cy="885022"/>
          </a:xfrm>
          <a:prstGeom prst="rect">
            <a:avLst/>
          </a:prstGeom>
          <a:noFill/>
          <a:ln>
            <a:noFill/>
          </a:ln>
        </p:spPr>
      </p:pic>
      <p:sp>
        <p:nvSpPr>
          <p:cNvPr id="1335" name="Google Shape;1335;p78"/>
          <p:cNvSpPr/>
          <p:nvPr/>
        </p:nvSpPr>
        <p:spPr>
          <a:xfrm>
            <a:off x="-6825" y="2524550"/>
            <a:ext cx="9144164" cy="1048800"/>
          </a:xfrm>
          <a:custGeom>
            <a:rect b="b" l="l" r="r" t="t"/>
            <a:pathLst>
              <a:path extrusionOk="0" h="41952" w="238985">
                <a:moveTo>
                  <a:pt x="0" y="2031"/>
                </a:moveTo>
                <a:cubicBezTo>
                  <a:pt x="7022" y="2031"/>
                  <a:pt x="14519" y="-1655"/>
                  <a:pt x="21039" y="952"/>
                </a:cubicBezTo>
                <a:cubicBezTo>
                  <a:pt x="32615" y="5581"/>
                  <a:pt x="42386" y="15588"/>
                  <a:pt x="54756" y="17136"/>
                </a:cubicBezTo>
                <a:cubicBezTo>
                  <a:pt x="71961" y="19289"/>
                  <a:pt x="88772" y="6325"/>
                  <a:pt x="106005" y="8235"/>
                </a:cubicBezTo>
                <a:cubicBezTo>
                  <a:pt x="123700" y="10196"/>
                  <a:pt x="138273" y="23449"/>
                  <a:pt x="155097" y="29274"/>
                </a:cubicBezTo>
                <a:cubicBezTo>
                  <a:pt x="181821" y="38526"/>
                  <a:pt x="210705" y="41952"/>
                  <a:pt x="238985" y="41952"/>
                </a:cubicBezTo>
              </a:path>
            </a:pathLst>
          </a:custGeom>
          <a:noFill/>
          <a:ln cap="flat" cmpd="sng" w="28575">
            <a:solidFill>
              <a:srgbClr val="FF9900"/>
            </a:solidFill>
            <a:prstDash val="solid"/>
            <a:round/>
            <a:headEnd len="med" w="med" type="none"/>
            <a:tailEnd len="med" w="med" type="none"/>
          </a:ln>
        </p:spPr>
      </p:sp>
      <p:sp>
        <p:nvSpPr>
          <p:cNvPr id="1336" name="Google Shape;1336;p78"/>
          <p:cNvSpPr/>
          <p:nvPr/>
        </p:nvSpPr>
        <p:spPr>
          <a:xfrm>
            <a:off x="872351" y="3613015"/>
            <a:ext cx="986100" cy="205800"/>
          </a:xfrm>
          <a:prstGeom prst="parallelogram">
            <a:avLst>
              <a:gd fmla="val 11476" name="adj"/>
            </a:avLst>
          </a:prstGeom>
          <a:solidFill>
            <a:srgbClr val="990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MILESTONE</a:t>
            </a:r>
            <a:endParaRPr b="1" i="1" sz="900">
              <a:solidFill>
                <a:schemeClr val="lt1"/>
              </a:solidFill>
              <a:latin typeface="Barlow Semi Condensed"/>
              <a:ea typeface="Barlow Semi Condensed"/>
              <a:cs typeface="Barlow Semi Condensed"/>
              <a:sym typeface="Barlow Semi Condensed"/>
            </a:endParaRPr>
          </a:p>
        </p:txBody>
      </p:sp>
      <p:sp>
        <p:nvSpPr>
          <p:cNvPr id="1337" name="Google Shape;1337;p78"/>
          <p:cNvSpPr/>
          <p:nvPr/>
        </p:nvSpPr>
        <p:spPr>
          <a:xfrm>
            <a:off x="1797804" y="3573349"/>
            <a:ext cx="105572" cy="285325"/>
          </a:xfrm>
          <a:prstGeom prst="rect">
            <a:avLst/>
          </a:prstGeom>
        </p:spPr>
        <p:txBody>
          <a:bodyPr>
            <a:prstTxWarp prst="textPlain"/>
          </a:bodyPr>
          <a:lstStyle/>
          <a:p>
            <a:pPr lvl="0" algn="ctr"/>
            <a:r>
              <a:rPr b="1" i="1">
                <a:ln cap="flat" cmpd="sng" w="9525">
                  <a:solidFill>
                    <a:srgbClr val="FF0000"/>
                  </a:solidFill>
                  <a:prstDash val="solid"/>
                  <a:round/>
                  <a:headEnd len="sm" w="sm" type="none"/>
                  <a:tailEnd len="sm" w="sm" type="none"/>
                </a:ln>
                <a:noFill/>
                <a:latin typeface="Barlow Semi Condensed"/>
              </a:rPr>
              <a:t>1</a:t>
            </a:r>
          </a:p>
        </p:txBody>
      </p:sp>
      <p:sp>
        <p:nvSpPr>
          <p:cNvPr id="1338" name="Google Shape;1338;p78"/>
          <p:cNvSpPr/>
          <p:nvPr/>
        </p:nvSpPr>
        <p:spPr>
          <a:xfrm>
            <a:off x="2850926" y="1911365"/>
            <a:ext cx="986100" cy="205800"/>
          </a:xfrm>
          <a:prstGeom prst="parallelogram">
            <a:avLst>
              <a:gd fmla="val 11476" name="adj"/>
            </a:avLst>
          </a:prstGeom>
          <a:solidFill>
            <a:srgbClr val="B45F06"/>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MILESTONE</a:t>
            </a:r>
            <a:endParaRPr b="1" i="1" sz="900">
              <a:solidFill>
                <a:schemeClr val="lt1"/>
              </a:solidFill>
              <a:latin typeface="Barlow Semi Condensed"/>
              <a:ea typeface="Barlow Semi Condensed"/>
              <a:cs typeface="Barlow Semi Condensed"/>
              <a:sym typeface="Barlow Semi Condensed"/>
            </a:endParaRPr>
          </a:p>
        </p:txBody>
      </p:sp>
      <p:sp>
        <p:nvSpPr>
          <p:cNvPr id="1339" name="Google Shape;1339;p78"/>
          <p:cNvSpPr/>
          <p:nvPr/>
        </p:nvSpPr>
        <p:spPr>
          <a:xfrm>
            <a:off x="3776379" y="1871699"/>
            <a:ext cx="193210" cy="288586"/>
          </a:xfrm>
          <a:prstGeom prst="rect">
            <a:avLst/>
          </a:prstGeom>
        </p:spPr>
        <p:txBody>
          <a:bodyPr>
            <a:prstTxWarp prst="textPlain"/>
          </a:bodyPr>
          <a:lstStyle/>
          <a:p>
            <a:pPr lvl="0" algn="ctr"/>
            <a:r>
              <a:rPr b="1" i="1">
                <a:ln cap="flat" cmpd="sng" w="9525">
                  <a:solidFill>
                    <a:srgbClr val="FF9900"/>
                  </a:solidFill>
                  <a:prstDash val="solid"/>
                  <a:round/>
                  <a:headEnd len="sm" w="sm" type="none"/>
                  <a:tailEnd len="sm" w="sm" type="none"/>
                </a:ln>
                <a:noFill/>
                <a:latin typeface="Barlow Semi Condensed"/>
              </a:rPr>
              <a:t>2</a:t>
            </a:r>
          </a:p>
        </p:txBody>
      </p:sp>
      <p:sp>
        <p:nvSpPr>
          <p:cNvPr id="1340" name="Google Shape;1340;p78"/>
          <p:cNvSpPr/>
          <p:nvPr/>
        </p:nvSpPr>
        <p:spPr>
          <a:xfrm>
            <a:off x="4128501" y="3709065"/>
            <a:ext cx="986100" cy="205800"/>
          </a:xfrm>
          <a:prstGeom prst="parallelogram">
            <a:avLst>
              <a:gd fmla="val 11476" name="adj"/>
            </a:avLst>
          </a:prstGeom>
          <a:solidFill>
            <a:srgbClr val="BF900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MILESTONE</a:t>
            </a:r>
            <a:endParaRPr b="1" i="1" sz="900">
              <a:solidFill>
                <a:schemeClr val="lt1"/>
              </a:solidFill>
              <a:latin typeface="Barlow Semi Condensed"/>
              <a:ea typeface="Barlow Semi Condensed"/>
              <a:cs typeface="Barlow Semi Condensed"/>
              <a:sym typeface="Barlow Semi Condensed"/>
            </a:endParaRPr>
          </a:p>
        </p:txBody>
      </p:sp>
      <p:sp>
        <p:nvSpPr>
          <p:cNvPr id="1341" name="Google Shape;1341;p78"/>
          <p:cNvSpPr/>
          <p:nvPr/>
        </p:nvSpPr>
        <p:spPr>
          <a:xfrm>
            <a:off x="5053954" y="3669399"/>
            <a:ext cx="190356" cy="288586"/>
          </a:xfrm>
          <a:prstGeom prst="rect">
            <a:avLst/>
          </a:prstGeom>
        </p:spPr>
        <p:txBody>
          <a:bodyPr>
            <a:prstTxWarp prst="textPlain"/>
          </a:bodyPr>
          <a:lstStyle/>
          <a:p>
            <a:pPr lvl="0" algn="ctr"/>
            <a:r>
              <a:rPr b="1" i="1">
                <a:ln cap="flat" cmpd="sng" w="9525">
                  <a:solidFill>
                    <a:srgbClr val="FFFF00"/>
                  </a:solidFill>
                  <a:prstDash val="solid"/>
                  <a:round/>
                  <a:headEnd len="sm" w="sm" type="none"/>
                  <a:tailEnd len="sm" w="sm" type="none"/>
                </a:ln>
                <a:noFill/>
                <a:latin typeface="Barlow Semi Condensed"/>
              </a:rPr>
              <a:t>3</a:t>
            </a:r>
          </a:p>
        </p:txBody>
      </p:sp>
      <p:sp>
        <p:nvSpPr>
          <p:cNvPr id="1342" name="Google Shape;1342;p78"/>
          <p:cNvSpPr/>
          <p:nvPr/>
        </p:nvSpPr>
        <p:spPr>
          <a:xfrm>
            <a:off x="4433001" y="4055090"/>
            <a:ext cx="986100" cy="205800"/>
          </a:xfrm>
          <a:prstGeom prst="parallelogram">
            <a:avLst>
              <a:gd fmla="val 11476" name="adj"/>
            </a:avLst>
          </a:prstGeom>
          <a:solidFill>
            <a:srgbClr val="38761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MILESTONE</a:t>
            </a:r>
            <a:endParaRPr b="1" i="1" sz="900">
              <a:solidFill>
                <a:schemeClr val="lt1"/>
              </a:solidFill>
              <a:latin typeface="Barlow Semi Condensed"/>
              <a:ea typeface="Barlow Semi Condensed"/>
              <a:cs typeface="Barlow Semi Condensed"/>
              <a:sym typeface="Barlow Semi Condensed"/>
            </a:endParaRPr>
          </a:p>
        </p:txBody>
      </p:sp>
      <p:sp>
        <p:nvSpPr>
          <p:cNvPr id="1343" name="Google Shape;1343;p78"/>
          <p:cNvSpPr/>
          <p:nvPr/>
        </p:nvSpPr>
        <p:spPr>
          <a:xfrm>
            <a:off x="5358454" y="4015424"/>
            <a:ext cx="199731" cy="285325"/>
          </a:xfrm>
          <a:prstGeom prst="rect">
            <a:avLst/>
          </a:prstGeom>
        </p:spPr>
        <p:txBody>
          <a:bodyPr>
            <a:prstTxWarp prst="textPlain"/>
          </a:bodyPr>
          <a:lstStyle/>
          <a:p>
            <a:pPr lvl="0" algn="ctr"/>
            <a:r>
              <a:rPr b="1" i="1">
                <a:ln cap="flat" cmpd="sng" w="9525">
                  <a:solidFill>
                    <a:srgbClr val="00FF00"/>
                  </a:solidFill>
                  <a:prstDash val="solid"/>
                  <a:round/>
                  <a:headEnd len="sm" w="sm" type="none"/>
                  <a:tailEnd len="sm" w="sm" type="none"/>
                </a:ln>
                <a:noFill/>
                <a:latin typeface="Barlow Semi Condensed"/>
              </a:rPr>
              <a:t>4</a:t>
            </a:r>
          </a:p>
        </p:txBody>
      </p:sp>
      <p:sp>
        <p:nvSpPr>
          <p:cNvPr id="1344" name="Google Shape;1344;p78"/>
          <p:cNvSpPr/>
          <p:nvPr/>
        </p:nvSpPr>
        <p:spPr>
          <a:xfrm>
            <a:off x="6013576" y="2426090"/>
            <a:ext cx="986100" cy="205800"/>
          </a:xfrm>
          <a:prstGeom prst="parallelogram">
            <a:avLst>
              <a:gd fmla="val 11476" name="adj"/>
            </a:avLst>
          </a:prstGeom>
          <a:solidFill>
            <a:srgbClr val="134F5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900">
                <a:solidFill>
                  <a:schemeClr val="lt1"/>
                </a:solidFill>
                <a:latin typeface="Barlow Semi Condensed"/>
                <a:ea typeface="Barlow Semi Condensed"/>
                <a:cs typeface="Barlow Semi Condensed"/>
                <a:sym typeface="Barlow Semi Condensed"/>
              </a:rPr>
              <a:t>MILESTONE</a:t>
            </a:r>
            <a:endParaRPr b="1" i="1" sz="900">
              <a:solidFill>
                <a:schemeClr val="lt1"/>
              </a:solidFill>
              <a:latin typeface="Barlow Semi Condensed"/>
              <a:ea typeface="Barlow Semi Condensed"/>
              <a:cs typeface="Barlow Semi Condensed"/>
              <a:sym typeface="Barlow Semi Condensed"/>
            </a:endParaRPr>
          </a:p>
        </p:txBody>
      </p:sp>
      <p:sp>
        <p:nvSpPr>
          <p:cNvPr id="1345" name="Google Shape;1345;p78"/>
          <p:cNvSpPr/>
          <p:nvPr/>
        </p:nvSpPr>
        <p:spPr>
          <a:xfrm>
            <a:off x="6939029" y="2386424"/>
            <a:ext cx="186280" cy="288179"/>
          </a:xfrm>
          <a:prstGeom prst="rect">
            <a:avLst/>
          </a:prstGeom>
        </p:spPr>
        <p:txBody>
          <a:bodyPr>
            <a:prstTxWarp prst="textPlain"/>
          </a:bodyPr>
          <a:lstStyle/>
          <a:p>
            <a:pPr lvl="0" algn="ctr"/>
            <a:r>
              <a:rPr b="1" i="1">
                <a:ln cap="flat" cmpd="sng" w="9525">
                  <a:solidFill>
                    <a:srgbClr val="00FFFF"/>
                  </a:solidFill>
                  <a:prstDash val="solid"/>
                  <a:round/>
                  <a:headEnd len="sm" w="sm" type="none"/>
                  <a:tailEnd len="sm" w="sm" type="none"/>
                </a:ln>
                <a:noFill/>
                <a:latin typeface="Barlow Semi Condensed"/>
              </a:rPr>
              <a:t>5</a:t>
            </a:r>
          </a:p>
        </p:txBody>
      </p:sp>
      <p:sp>
        <p:nvSpPr>
          <p:cNvPr id="1346" name="Google Shape;1346;p78"/>
          <p:cNvSpPr/>
          <p:nvPr/>
        </p:nvSpPr>
        <p:spPr>
          <a:xfrm>
            <a:off x="561301" y="1633650"/>
            <a:ext cx="808129" cy="154275"/>
          </a:xfrm>
          <a:prstGeom prst="rect">
            <a:avLst/>
          </a:prstGeom>
        </p:spPr>
        <p:txBody>
          <a:bodyPr>
            <a:prstTxWarp prst="textPlain"/>
          </a:bodyPr>
          <a:lstStyle/>
          <a:p>
            <a:pPr lvl="0" algn="ctr"/>
            <a:r>
              <a:rPr b="1" i="1">
                <a:ln>
                  <a:noFill/>
                </a:ln>
                <a:solidFill>
                  <a:schemeClr val="lt1"/>
                </a:solidFill>
                <a:latin typeface="Barlow Semi Condensed"/>
              </a:rPr>
              <a:t>Read PDF</a:t>
            </a:r>
          </a:p>
        </p:txBody>
      </p:sp>
      <p:sp>
        <p:nvSpPr>
          <p:cNvPr id="1347" name="Google Shape;1347;p78"/>
          <p:cNvSpPr/>
          <p:nvPr/>
        </p:nvSpPr>
        <p:spPr>
          <a:xfrm>
            <a:off x="515501" y="1819750"/>
            <a:ext cx="899735" cy="192789"/>
          </a:xfrm>
          <a:prstGeom prst="rect">
            <a:avLst/>
          </a:prstGeom>
        </p:spPr>
        <p:txBody>
          <a:bodyPr>
            <a:prstTxWarp prst="textPlain"/>
          </a:bodyPr>
          <a:lstStyle/>
          <a:p>
            <a:pPr lvl="0" algn="ctr"/>
            <a:r>
              <a:rPr b="1" i="1">
                <a:ln>
                  <a:noFill/>
                </a:ln>
                <a:solidFill>
                  <a:schemeClr val="lt1"/>
                </a:solidFill>
                <a:latin typeface="Barlow Semi Condensed"/>
              </a:rPr>
              <a:t>Jumpstart</a:t>
            </a:r>
          </a:p>
        </p:txBody>
      </p:sp>
      <p:sp>
        <p:nvSpPr>
          <p:cNvPr id="1348" name="Google Shape;1348;p78"/>
          <p:cNvSpPr/>
          <p:nvPr/>
        </p:nvSpPr>
        <p:spPr>
          <a:xfrm>
            <a:off x="7723251" y="4055088"/>
            <a:ext cx="597720" cy="160585"/>
          </a:xfrm>
          <a:prstGeom prst="rect">
            <a:avLst/>
          </a:prstGeom>
        </p:spPr>
        <p:txBody>
          <a:bodyPr>
            <a:prstTxWarp prst="textPlain"/>
          </a:bodyPr>
          <a:lstStyle/>
          <a:p>
            <a:pPr lvl="0" algn="ctr"/>
            <a:r>
              <a:rPr b="1" i="1">
                <a:ln>
                  <a:noFill/>
                </a:ln>
                <a:solidFill>
                  <a:schemeClr val="lt1"/>
                </a:solidFill>
                <a:latin typeface="Barlow Semi Condensed"/>
              </a:rPr>
              <a:t>Submit</a:t>
            </a:r>
          </a:p>
        </p:txBody>
      </p:sp>
      <p:sp>
        <p:nvSpPr>
          <p:cNvPr id="1349" name="Google Shape;1349;p78"/>
          <p:cNvSpPr/>
          <p:nvPr/>
        </p:nvSpPr>
        <p:spPr>
          <a:xfrm>
            <a:off x="512500" y="2164625"/>
            <a:ext cx="424825" cy="364125"/>
          </a:xfrm>
          <a:custGeom>
            <a:rect b="b" l="l" r="r" t="t"/>
            <a:pathLst>
              <a:path extrusionOk="0" h="14565" w="16993">
                <a:moveTo>
                  <a:pt x="0" y="14565"/>
                </a:moveTo>
                <a:cubicBezTo>
                  <a:pt x="7460" y="14565"/>
                  <a:pt x="14631" y="7077"/>
                  <a:pt x="16993" y="0"/>
                </a:cubicBezTo>
              </a:path>
            </a:pathLst>
          </a:custGeom>
          <a:noFill/>
          <a:ln cap="flat" cmpd="sng" w="19050">
            <a:solidFill>
              <a:srgbClr val="FF9900"/>
            </a:solidFill>
            <a:prstDash val="solid"/>
            <a:round/>
            <a:headEnd len="med" w="med" type="none"/>
            <a:tailEnd len="med" w="med" type="none"/>
          </a:ln>
        </p:spPr>
      </p:sp>
      <p:sp>
        <p:nvSpPr>
          <p:cNvPr id="1350" name="Google Shape;1350;p78"/>
          <p:cNvSpPr/>
          <p:nvPr/>
        </p:nvSpPr>
        <p:spPr>
          <a:xfrm>
            <a:off x="1362150" y="2751300"/>
            <a:ext cx="209050" cy="748500"/>
          </a:xfrm>
          <a:custGeom>
            <a:rect b="b" l="l" r="r" t="t"/>
            <a:pathLst>
              <a:path extrusionOk="0" h="29940" w="8362">
                <a:moveTo>
                  <a:pt x="0" y="0"/>
                </a:moveTo>
                <a:cubicBezTo>
                  <a:pt x="7327" y="7327"/>
                  <a:pt x="8362" y="19578"/>
                  <a:pt x="8362" y="29940"/>
                </a:cubicBezTo>
              </a:path>
            </a:pathLst>
          </a:custGeom>
          <a:noFill/>
          <a:ln cap="flat" cmpd="sng" w="19050">
            <a:solidFill>
              <a:srgbClr val="FF9900"/>
            </a:solidFill>
            <a:prstDash val="solid"/>
            <a:round/>
            <a:headEnd len="med" w="med" type="none"/>
            <a:tailEnd len="med" w="med" type="none"/>
          </a:ln>
        </p:spPr>
      </p:sp>
      <p:sp>
        <p:nvSpPr>
          <p:cNvPr id="1351" name="Google Shape;1351;p78"/>
          <p:cNvSpPr/>
          <p:nvPr/>
        </p:nvSpPr>
        <p:spPr>
          <a:xfrm>
            <a:off x="3048000" y="2306225"/>
            <a:ext cx="483905" cy="546222"/>
          </a:xfrm>
          <a:custGeom>
            <a:rect b="b" l="l" r="r" t="t"/>
            <a:pathLst>
              <a:path extrusionOk="0" h="20500" w="15914">
                <a:moveTo>
                  <a:pt x="0" y="20500"/>
                </a:moveTo>
                <a:cubicBezTo>
                  <a:pt x="7736" y="16628"/>
                  <a:pt x="13185" y="8209"/>
                  <a:pt x="15914" y="0"/>
                </a:cubicBezTo>
              </a:path>
            </a:pathLst>
          </a:custGeom>
          <a:noFill/>
          <a:ln cap="flat" cmpd="sng" w="19050">
            <a:solidFill>
              <a:srgbClr val="FF9900"/>
            </a:solidFill>
            <a:prstDash val="solid"/>
            <a:round/>
            <a:headEnd len="med" w="med" type="none"/>
            <a:tailEnd len="med" w="med" type="none"/>
          </a:ln>
        </p:spPr>
      </p:sp>
      <p:sp>
        <p:nvSpPr>
          <p:cNvPr id="1352" name="Google Shape;1352;p78"/>
          <p:cNvSpPr/>
          <p:nvPr/>
        </p:nvSpPr>
        <p:spPr>
          <a:xfrm>
            <a:off x="4511300" y="2805250"/>
            <a:ext cx="438325" cy="721525"/>
          </a:xfrm>
          <a:custGeom>
            <a:rect b="b" l="l" r="r" t="t"/>
            <a:pathLst>
              <a:path extrusionOk="0" h="28861" w="17533">
                <a:moveTo>
                  <a:pt x="0" y="0"/>
                </a:moveTo>
                <a:cubicBezTo>
                  <a:pt x="11104" y="1845"/>
                  <a:pt x="17533" y="17605"/>
                  <a:pt x="17533" y="28861"/>
                </a:cubicBezTo>
              </a:path>
            </a:pathLst>
          </a:custGeom>
          <a:noFill/>
          <a:ln cap="flat" cmpd="sng" w="19050">
            <a:solidFill>
              <a:srgbClr val="FF9900"/>
            </a:solidFill>
            <a:prstDash val="solid"/>
            <a:round/>
            <a:headEnd len="med" w="med" type="none"/>
            <a:tailEnd len="med" w="med" type="none"/>
          </a:ln>
        </p:spPr>
      </p:sp>
      <p:sp>
        <p:nvSpPr>
          <p:cNvPr id="1353" name="Google Shape;1353;p78"/>
          <p:cNvSpPr/>
          <p:nvPr/>
        </p:nvSpPr>
        <p:spPr>
          <a:xfrm>
            <a:off x="5988100" y="2832200"/>
            <a:ext cx="735025" cy="447425"/>
          </a:xfrm>
          <a:custGeom>
            <a:rect b="b" l="l" r="r" t="t"/>
            <a:pathLst>
              <a:path extrusionOk="0" h="17897" w="29401">
                <a:moveTo>
                  <a:pt x="0" y="17533"/>
                </a:moveTo>
                <a:cubicBezTo>
                  <a:pt x="11189" y="19772"/>
                  <a:pt x="23080" y="9500"/>
                  <a:pt x="29401" y="0"/>
                </a:cubicBezTo>
              </a:path>
            </a:pathLst>
          </a:custGeom>
          <a:noFill/>
          <a:ln cap="flat" cmpd="sng" w="19050">
            <a:solidFill>
              <a:srgbClr val="FF9900"/>
            </a:solidFill>
            <a:prstDash val="solid"/>
            <a:round/>
            <a:headEnd len="med" w="med" type="none"/>
            <a:tailEnd len="med" w="med" type="none"/>
          </a:ln>
        </p:spPr>
      </p:sp>
      <p:sp>
        <p:nvSpPr>
          <p:cNvPr id="1354" name="Google Shape;1354;p78"/>
          <p:cNvSpPr/>
          <p:nvPr/>
        </p:nvSpPr>
        <p:spPr>
          <a:xfrm>
            <a:off x="7567750" y="3505325"/>
            <a:ext cx="483923" cy="421378"/>
          </a:xfrm>
          <a:custGeom>
            <a:rect b="b" l="l" r="r" t="t"/>
            <a:pathLst>
              <a:path extrusionOk="0" h="16723" w="19421">
                <a:moveTo>
                  <a:pt x="0" y="0"/>
                </a:moveTo>
                <a:cubicBezTo>
                  <a:pt x="5879" y="0"/>
                  <a:pt x="12512" y="2422"/>
                  <a:pt x="16184" y="7013"/>
                </a:cubicBezTo>
                <a:cubicBezTo>
                  <a:pt x="18315" y="9677"/>
                  <a:pt x="18341" y="13487"/>
                  <a:pt x="19421" y="16723"/>
                </a:cubicBezTo>
              </a:path>
            </a:pathLst>
          </a:custGeom>
          <a:noFill/>
          <a:ln cap="flat" cmpd="sng" w="19050">
            <a:solidFill>
              <a:srgbClr val="FF9900"/>
            </a:solidFill>
            <a:prstDash val="solid"/>
            <a:round/>
            <a:headEnd len="med" w="med" type="none"/>
            <a:tailEnd len="med" w="med" type="none"/>
          </a:ln>
        </p:spPr>
      </p:sp>
      <p:sp>
        <p:nvSpPr>
          <p:cNvPr id="1355" name="Google Shape;1355;p78"/>
          <p:cNvSpPr/>
          <p:nvPr/>
        </p:nvSpPr>
        <p:spPr>
          <a:xfrm>
            <a:off x="437512" y="1323651"/>
            <a:ext cx="1055703" cy="233710"/>
          </a:xfrm>
          <a:prstGeom prst="rect">
            <a:avLst/>
          </a:prstGeom>
        </p:spPr>
        <p:txBody>
          <a:bodyPr>
            <a:prstTxWarp prst="textPlain"/>
          </a:bodyPr>
          <a:lstStyle/>
          <a:p>
            <a:pPr lvl="0" algn="ctr"/>
            <a:r>
              <a:rPr b="1" i="1">
                <a:ln cap="flat" cmpd="sng" w="9525">
                  <a:solidFill>
                    <a:srgbClr val="FF9900"/>
                  </a:solidFill>
                  <a:prstDash val="solid"/>
                  <a:round/>
                  <a:headEnd len="sm" w="sm" type="none"/>
                  <a:tailEnd len="sm" w="sm" type="none"/>
                </a:ln>
                <a:noFill/>
                <a:latin typeface="Barlow Semi Condensed"/>
              </a:rPr>
              <a:t>MONDAY</a:t>
            </a:r>
          </a:p>
        </p:txBody>
      </p:sp>
      <p:sp>
        <p:nvSpPr>
          <p:cNvPr id="1356" name="Google Shape;1356;p78"/>
          <p:cNvSpPr/>
          <p:nvPr/>
        </p:nvSpPr>
        <p:spPr>
          <a:xfrm>
            <a:off x="844725" y="3957976"/>
            <a:ext cx="1149247" cy="233384"/>
          </a:xfrm>
          <a:prstGeom prst="rect">
            <a:avLst/>
          </a:prstGeom>
        </p:spPr>
        <p:txBody>
          <a:bodyPr>
            <a:prstTxWarp prst="textPlain"/>
          </a:bodyPr>
          <a:lstStyle/>
          <a:p>
            <a:pPr lvl="0" algn="ctr"/>
            <a:r>
              <a:rPr b="1" i="1">
                <a:ln cap="flat" cmpd="sng" w="9525">
                  <a:solidFill>
                    <a:srgbClr val="FF9900"/>
                  </a:solidFill>
                  <a:prstDash val="solid"/>
                  <a:round/>
                  <a:headEnd len="sm" w="sm" type="none"/>
                  <a:tailEnd len="sm" w="sm" type="none"/>
                </a:ln>
                <a:noFill/>
                <a:latin typeface="Barlow Semi Condensed"/>
              </a:rPr>
              <a:t>TUESDAY</a:t>
            </a:r>
          </a:p>
        </p:txBody>
      </p:sp>
      <p:sp>
        <p:nvSpPr>
          <p:cNvPr id="1357" name="Google Shape;1357;p78"/>
          <p:cNvSpPr/>
          <p:nvPr/>
        </p:nvSpPr>
        <p:spPr>
          <a:xfrm>
            <a:off x="2765850" y="1576701"/>
            <a:ext cx="1335682" cy="233384"/>
          </a:xfrm>
          <a:prstGeom prst="rect">
            <a:avLst/>
          </a:prstGeom>
        </p:spPr>
        <p:txBody>
          <a:bodyPr>
            <a:prstTxWarp prst="textPlain"/>
          </a:bodyPr>
          <a:lstStyle/>
          <a:p>
            <a:pPr lvl="0" algn="ctr"/>
            <a:r>
              <a:rPr b="1" i="1">
                <a:ln cap="flat" cmpd="sng" w="9525">
                  <a:solidFill>
                    <a:srgbClr val="FF9900"/>
                  </a:solidFill>
                  <a:prstDash val="solid"/>
                  <a:round/>
                  <a:headEnd len="sm" w="sm" type="none"/>
                  <a:tailEnd len="sm" w="sm" type="none"/>
                </a:ln>
                <a:noFill/>
                <a:latin typeface="Barlow Semi Condensed"/>
              </a:rPr>
              <a:t>THURSDAY</a:t>
            </a:r>
          </a:p>
        </p:txBody>
      </p:sp>
      <p:sp>
        <p:nvSpPr>
          <p:cNvPr id="1358" name="Google Shape;1358;p78"/>
          <p:cNvSpPr/>
          <p:nvPr/>
        </p:nvSpPr>
        <p:spPr>
          <a:xfrm>
            <a:off x="4128500" y="4401126"/>
            <a:ext cx="1332748" cy="233384"/>
          </a:xfrm>
          <a:prstGeom prst="rect">
            <a:avLst/>
          </a:prstGeom>
        </p:spPr>
        <p:txBody>
          <a:bodyPr>
            <a:prstTxWarp prst="textPlain"/>
          </a:bodyPr>
          <a:lstStyle/>
          <a:p>
            <a:pPr lvl="0" algn="ctr"/>
            <a:r>
              <a:rPr b="1" i="1">
                <a:ln cap="flat" cmpd="sng" w="9525">
                  <a:solidFill>
                    <a:srgbClr val="FF9900"/>
                  </a:solidFill>
                  <a:prstDash val="solid"/>
                  <a:round/>
                  <a:headEnd len="sm" w="sm" type="none"/>
                  <a:tailEnd len="sm" w="sm" type="none"/>
                </a:ln>
                <a:noFill/>
                <a:latin typeface="Barlow Semi Condensed"/>
              </a:rPr>
              <a:t>SATURDAY</a:t>
            </a:r>
          </a:p>
        </p:txBody>
      </p:sp>
      <p:sp>
        <p:nvSpPr>
          <p:cNvPr id="1359" name="Google Shape;1359;p78"/>
          <p:cNvSpPr/>
          <p:nvPr/>
        </p:nvSpPr>
        <p:spPr>
          <a:xfrm>
            <a:off x="6061125" y="2072851"/>
            <a:ext cx="1020828" cy="233384"/>
          </a:xfrm>
          <a:prstGeom prst="rect">
            <a:avLst/>
          </a:prstGeom>
        </p:spPr>
        <p:txBody>
          <a:bodyPr>
            <a:prstTxWarp prst="textPlain"/>
          </a:bodyPr>
          <a:lstStyle/>
          <a:p>
            <a:pPr lvl="0" algn="ctr"/>
            <a:r>
              <a:rPr b="1" i="1">
                <a:ln cap="flat" cmpd="sng" w="9525">
                  <a:solidFill>
                    <a:srgbClr val="FF9900"/>
                  </a:solidFill>
                  <a:prstDash val="solid"/>
                  <a:round/>
                  <a:headEnd len="sm" w="sm" type="none"/>
                  <a:tailEnd len="sm" w="sm" type="none"/>
                </a:ln>
                <a:noFill/>
                <a:latin typeface="Barlow Semi Condensed"/>
              </a:rPr>
              <a:t>SUNDAY</a:t>
            </a:r>
          </a:p>
        </p:txBody>
      </p:sp>
      <p:sp>
        <p:nvSpPr>
          <p:cNvPr id="1360" name="Google Shape;1360;p78"/>
          <p:cNvSpPr/>
          <p:nvPr/>
        </p:nvSpPr>
        <p:spPr>
          <a:xfrm>
            <a:off x="7236125" y="4344076"/>
            <a:ext cx="1571985" cy="233384"/>
          </a:xfrm>
          <a:prstGeom prst="rect">
            <a:avLst/>
          </a:prstGeom>
        </p:spPr>
        <p:txBody>
          <a:bodyPr>
            <a:prstTxWarp prst="textPlain"/>
          </a:bodyPr>
          <a:lstStyle/>
          <a:p>
            <a:pPr lvl="0" algn="ctr"/>
            <a:r>
              <a:rPr b="1" i="1">
                <a:ln cap="flat" cmpd="sng" w="9525">
                  <a:solidFill>
                    <a:srgbClr val="00FF00"/>
                  </a:solidFill>
                  <a:prstDash val="solid"/>
                  <a:round/>
                  <a:headEnd len="sm" w="sm" type="none"/>
                  <a:tailEnd len="sm" w="sm" type="none"/>
                </a:ln>
                <a:noFill/>
                <a:latin typeface="Barlow Semi Condensed"/>
              </a:rPr>
              <a:t>WEDNESDAY</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64" name="Shape 1364"/>
        <p:cNvGrpSpPr/>
        <p:nvPr/>
      </p:nvGrpSpPr>
      <p:grpSpPr>
        <a:xfrm>
          <a:off x="0" y="0"/>
          <a:ext cx="0" cy="0"/>
          <a:chOff x="0" y="0"/>
          <a:chExt cx="0" cy="0"/>
        </a:xfrm>
      </p:grpSpPr>
      <p:pic>
        <p:nvPicPr>
          <p:cNvPr id="1365" name="Google Shape;1365;p79"/>
          <p:cNvPicPr preferRelativeResize="0"/>
          <p:nvPr/>
        </p:nvPicPr>
        <p:blipFill>
          <a:blip r:embed="rId3">
            <a:alphaModFix/>
          </a:blip>
          <a:stretch>
            <a:fillRect/>
          </a:stretch>
        </p:blipFill>
        <p:spPr>
          <a:xfrm>
            <a:off x="3552225" y="941525"/>
            <a:ext cx="2039550" cy="2019950"/>
          </a:xfrm>
          <a:prstGeom prst="rect">
            <a:avLst/>
          </a:prstGeom>
          <a:noFill/>
          <a:ln cap="flat" cmpd="sng" w="19050">
            <a:solidFill>
              <a:schemeClr val="lt1"/>
            </a:solidFill>
            <a:prstDash val="solid"/>
            <a:round/>
            <a:headEnd len="sm" w="sm" type="none"/>
            <a:tailEnd len="sm" w="sm" type="none"/>
          </a:ln>
        </p:spPr>
      </p:pic>
      <p:sp>
        <p:nvSpPr>
          <p:cNvPr id="1366" name="Google Shape;1366;p79"/>
          <p:cNvSpPr/>
          <p:nvPr/>
        </p:nvSpPr>
        <p:spPr>
          <a:xfrm>
            <a:off x="1923926" y="269727"/>
            <a:ext cx="5296141" cy="401875"/>
          </a:xfrm>
          <a:prstGeom prst="rect">
            <a:avLst/>
          </a:prstGeom>
        </p:spPr>
        <p:txBody>
          <a:bodyPr>
            <a:prstTxWarp prst="textPlain"/>
          </a:bodyPr>
          <a:lstStyle/>
          <a:p>
            <a:pPr lvl="0" algn="ctr"/>
            <a:r>
              <a:rPr b="1" i="1">
                <a:ln>
                  <a:noFill/>
                </a:ln>
                <a:solidFill>
                  <a:schemeClr val="lt1"/>
                </a:solidFill>
                <a:latin typeface="Barlow Semi Condensed"/>
              </a:rPr>
              <a:t>POV: FINISHED PROJECT</a:t>
            </a:r>
          </a:p>
        </p:txBody>
      </p:sp>
      <p:pic>
        <p:nvPicPr>
          <p:cNvPr id="1367" name="Google Shape;1367;p79"/>
          <p:cNvPicPr preferRelativeResize="0"/>
          <p:nvPr/>
        </p:nvPicPr>
        <p:blipFill>
          <a:blip r:embed="rId4">
            <a:alphaModFix/>
          </a:blip>
          <a:stretch>
            <a:fillRect/>
          </a:stretch>
        </p:blipFill>
        <p:spPr>
          <a:xfrm>
            <a:off x="520550" y="1293688"/>
            <a:ext cx="2834100" cy="1594175"/>
          </a:xfrm>
          <a:prstGeom prst="rect">
            <a:avLst/>
          </a:prstGeom>
          <a:noFill/>
          <a:ln cap="flat" cmpd="sng" w="19050">
            <a:solidFill>
              <a:schemeClr val="lt1"/>
            </a:solidFill>
            <a:prstDash val="solid"/>
            <a:round/>
            <a:headEnd len="sm" w="sm" type="none"/>
            <a:tailEnd len="sm" w="sm" type="none"/>
          </a:ln>
        </p:spPr>
      </p:pic>
      <p:pic>
        <p:nvPicPr>
          <p:cNvPr id="1368" name="Google Shape;1368;p79"/>
          <p:cNvPicPr preferRelativeResize="0"/>
          <p:nvPr/>
        </p:nvPicPr>
        <p:blipFill>
          <a:blip r:embed="rId5">
            <a:alphaModFix/>
          </a:blip>
          <a:stretch>
            <a:fillRect/>
          </a:stretch>
        </p:blipFill>
        <p:spPr>
          <a:xfrm>
            <a:off x="1452725" y="3231400"/>
            <a:ext cx="3191241" cy="1723275"/>
          </a:xfrm>
          <a:prstGeom prst="rect">
            <a:avLst/>
          </a:prstGeom>
          <a:noFill/>
          <a:ln cap="flat" cmpd="sng" w="19050">
            <a:solidFill>
              <a:schemeClr val="lt1"/>
            </a:solidFill>
            <a:prstDash val="solid"/>
            <a:round/>
            <a:headEnd len="sm" w="sm" type="none"/>
            <a:tailEnd len="sm" w="sm" type="none"/>
          </a:ln>
        </p:spPr>
      </p:pic>
      <p:pic>
        <p:nvPicPr>
          <p:cNvPr id="1369" name="Google Shape;1369;p79"/>
          <p:cNvPicPr preferRelativeResize="0"/>
          <p:nvPr/>
        </p:nvPicPr>
        <p:blipFill>
          <a:blip r:embed="rId6">
            <a:alphaModFix/>
          </a:blip>
          <a:stretch>
            <a:fillRect/>
          </a:stretch>
        </p:blipFill>
        <p:spPr>
          <a:xfrm>
            <a:off x="4774975" y="3231401"/>
            <a:ext cx="2916311" cy="1723274"/>
          </a:xfrm>
          <a:prstGeom prst="rect">
            <a:avLst/>
          </a:prstGeom>
          <a:noFill/>
          <a:ln cap="flat" cmpd="sng" w="19050">
            <a:solidFill>
              <a:schemeClr val="lt1"/>
            </a:solidFill>
            <a:prstDash val="solid"/>
            <a:round/>
            <a:headEnd len="sm" w="sm" type="none"/>
            <a:tailEnd len="sm" w="sm" type="none"/>
          </a:ln>
        </p:spPr>
      </p:pic>
      <p:pic>
        <p:nvPicPr>
          <p:cNvPr id="1370" name="Google Shape;1370;p79"/>
          <p:cNvPicPr preferRelativeResize="0"/>
          <p:nvPr/>
        </p:nvPicPr>
        <p:blipFill rotWithShape="1">
          <a:blip r:embed="rId7">
            <a:alphaModFix/>
          </a:blip>
          <a:srcRect b="22855" l="0" r="0" t="23125"/>
          <a:stretch/>
        </p:blipFill>
        <p:spPr>
          <a:xfrm>
            <a:off x="5789350" y="1314950"/>
            <a:ext cx="2961300" cy="1551650"/>
          </a:xfrm>
          <a:prstGeom prst="rect">
            <a:avLst/>
          </a:prstGeom>
          <a:noFill/>
          <a:ln cap="flat" cmpd="sng" w="19050">
            <a:solidFill>
              <a:schemeClr val="lt1"/>
            </a:solidFill>
            <a:prstDash val="solid"/>
            <a:round/>
            <a:headEnd len="sm" w="sm" type="none"/>
            <a:tailEnd len="sm" w="sm" type="none"/>
          </a:ln>
        </p:spPr>
      </p:pic>
      <p:pic>
        <p:nvPicPr>
          <p:cNvPr id="1371" name="Google Shape;1371;p79"/>
          <p:cNvPicPr preferRelativeResize="0"/>
          <p:nvPr/>
        </p:nvPicPr>
        <p:blipFill>
          <a:blip r:embed="rId8">
            <a:alphaModFix/>
          </a:blip>
          <a:stretch>
            <a:fillRect/>
          </a:stretch>
        </p:blipFill>
        <p:spPr>
          <a:xfrm>
            <a:off x="2953325" y="1250400"/>
            <a:ext cx="3237350" cy="3237350"/>
          </a:xfrm>
          <a:prstGeom prst="rect">
            <a:avLst/>
          </a:prstGeom>
          <a:noFill/>
          <a:ln cap="flat" cmpd="sng" w="28575">
            <a:solidFill>
              <a:schemeClr val="lt1"/>
            </a:solidFill>
            <a:prstDash val="solid"/>
            <a:round/>
            <a:headEnd len="sm" w="sm" type="none"/>
            <a:tailEnd len="sm" w="sm" type="none"/>
          </a:ln>
          <a:effectLst>
            <a:outerShdw blurRad="628650" rotWithShape="0" algn="bl" dir="5400000" dist="19050">
              <a:srgbClr val="000000">
                <a:alpha val="50000"/>
              </a:srgbClr>
            </a:outerShdw>
          </a:effectLst>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75" name="Shape 1375"/>
        <p:cNvGrpSpPr/>
        <p:nvPr/>
      </p:nvGrpSpPr>
      <p:grpSpPr>
        <a:xfrm>
          <a:off x="0" y="0"/>
          <a:ext cx="0" cy="0"/>
          <a:chOff x="0" y="0"/>
          <a:chExt cx="0" cy="0"/>
        </a:xfrm>
      </p:grpSpPr>
      <p:sp>
        <p:nvSpPr>
          <p:cNvPr id="1376" name="Google Shape;1376;p80"/>
          <p:cNvSpPr txBox="1"/>
          <p:nvPr/>
        </p:nvSpPr>
        <p:spPr>
          <a:xfrm>
            <a:off x="728250" y="714875"/>
            <a:ext cx="7687500" cy="4268400"/>
          </a:xfrm>
          <a:prstGeom prst="rect">
            <a:avLst/>
          </a:prstGeom>
          <a:noFill/>
          <a:ln>
            <a:noFill/>
          </a:ln>
        </p:spPr>
        <p:txBody>
          <a:bodyPr anchorCtr="0" anchor="t" bIns="91425" lIns="91425" spcFirstLastPara="1" rIns="91425" wrap="square" tIns="91425">
            <a:spAutoFit/>
          </a:bodyPr>
          <a:lstStyle/>
          <a:p>
            <a:pPr indent="-317500" lvl="0" marL="457200" marR="76200" rtl="0" algn="just">
              <a:lnSpc>
                <a:spcPct val="115000"/>
              </a:lnSpc>
              <a:spcBef>
                <a:spcPts val="600"/>
              </a:spcBef>
              <a:spcAft>
                <a:spcPts val="0"/>
              </a:spcAft>
              <a:buClr>
                <a:schemeClr val="lt1"/>
              </a:buClr>
              <a:buSzPts val="1400"/>
              <a:buFont typeface="Barlow Semi Condensed"/>
              <a:buAutoNum type="arabicPeriod"/>
            </a:pPr>
            <a:r>
              <a:rPr b="1" i="1" lang="en">
                <a:solidFill>
                  <a:schemeClr val="lt1"/>
                </a:solidFill>
                <a:latin typeface="Barlow Semi Condensed"/>
                <a:ea typeface="Barlow Semi Condensed"/>
                <a:cs typeface="Barlow Semi Condensed"/>
                <a:sym typeface="Barlow Semi Condensed"/>
              </a:rPr>
              <a:t>Meaningful variable names.  No partial credit on this rubric item if any of those requirements are not met.  Deduct up to 10 point for </a:t>
            </a:r>
            <a:r>
              <a:rPr b="1" i="1" lang="en">
                <a:solidFill>
                  <a:schemeClr val="lt1"/>
                </a:solidFill>
                <a:highlight>
                  <a:srgbClr val="660000"/>
                </a:highlight>
                <a:latin typeface="Barlow Semi Condensed"/>
                <a:ea typeface="Barlow Semi Condensed"/>
                <a:cs typeface="Barlow Semi Condensed"/>
                <a:sym typeface="Barlow Semi Condensed"/>
              </a:rPr>
              <a:t>odd/awkward variable names/function names</a:t>
            </a:r>
            <a:r>
              <a:rPr b="1" i="1" lang="en">
                <a:solidFill>
                  <a:schemeClr val="lt1"/>
                </a:solidFill>
                <a:latin typeface="Barlow Semi Condensed"/>
                <a:ea typeface="Barlow Semi Condensed"/>
                <a:cs typeface="Barlow Semi Condensed"/>
                <a:sym typeface="Barlow Semi Condensed"/>
              </a:rPr>
              <a:t>.</a:t>
            </a:r>
            <a:endParaRPr b="1" i="1">
              <a:solidFill>
                <a:schemeClr val="lt1"/>
              </a:solidFill>
              <a:latin typeface="Barlow Semi Condensed"/>
              <a:ea typeface="Barlow Semi Condensed"/>
              <a:cs typeface="Barlow Semi Condensed"/>
              <a:sym typeface="Barlow Semi Condensed"/>
            </a:endParaRPr>
          </a:p>
          <a:p>
            <a:pPr indent="-317500" lvl="0" marL="457200" rtl="0" algn="just">
              <a:lnSpc>
                <a:spcPct val="115000"/>
              </a:lnSpc>
              <a:spcBef>
                <a:spcPts val="0"/>
              </a:spcBef>
              <a:spcAft>
                <a:spcPts val="0"/>
              </a:spcAft>
              <a:buClr>
                <a:schemeClr val="lt1"/>
              </a:buClr>
              <a:buSzPts val="1400"/>
              <a:buFont typeface="Barlow Semi Condensed"/>
              <a:buAutoNum type="arabicPeriod"/>
            </a:pPr>
            <a:r>
              <a:rPr b="1" i="1" lang="en">
                <a:solidFill>
                  <a:schemeClr val="lt1"/>
                </a:solidFill>
                <a:latin typeface="Barlow Semi Condensed"/>
                <a:ea typeface="Barlow Semi Condensed"/>
                <a:cs typeface="Barlow Semi Condensed"/>
                <a:sym typeface="Barlow Semi Condensed"/>
              </a:rPr>
              <a:t>Commenting (4 pts for having </a:t>
            </a:r>
            <a:r>
              <a:rPr b="1" i="1" lang="en">
                <a:solidFill>
                  <a:schemeClr val="lt1"/>
                </a:solidFill>
                <a:highlight>
                  <a:srgbClr val="274E13"/>
                </a:highlight>
                <a:latin typeface="Barlow Semi Condensed"/>
                <a:ea typeface="Barlow Semi Condensed"/>
                <a:cs typeface="Barlow Semi Condensed"/>
                <a:sym typeface="Barlow Semi Condensed"/>
              </a:rPr>
              <a:t>file header comment</a:t>
            </a:r>
            <a:r>
              <a:rPr b="1" i="1" lang="en">
                <a:solidFill>
                  <a:schemeClr val="lt1"/>
                </a:solidFill>
                <a:latin typeface="Barlow Semi Condensed"/>
                <a:ea typeface="Barlow Semi Condensed"/>
                <a:cs typeface="Barlow Semi Condensed"/>
                <a:sym typeface="Barlow Semi Condensed"/>
              </a:rPr>
              <a:t>, </a:t>
            </a:r>
            <a:r>
              <a:rPr b="1" i="1" lang="en">
                <a:solidFill>
                  <a:schemeClr val="lt1"/>
                </a:solidFill>
                <a:highlight>
                  <a:srgbClr val="274E13"/>
                </a:highlight>
                <a:latin typeface="Barlow Semi Condensed"/>
                <a:ea typeface="Barlow Semi Condensed"/>
                <a:cs typeface="Barlow Semi Condensed"/>
                <a:sym typeface="Barlow Semi Condensed"/>
              </a:rPr>
              <a:t>function header comment</a:t>
            </a:r>
            <a:r>
              <a:rPr b="1" i="1" lang="en">
                <a:solidFill>
                  <a:schemeClr val="lt1"/>
                </a:solidFill>
                <a:latin typeface="Barlow Semi Condensed"/>
                <a:ea typeface="Barlow Semi Condensed"/>
                <a:cs typeface="Barlow Semi Condensed"/>
                <a:sym typeface="Barlow Semi Condensed"/>
              </a:rPr>
              <a:t> above every function, and </a:t>
            </a:r>
            <a:r>
              <a:rPr b="1" i="1" lang="en">
                <a:solidFill>
                  <a:schemeClr val="lt1"/>
                </a:solidFill>
                <a:highlight>
                  <a:srgbClr val="274E13"/>
                </a:highlight>
                <a:latin typeface="Barlow Semi Condensed"/>
                <a:ea typeface="Barlow Semi Condensed"/>
                <a:cs typeface="Barlow Semi Condensed"/>
                <a:sym typeface="Barlow Semi Condensed"/>
              </a:rPr>
              <a:t>reasonable inline comments</a:t>
            </a:r>
            <a:r>
              <a:rPr b="1" i="1" lang="en">
                <a:solidFill>
                  <a:schemeClr val="lt1"/>
                </a:solidFill>
                <a:latin typeface="Barlow Semi Condensed"/>
                <a:ea typeface="Barlow Semi Condensed"/>
                <a:cs typeface="Barlow Semi Condensed"/>
                <a:sym typeface="Barlow Semi Condensed"/>
              </a:rPr>
              <a:t>, 1 pts deduction for each missing, 4 pt deduction for missing all comments)</a:t>
            </a:r>
            <a:endParaRPr b="1" i="1">
              <a:solidFill>
                <a:schemeClr val="lt1"/>
              </a:solidFill>
              <a:latin typeface="Barlow Semi Condensed"/>
              <a:ea typeface="Barlow Semi Condensed"/>
              <a:cs typeface="Barlow Semi Condensed"/>
              <a:sym typeface="Barlow Semi Condensed"/>
            </a:endParaRPr>
          </a:p>
          <a:p>
            <a:pPr indent="-317500" lvl="0" marL="457200" marR="76200" rtl="0" algn="just">
              <a:lnSpc>
                <a:spcPct val="115000"/>
              </a:lnSpc>
              <a:spcBef>
                <a:spcPts val="0"/>
              </a:spcBef>
              <a:spcAft>
                <a:spcPts val="0"/>
              </a:spcAft>
              <a:buClr>
                <a:schemeClr val="lt1"/>
              </a:buClr>
              <a:buSzPts val="1400"/>
              <a:buFont typeface="Barlow Semi Condensed"/>
              <a:buAutoNum type="arabicPeriod"/>
            </a:pPr>
            <a:r>
              <a:rPr b="1" i="1" lang="en">
                <a:solidFill>
                  <a:schemeClr val="lt1"/>
                </a:solidFill>
                <a:latin typeface="Barlow Semi Condensed"/>
                <a:ea typeface="Barlow Semi Condensed"/>
                <a:cs typeface="Barlow Semi Condensed"/>
                <a:sym typeface="Barlow Semi Condensed"/>
              </a:rPr>
              <a:t>Function decomposition.  All functions should be reasonable short, </a:t>
            </a:r>
            <a:r>
              <a:rPr b="1" i="1" lang="en">
                <a:solidFill>
                  <a:schemeClr val="lt1"/>
                </a:solidFill>
                <a:highlight>
                  <a:srgbClr val="274E13"/>
                </a:highlight>
                <a:latin typeface="Barlow Semi Condensed"/>
                <a:ea typeface="Barlow Semi Condensed"/>
                <a:cs typeface="Barlow Semi Condensed"/>
                <a:sym typeface="Barlow Semi Condensed"/>
              </a:rPr>
              <a:t>&lt; 30 lines, and CCN should be minimized</a:t>
            </a:r>
            <a:r>
              <a:rPr b="1" i="1" lang="en">
                <a:solidFill>
                  <a:schemeClr val="lt1"/>
                </a:solidFill>
                <a:latin typeface="Barlow Semi Condensed"/>
                <a:ea typeface="Barlow Semi Condensed"/>
                <a:cs typeface="Barlow Semi Condensed"/>
                <a:sym typeface="Barlow Semi Condensed"/>
              </a:rPr>
              <a:t>.  Deductions of up to 30 points for poorly decomposed codes.</a:t>
            </a:r>
            <a:endParaRPr b="1" i="1">
              <a:solidFill>
                <a:schemeClr val="lt1"/>
              </a:solidFill>
              <a:latin typeface="Barlow Semi Condensed"/>
              <a:ea typeface="Barlow Semi Condensed"/>
              <a:cs typeface="Barlow Semi Condensed"/>
              <a:sym typeface="Barlow Semi Condensed"/>
            </a:endParaRPr>
          </a:p>
          <a:p>
            <a:pPr indent="-317500" lvl="0" marL="457200" marR="76200" rtl="0" algn="just">
              <a:lnSpc>
                <a:spcPct val="115000"/>
              </a:lnSpc>
              <a:spcBef>
                <a:spcPts val="0"/>
              </a:spcBef>
              <a:spcAft>
                <a:spcPts val="0"/>
              </a:spcAft>
              <a:buClr>
                <a:schemeClr val="lt1"/>
              </a:buClr>
              <a:buSzPts val="1400"/>
              <a:buFont typeface="Barlow Semi Condensed"/>
              <a:buAutoNum type="arabicPeriod"/>
            </a:pPr>
            <a:r>
              <a:rPr b="1" i="1" lang="en">
                <a:solidFill>
                  <a:schemeClr val="lt1"/>
                </a:solidFill>
                <a:latin typeface="Barlow Semi Condensed"/>
                <a:ea typeface="Barlow Semi Condensed"/>
                <a:cs typeface="Barlow Semi Condensed"/>
                <a:sym typeface="Barlow Semi Condensed"/>
              </a:rPr>
              <a:t>Early Bonus - If your last submission is </a:t>
            </a:r>
            <a:r>
              <a:rPr b="1" i="1" lang="en">
                <a:solidFill>
                  <a:schemeClr val="lt1"/>
                </a:solidFill>
                <a:highlight>
                  <a:srgbClr val="274E13"/>
                </a:highlight>
                <a:latin typeface="Barlow Semi Condensed"/>
                <a:ea typeface="Barlow Semi Condensed"/>
                <a:cs typeface="Barlow Semi Condensed"/>
                <a:sym typeface="Barlow Semi Condensed"/>
              </a:rPr>
              <a:t>submitted before Wednesday, October 27th</a:t>
            </a:r>
            <a:r>
              <a:rPr b="1" i="1" lang="en">
                <a:solidFill>
                  <a:schemeClr val="lt1"/>
                </a:solidFill>
                <a:latin typeface="Barlow Semi Condensed"/>
                <a:ea typeface="Barlow Semi Condensed"/>
                <a:cs typeface="Barlow Semi Condensed"/>
                <a:sym typeface="Barlow Semi Condensed"/>
              </a:rPr>
              <a:t> at midnight and passes all test cases, you will earn a 10% bonus on your final score.  </a:t>
            </a:r>
            <a:endParaRPr b="1" i="1">
              <a:solidFill>
                <a:schemeClr val="lt1"/>
              </a:solidFill>
              <a:latin typeface="Barlow Semi Condensed"/>
              <a:ea typeface="Barlow Semi Condensed"/>
              <a:cs typeface="Barlow Semi Condensed"/>
              <a:sym typeface="Barlow Semi Condensed"/>
            </a:endParaRPr>
          </a:p>
          <a:p>
            <a:pPr indent="-317500" lvl="0" marL="457200" marR="76200" rtl="0" algn="just">
              <a:lnSpc>
                <a:spcPct val="115000"/>
              </a:lnSpc>
              <a:spcBef>
                <a:spcPts val="0"/>
              </a:spcBef>
              <a:spcAft>
                <a:spcPts val="0"/>
              </a:spcAft>
              <a:buClr>
                <a:schemeClr val="lt1"/>
              </a:buClr>
              <a:buSzPts val="1400"/>
              <a:buFont typeface="Barlow Semi Condensed"/>
              <a:buAutoNum type="arabicPeriod"/>
            </a:pPr>
            <a:r>
              <a:rPr b="1" i="1" lang="en">
                <a:solidFill>
                  <a:schemeClr val="lt1"/>
                </a:solidFill>
                <a:latin typeface="Barlow Semi Condensed"/>
                <a:ea typeface="Barlow Semi Condensed"/>
                <a:cs typeface="Barlow Semi Condensed"/>
                <a:sym typeface="Barlow Semi Condensed"/>
              </a:rPr>
              <a:t>Performance Requirements:  </a:t>
            </a:r>
            <a:r>
              <a:rPr b="1" i="1" lang="en">
                <a:solidFill>
                  <a:schemeClr val="lt1"/>
                </a:solidFill>
                <a:highlight>
                  <a:srgbClr val="274E13"/>
                </a:highlight>
                <a:latin typeface="Barlow Semi Condensed"/>
                <a:ea typeface="Barlow Semi Condensed"/>
                <a:cs typeface="Barlow Semi Condensed"/>
                <a:sym typeface="Barlow Semi Condensed"/>
              </a:rPr>
              <a:t>your code meets the performance requirement of each public member function</a:t>
            </a:r>
            <a:r>
              <a:rPr b="1" i="1" lang="en">
                <a:solidFill>
                  <a:schemeClr val="lt1"/>
                </a:solidFill>
                <a:latin typeface="Barlow Semi Condensed"/>
                <a:ea typeface="Barlow Semi Condensed"/>
                <a:cs typeface="Barlow Semi Condensed"/>
                <a:sym typeface="Barlow Semi Condensed"/>
              </a:rPr>
              <a:t>.  Deduction 10 pts for each public member function that is inefficient per the Big O requirments.  </a:t>
            </a:r>
            <a:endParaRPr b="1" i="1">
              <a:solidFill>
                <a:schemeClr val="lt1"/>
              </a:solidFill>
              <a:latin typeface="Barlow Semi Condensed"/>
              <a:ea typeface="Barlow Semi Condensed"/>
              <a:cs typeface="Barlow Semi Condensed"/>
              <a:sym typeface="Barlow Semi Condensed"/>
            </a:endParaRPr>
          </a:p>
          <a:p>
            <a:pPr indent="-317500" lvl="0" marL="457200" marR="76200" rtl="0" algn="just">
              <a:lnSpc>
                <a:spcPct val="115000"/>
              </a:lnSpc>
              <a:spcBef>
                <a:spcPts val="0"/>
              </a:spcBef>
              <a:spcAft>
                <a:spcPts val="0"/>
              </a:spcAft>
              <a:buClr>
                <a:srgbClr val="00FFFF"/>
              </a:buClr>
              <a:buSzPts val="1400"/>
              <a:buFont typeface="Barlow Semi Condensed"/>
              <a:buAutoNum type="arabicPeriod"/>
            </a:pPr>
            <a:r>
              <a:rPr b="1" i="1" lang="en" u="sng">
                <a:solidFill>
                  <a:srgbClr val="00FFFF"/>
                </a:solidFill>
                <a:latin typeface="Barlow Semi Condensed"/>
                <a:ea typeface="Barlow Semi Condensed"/>
                <a:cs typeface="Barlow Semi Condensed"/>
                <a:sym typeface="Barlow Semi Condensed"/>
                <a:hlinkClick action="ppaction://hlinksldjump" r:id="rId3">
                  <a:extLst>
                    <a:ext uri="{A12FA001-AC4F-418D-AE19-62706E023703}">
                      <ahyp:hlinkClr val="tx"/>
                    </a:ext>
                  </a:extLst>
                </a:hlinkClick>
              </a:rPr>
              <a:t>Testing</a:t>
            </a:r>
            <a:endParaRPr b="1" i="1">
              <a:solidFill>
                <a:srgbClr val="00FFFF"/>
              </a:solidFill>
              <a:latin typeface="Barlow Semi Condensed"/>
              <a:ea typeface="Barlow Semi Condensed"/>
              <a:cs typeface="Barlow Semi Condensed"/>
              <a:sym typeface="Barlow Semi Condensed"/>
            </a:endParaRPr>
          </a:p>
          <a:p>
            <a:pPr indent="-317500" lvl="0" marL="457200" rtl="0" algn="just">
              <a:spcBef>
                <a:spcPts val="0"/>
              </a:spcBef>
              <a:spcAft>
                <a:spcPts val="0"/>
              </a:spcAft>
              <a:buClr>
                <a:schemeClr val="lt1"/>
              </a:buClr>
              <a:buSzPts val="1400"/>
              <a:buFont typeface="Barlow Semi Condensed"/>
              <a:buAutoNum type="arabicPeriod"/>
            </a:pPr>
            <a:r>
              <a:rPr b="1" i="1" lang="en">
                <a:solidFill>
                  <a:schemeClr val="lt1"/>
                </a:solidFill>
                <a:latin typeface="Barlow Semi Condensed"/>
                <a:ea typeface="Barlow Semi Condensed"/>
                <a:cs typeface="Barlow Semi Condensed"/>
                <a:sym typeface="Barlow Semi Condensed"/>
              </a:rPr>
              <a:t>Up to 100 pts deduction if there are </a:t>
            </a:r>
            <a:r>
              <a:rPr b="1" i="1" lang="en">
                <a:solidFill>
                  <a:schemeClr val="lt1"/>
                </a:solidFill>
                <a:highlight>
                  <a:srgbClr val="660000"/>
                </a:highlight>
                <a:latin typeface="Barlow Semi Condensed"/>
                <a:ea typeface="Barlow Semi Condensed"/>
                <a:cs typeface="Barlow Semi Condensed"/>
                <a:sym typeface="Barlow Semi Condensed"/>
              </a:rPr>
              <a:t>any other containers, private member variables, or global variables used to implement the functionality</a:t>
            </a:r>
            <a:r>
              <a:rPr b="1" i="1" lang="en">
                <a:solidFill>
                  <a:schemeClr val="lt1"/>
                </a:solidFill>
                <a:latin typeface="Barlow Semi Condensed"/>
                <a:ea typeface="Barlow Semi Condensed"/>
                <a:cs typeface="Barlow Semi Condensed"/>
                <a:sym typeface="Barlow Semi Condensed"/>
              </a:rPr>
              <a:t> of mymap.h. Similarly, up to 100 pt deductions for any change to the API (</a:t>
            </a:r>
            <a:r>
              <a:rPr b="1" i="1" lang="en">
                <a:solidFill>
                  <a:schemeClr val="lt1"/>
                </a:solidFill>
                <a:highlight>
                  <a:srgbClr val="274E13"/>
                </a:highlight>
                <a:latin typeface="Barlow Semi Condensed"/>
                <a:ea typeface="Barlow Semi Condensed"/>
                <a:cs typeface="Barlow Semi Condensed"/>
                <a:sym typeface="Barlow Semi Condensed"/>
              </a:rPr>
              <a:t>private </a:t>
            </a:r>
            <a:r>
              <a:rPr b="1" i="1" lang="en">
                <a:solidFill>
                  <a:schemeClr val="lt1"/>
                </a:solidFill>
                <a:highlight>
                  <a:srgbClr val="274E13"/>
                </a:highlight>
                <a:latin typeface="Barlow Semi Condensed"/>
                <a:ea typeface="Barlow Semi Condensed"/>
                <a:cs typeface="Barlow Semi Condensed"/>
                <a:sym typeface="Barlow Semi Condensed"/>
              </a:rPr>
              <a:t>functions</a:t>
            </a:r>
            <a:r>
              <a:rPr b="1" i="1" lang="en">
                <a:solidFill>
                  <a:schemeClr val="lt1"/>
                </a:solidFill>
                <a:highlight>
                  <a:srgbClr val="274E13"/>
                </a:highlight>
                <a:latin typeface="Barlow Semi Condensed"/>
                <a:ea typeface="Barlow Semi Condensed"/>
                <a:cs typeface="Barlow Semi Condensed"/>
                <a:sym typeface="Barlow Semi Condensed"/>
              </a:rPr>
              <a:t> are allowed but not public functions are allowed</a:t>
            </a:r>
            <a:r>
              <a:rPr b="1" i="1" lang="en">
                <a:solidFill>
                  <a:schemeClr val="lt1"/>
                </a:solidFill>
                <a:latin typeface="Barlow Semi Condensed"/>
                <a:ea typeface="Barlow Semi Condensed"/>
                <a:cs typeface="Barlow Semi Condensed"/>
                <a:sym typeface="Barlow Semi Condensed"/>
              </a:rPr>
              <a:t>).  No </a:t>
            </a:r>
            <a:r>
              <a:rPr b="1" i="1" lang="en">
                <a:solidFill>
                  <a:schemeClr val="lt1"/>
                </a:solidFill>
                <a:highlight>
                  <a:srgbClr val="660000"/>
                </a:highlight>
                <a:latin typeface="Barlow Semi Condensed"/>
                <a:ea typeface="Barlow Semi Condensed"/>
                <a:cs typeface="Barlow Semi Condensed"/>
                <a:sym typeface="Barlow Semi Condensed"/>
              </a:rPr>
              <a:t>changes to node struct</a:t>
            </a:r>
            <a:r>
              <a:rPr b="1" i="1" lang="en">
                <a:solidFill>
                  <a:schemeClr val="lt1"/>
                </a:solidFill>
                <a:latin typeface="Barlow Semi Condensed"/>
                <a:ea typeface="Barlow Semi Condensed"/>
                <a:cs typeface="Barlow Semi Condensed"/>
                <a:sym typeface="Barlow Semi Condensed"/>
              </a:rPr>
              <a:t> (will not pass tests cases if this is changed).  </a:t>
            </a:r>
            <a:endParaRPr b="1" i="1">
              <a:solidFill>
                <a:schemeClr val="lt1"/>
              </a:solidFill>
              <a:latin typeface="Barlow Semi Condensed"/>
              <a:ea typeface="Barlow Semi Condensed"/>
              <a:cs typeface="Barlow Semi Condensed"/>
              <a:sym typeface="Barlow Semi Condensed"/>
            </a:endParaRPr>
          </a:p>
        </p:txBody>
      </p:sp>
      <p:sp>
        <p:nvSpPr>
          <p:cNvPr id="1377" name="Google Shape;1377;p80"/>
          <p:cNvSpPr/>
          <p:nvPr/>
        </p:nvSpPr>
        <p:spPr>
          <a:xfrm>
            <a:off x="3685538" y="200800"/>
            <a:ext cx="1772923" cy="445703"/>
          </a:xfrm>
          <a:prstGeom prst="rect">
            <a:avLst/>
          </a:prstGeom>
        </p:spPr>
        <p:txBody>
          <a:bodyPr>
            <a:prstTxWarp prst="textPlain"/>
          </a:bodyPr>
          <a:lstStyle/>
          <a:p>
            <a:pPr lvl="0" algn="ctr"/>
            <a:r>
              <a:rPr b="1" i="1">
                <a:ln>
                  <a:noFill/>
                </a:ln>
                <a:solidFill>
                  <a:srgbClr val="FFFFFF"/>
                </a:solidFill>
                <a:latin typeface="Barlow Semi Condensed"/>
              </a:rPr>
              <a:t>RUBRIC</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81" name="Shape 1381"/>
        <p:cNvGrpSpPr/>
        <p:nvPr/>
      </p:nvGrpSpPr>
      <p:grpSpPr>
        <a:xfrm>
          <a:off x="0" y="0"/>
          <a:ext cx="0" cy="0"/>
          <a:chOff x="0" y="0"/>
          <a:chExt cx="0" cy="0"/>
        </a:xfrm>
      </p:grpSpPr>
      <p:sp>
        <p:nvSpPr>
          <p:cNvPr id="1382" name="Google Shape;1382;p81"/>
          <p:cNvSpPr/>
          <p:nvPr/>
        </p:nvSpPr>
        <p:spPr>
          <a:xfrm>
            <a:off x="362988"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3" name="Google Shape;1383;p81"/>
          <p:cNvSpPr/>
          <p:nvPr/>
        </p:nvSpPr>
        <p:spPr>
          <a:xfrm>
            <a:off x="2084742"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81"/>
          <p:cNvSpPr/>
          <p:nvPr/>
        </p:nvSpPr>
        <p:spPr>
          <a:xfrm>
            <a:off x="5528251"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81"/>
          <p:cNvSpPr/>
          <p:nvPr/>
        </p:nvSpPr>
        <p:spPr>
          <a:xfrm>
            <a:off x="3806496"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81"/>
          <p:cNvSpPr/>
          <p:nvPr/>
        </p:nvSpPr>
        <p:spPr>
          <a:xfrm>
            <a:off x="7250005" y="1320749"/>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81"/>
          <p:cNvSpPr/>
          <p:nvPr/>
        </p:nvSpPr>
        <p:spPr>
          <a:xfrm>
            <a:off x="362988"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81"/>
          <p:cNvSpPr/>
          <p:nvPr/>
        </p:nvSpPr>
        <p:spPr>
          <a:xfrm>
            <a:off x="2084742"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81"/>
          <p:cNvSpPr/>
          <p:nvPr/>
        </p:nvSpPr>
        <p:spPr>
          <a:xfrm>
            <a:off x="5528251"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81"/>
          <p:cNvSpPr/>
          <p:nvPr/>
        </p:nvSpPr>
        <p:spPr>
          <a:xfrm>
            <a:off x="3806496"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81"/>
          <p:cNvSpPr/>
          <p:nvPr/>
        </p:nvSpPr>
        <p:spPr>
          <a:xfrm>
            <a:off x="7250005" y="3308746"/>
            <a:ext cx="1501800" cy="1501800"/>
          </a:xfrm>
          <a:prstGeom prst="roundRect">
            <a:avLst>
              <a:gd fmla="val 16667" name="adj"/>
            </a:avLst>
          </a:prstGeom>
          <a:solidFill>
            <a:srgbClr val="38383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81"/>
          <p:cNvSpPr/>
          <p:nvPr/>
        </p:nvSpPr>
        <p:spPr>
          <a:xfrm>
            <a:off x="3920274" y="1164179"/>
            <a:ext cx="1274274" cy="259665"/>
          </a:xfrm>
          <a:prstGeom prst="rect">
            <a:avLst/>
          </a:prstGeom>
        </p:spPr>
        <p:txBody>
          <a:bodyPr>
            <a:prstTxWarp prst="textPlain"/>
          </a:bodyPr>
          <a:lstStyle/>
          <a:p>
            <a:pPr lvl="0" algn="ctr"/>
            <a:r>
              <a:rPr b="1" i="1">
                <a:ln>
                  <a:noFill/>
                </a:ln>
                <a:solidFill>
                  <a:schemeClr val="lt1"/>
                </a:solidFill>
                <a:latin typeface="Barlow Semi Condensed"/>
              </a:rPr>
              <a:t>wednesday</a:t>
            </a:r>
          </a:p>
        </p:txBody>
      </p:sp>
      <p:sp>
        <p:nvSpPr>
          <p:cNvPr id="1393" name="Google Shape;1393;p81"/>
          <p:cNvSpPr/>
          <p:nvPr/>
        </p:nvSpPr>
        <p:spPr>
          <a:xfrm>
            <a:off x="7370484" y="3143037"/>
            <a:ext cx="1274274" cy="259665"/>
          </a:xfrm>
          <a:prstGeom prst="rect">
            <a:avLst/>
          </a:prstGeom>
        </p:spPr>
        <p:txBody>
          <a:bodyPr>
            <a:prstTxWarp prst="textPlain"/>
          </a:bodyPr>
          <a:lstStyle/>
          <a:p>
            <a:pPr lvl="0" algn="ctr"/>
            <a:r>
              <a:rPr b="1" i="1">
                <a:ln>
                  <a:noFill/>
                </a:ln>
                <a:solidFill>
                  <a:schemeClr val="lt1"/>
                </a:solidFill>
                <a:latin typeface="Barlow Semi Condensed"/>
              </a:rPr>
              <a:t>wednesday</a:t>
            </a:r>
          </a:p>
        </p:txBody>
      </p:sp>
      <p:sp>
        <p:nvSpPr>
          <p:cNvPr id="1394" name="Google Shape;1394;p81"/>
          <p:cNvSpPr/>
          <p:nvPr/>
        </p:nvSpPr>
        <p:spPr>
          <a:xfrm>
            <a:off x="664341" y="1164091"/>
            <a:ext cx="904584" cy="259665"/>
          </a:xfrm>
          <a:prstGeom prst="rect">
            <a:avLst/>
          </a:prstGeom>
        </p:spPr>
        <p:txBody>
          <a:bodyPr>
            <a:prstTxWarp prst="textPlain"/>
          </a:bodyPr>
          <a:lstStyle/>
          <a:p>
            <a:pPr lvl="0" algn="ctr"/>
            <a:r>
              <a:rPr b="1" i="1">
                <a:ln>
                  <a:noFill/>
                </a:ln>
                <a:solidFill>
                  <a:schemeClr val="lt1"/>
                </a:solidFill>
                <a:latin typeface="Barlow Semi Condensed"/>
              </a:rPr>
              <a:t>monday</a:t>
            </a:r>
          </a:p>
        </p:txBody>
      </p:sp>
      <p:sp>
        <p:nvSpPr>
          <p:cNvPr id="1395" name="Google Shape;1395;p81"/>
          <p:cNvSpPr/>
          <p:nvPr/>
        </p:nvSpPr>
        <p:spPr>
          <a:xfrm>
            <a:off x="2383646" y="1153629"/>
            <a:ext cx="904007" cy="259665"/>
          </a:xfrm>
          <a:prstGeom prst="rect">
            <a:avLst/>
          </a:prstGeom>
        </p:spPr>
        <p:txBody>
          <a:bodyPr>
            <a:prstTxWarp prst="textPlain"/>
          </a:bodyPr>
          <a:lstStyle/>
          <a:p>
            <a:pPr lvl="0" algn="ctr"/>
            <a:r>
              <a:rPr b="1" i="1">
                <a:ln>
                  <a:noFill/>
                </a:ln>
                <a:solidFill>
                  <a:schemeClr val="lt1"/>
                </a:solidFill>
                <a:latin typeface="Barlow Semi Condensed"/>
              </a:rPr>
              <a:t>tuesday</a:t>
            </a:r>
          </a:p>
        </p:txBody>
      </p:sp>
      <p:sp>
        <p:nvSpPr>
          <p:cNvPr id="1396" name="Google Shape;1396;p81"/>
          <p:cNvSpPr/>
          <p:nvPr/>
        </p:nvSpPr>
        <p:spPr>
          <a:xfrm>
            <a:off x="5776752" y="1159429"/>
            <a:ext cx="1004805" cy="259665"/>
          </a:xfrm>
          <a:prstGeom prst="rect">
            <a:avLst/>
          </a:prstGeom>
        </p:spPr>
        <p:txBody>
          <a:bodyPr>
            <a:prstTxWarp prst="textPlain"/>
          </a:bodyPr>
          <a:lstStyle/>
          <a:p>
            <a:pPr lvl="0" algn="ctr"/>
            <a:r>
              <a:rPr b="1" i="1">
                <a:ln>
                  <a:noFill/>
                </a:ln>
                <a:solidFill>
                  <a:schemeClr val="lt1"/>
                </a:solidFill>
                <a:latin typeface="Barlow Semi Condensed"/>
              </a:rPr>
              <a:t>thursday</a:t>
            </a:r>
          </a:p>
        </p:txBody>
      </p:sp>
      <p:sp>
        <p:nvSpPr>
          <p:cNvPr id="1397" name="Google Shape;1397;p81"/>
          <p:cNvSpPr/>
          <p:nvPr/>
        </p:nvSpPr>
        <p:spPr>
          <a:xfrm>
            <a:off x="7698878" y="1149300"/>
            <a:ext cx="667463" cy="268330"/>
          </a:xfrm>
          <a:prstGeom prst="rect">
            <a:avLst/>
          </a:prstGeom>
        </p:spPr>
        <p:txBody>
          <a:bodyPr>
            <a:prstTxWarp prst="textPlain"/>
          </a:bodyPr>
          <a:lstStyle/>
          <a:p>
            <a:pPr lvl="0" algn="ctr"/>
            <a:r>
              <a:rPr b="1" i="1">
                <a:ln>
                  <a:noFill/>
                </a:ln>
                <a:solidFill>
                  <a:schemeClr val="lt1"/>
                </a:solidFill>
                <a:latin typeface="Barlow Semi Condensed"/>
              </a:rPr>
              <a:t>friday</a:t>
            </a:r>
          </a:p>
        </p:txBody>
      </p:sp>
      <p:sp>
        <p:nvSpPr>
          <p:cNvPr id="1398" name="Google Shape;1398;p81"/>
          <p:cNvSpPr/>
          <p:nvPr/>
        </p:nvSpPr>
        <p:spPr>
          <a:xfrm>
            <a:off x="4105104" y="3147925"/>
            <a:ext cx="904584" cy="259665"/>
          </a:xfrm>
          <a:prstGeom prst="rect">
            <a:avLst/>
          </a:prstGeom>
        </p:spPr>
        <p:txBody>
          <a:bodyPr>
            <a:prstTxWarp prst="textPlain"/>
          </a:bodyPr>
          <a:lstStyle/>
          <a:p>
            <a:pPr lvl="0" algn="ctr"/>
            <a:r>
              <a:rPr b="1" i="1">
                <a:ln>
                  <a:noFill/>
                </a:ln>
                <a:solidFill>
                  <a:schemeClr val="lt1"/>
                </a:solidFill>
                <a:latin typeface="Barlow Semi Condensed"/>
              </a:rPr>
              <a:t>monday</a:t>
            </a:r>
          </a:p>
        </p:txBody>
      </p:sp>
      <p:sp>
        <p:nvSpPr>
          <p:cNvPr id="1399" name="Google Shape;1399;p81"/>
          <p:cNvSpPr/>
          <p:nvPr/>
        </p:nvSpPr>
        <p:spPr>
          <a:xfrm>
            <a:off x="5827146" y="3151687"/>
            <a:ext cx="904007" cy="259665"/>
          </a:xfrm>
          <a:prstGeom prst="rect">
            <a:avLst/>
          </a:prstGeom>
        </p:spPr>
        <p:txBody>
          <a:bodyPr>
            <a:prstTxWarp prst="textPlain"/>
          </a:bodyPr>
          <a:lstStyle/>
          <a:p>
            <a:pPr lvl="0" algn="ctr"/>
            <a:r>
              <a:rPr b="1" i="1">
                <a:ln>
                  <a:noFill/>
                </a:ln>
                <a:solidFill>
                  <a:schemeClr val="lt1"/>
                </a:solidFill>
                <a:latin typeface="Barlow Semi Condensed"/>
              </a:rPr>
              <a:t>tuesday</a:t>
            </a:r>
          </a:p>
        </p:txBody>
      </p:sp>
      <p:sp>
        <p:nvSpPr>
          <p:cNvPr id="1400" name="Google Shape;1400;p81"/>
          <p:cNvSpPr/>
          <p:nvPr/>
        </p:nvSpPr>
        <p:spPr>
          <a:xfrm>
            <a:off x="605278" y="3148112"/>
            <a:ext cx="1011736" cy="259665"/>
          </a:xfrm>
          <a:prstGeom prst="rect">
            <a:avLst/>
          </a:prstGeom>
        </p:spPr>
        <p:txBody>
          <a:bodyPr>
            <a:prstTxWarp prst="textPlain"/>
          </a:bodyPr>
          <a:lstStyle/>
          <a:p>
            <a:pPr lvl="0" algn="ctr"/>
            <a:r>
              <a:rPr b="1" i="1">
                <a:ln>
                  <a:noFill/>
                </a:ln>
                <a:solidFill>
                  <a:srgbClr val="EA9999"/>
                </a:solidFill>
                <a:latin typeface="Barlow Semi Condensed"/>
              </a:rPr>
              <a:t>saturday</a:t>
            </a:r>
          </a:p>
        </p:txBody>
      </p:sp>
      <p:sp>
        <p:nvSpPr>
          <p:cNvPr id="1401" name="Google Shape;1401;p81"/>
          <p:cNvSpPr/>
          <p:nvPr/>
        </p:nvSpPr>
        <p:spPr>
          <a:xfrm>
            <a:off x="2426100" y="3158187"/>
            <a:ext cx="819094" cy="259665"/>
          </a:xfrm>
          <a:prstGeom prst="rect">
            <a:avLst/>
          </a:prstGeom>
        </p:spPr>
        <p:txBody>
          <a:bodyPr>
            <a:prstTxWarp prst="textPlain"/>
          </a:bodyPr>
          <a:lstStyle/>
          <a:p>
            <a:pPr lvl="0" algn="ctr"/>
            <a:r>
              <a:rPr b="1" i="1">
                <a:ln>
                  <a:noFill/>
                </a:ln>
                <a:solidFill>
                  <a:srgbClr val="EA9999"/>
                </a:solidFill>
                <a:latin typeface="Barlow Semi Condensed"/>
              </a:rPr>
              <a:t>sunday</a:t>
            </a:r>
          </a:p>
        </p:txBody>
      </p:sp>
      <p:sp>
        <p:nvSpPr>
          <p:cNvPr id="1402" name="Google Shape;1402;p81"/>
          <p:cNvSpPr/>
          <p:nvPr/>
        </p:nvSpPr>
        <p:spPr>
          <a:xfrm>
            <a:off x="838557" y="1472133"/>
            <a:ext cx="555101" cy="196708"/>
          </a:xfrm>
          <a:prstGeom prst="rect">
            <a:avLst/>
          </a:prstGeom>
        </p:spPr>
        <p:txBody>
          <a:bodyPr>
            <a:prstTxWarp prst="textPlain"/>
          </a:bodyPr>
          <a:lstStyle/>
          <a:p>
            <a:pPr lvl="0" algn="ctr"/>
            <a:r>
              <a:rPr b="1" i="1">
                <a:ln>
                  <a:noFill/>
                </a:ln>
                <a:solidFill>
                  <a:srgbClr val="E06666"/>
                </a:solidFill>
                <a:latin typeface="Barlow Semi Condensed"/>
              </a:rPr>
              <a:t>yuqing</a:t>
            </a:r>
          </a:p>
        </p:txBody>
      </p:sp>
      <p:sp>
        <p:nvSpPr>
          <p:cNvPr id="1403" name="Google Shape;1403;p81"/>
          <p:cNvSpPr/>
          <p:nvPr/>
        </p:nvSpPr>
        <p:spPr>
          <a:xfrm>
            <a:off x="786527" y="1802648"/>
            <a:ext cx="649236" cy="197130"/>
          </a:xfrm>
          <a:prstGeom prst="rect">
            <a:avLst/>
          </a:prstGeom>
        </p:spPr>
        <p:txBody>
          <a:bodyPr>
            <a:prstTxWarp prst="textPlain"/>
          </a:bodyPr>
          <a:lstStyle/>
          <a:p>
            <a:pPr lvl="0" algn="ctr"/>
            <a:r>
              <a:rPr b="1" i="1">
                <a:ln>
                  <a:noFill/>
                </a:ln>
                <a:solidFill>
                  <a:srgbClr val="E06666"/>
                </a:solidFill>
                <a:latin typeface="Barlow Semi Condensed"/>
              </a:rPr>
              <a:t>sanjana</a:t>
            </a:r>
          </a:p>
        </p:txBody>
      </p:sp>
      <p:sp>
        <p:nvSpPr>
          <p:cNvPr id="1404" name="Google Shape;1404;p81"/>
          <p:cNvSpPr/>
          <p:nvPr/>
        </p:nvSpPr>
        <p:spPr>
          <a:xfrm>
            <a:off x="760890" y="2130846"/>
            <a:ext cx="706012" cy="155762"/>
          </a:xfrm>
          <a:prstGeom prst="rect">
            <a:avLst/>
          </a:prstGeom>
        </p:spPr>
        <p:txBody>
          <a:bodyPr>
            <a:prstTxWarp prst="textPlain"/>
          </a:bodyPr>
          <a:lstStyle/>
          <a:p>
            <a:pPr lvl="0" algn="ctr"/>
            <a:r>
              <a:rPr b="1" i="1">
                <a:ln>
                  <a:noFill/>
                </a:ln>
                <a:solidFill>
                  <a:srgbClr val="E06666"/>
                </a:solidFill>
                <a:latin typeface="Barlow Semi Condensed"/>
              </a:rPr>
              <a:t>mahshid</a:t>
            </a:r>
          </a:p>
        </p:txBody>
      </p:sp>
      <p:sp>
        <p:nvSpPr>
          <p:cNvPr id="1405" name="Google Shape;1405;p81"/>
          <p:cNvSpPr/>
          <p:nvPr/>
        </p:nvSpPr>
        <p:spPr>
          <a:xfrm>
            <a:off x="605447" y="2447356"/>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406" name="Google Shape;1406;p81"/>
          <p:cNvSpPr/>
          <p:nvPr/>
        </p:nvSpPr>
        <p:spPr>
          <a:xfrm>
            <a:off x="892228" y="1679126"/>
            <a:ext cx="448812" cy="88029"/>
          </a:xfrm>
          <a:prstGeom prst="rect">
            <a:avLst/>
          </a:prstGeom>
        </p:spPr>
        <p:txBody>
          <a:bodyPr>
            <a:prstTxWarp prst="textPlain"/>
          </a:bodyPr>
          <a:lstStyle/>
          <a:p>
            <a:pPr lvl="0" algn="ctr"/>
            <a:r>
              <a:rPr b="1" i="1">
                <a:ln>
                  <a:noFill/>
                </a:ln>
                <a:solidFill>
                  <a:schemeClr val="lt1"/>
                </a:solidFill>
                <a:latin typeface="Barlow Semi Condensed"/>
              </a:rPr>
              <a:t>1000-1130</a:t>
            </a:r>
          </a:p>
        </p:txBody>
      </p:sp>
      <p:sp>
        <p:nvSpPr>
          <p:cNvPr id="1407" name="Google Shape;1407;p81"/>
          <p:cNvSpPr/>
          <p:nvPr/>
        </p:nvSpPr>
        <p:spPr>
          <a:xfrm>
            <a:off x="892228" y="1976956"/>
            <a:ext cx="446004" cy="88029"/>
          </a:xfrm>
          <a:prstGeom prst="rect">
            <a:avLst/>
          </a:prstGeom>
        </p:spPr>
        <p:txBody>
          <a:bodyPr>
            <a:prstTxWarp prst="textPlain"/>
          </a:bodyPr>
          <a:lstStyle/>
          <a:p>
            <a:pPr lvl="0" algn="ctr"/>
            <a:r>
              <a:rPr b="1" i="1">
                <a:ln>
                  <a:noFill/>
                </a:ln>
                <a:solidFill>
                  <a:schemeClr val="lt1"/>
                </a:solidFill>
                <a:latin typeface="Barlow Semi Condensed"/>
              </a:rPr>
              <a:t>1130-1300</a:t>
            </a:r>
          </a:p>
        </p:txBody>
      </p:sp>
      <p:sp>
        <p:nvSpPr>
          <p:cNvPr id="1408" name="Google Shape;1408;p81"/>
          <p:cNvSpPr/>
          <p:nvPr/>
        </p:nvSpPr>
        <p:spPr>
          <a:xfrm>
            <a:off x="879893" y="2300490"/>
            <a:ext cx="467736" cy="88029"/>
          </a:xfrm>
          <a:prstGeom prst="rect">
            <a:avLst/>
          </a:prstGeom>
        </p:spPr>
        <p:txBody>
          <a:bodyPr>
            <a:prstTxWarp prst="textPlain"/>
          </a:bodyPr>
          <a:lstStyle/>
          <a:p>
            <a:pPr lvl="0" algn="ctr"/>
            <a:r>
              <a:rPr b="1" i="1">
                <a:ln>
                  <a:noFill/>
                </a:ln>
                <a:solidFill>
                  <a:schemeClr val="lt1"/>
                </a:solidFill>
                <a:latin typeface="Barlow Semi Condensed"/>
              </a:rPr>
              <a:t>1200-1330</a:t>
            </a:r>
          </a:p>
        </p:txBody>
      </p:sp>
      <p:sp>
        <p:nvSpPr>
          <p:cNvPr id="1409" name="Google Shape;1409;p81"/>
          <p:cNvSpPr/>
          <p:nvPr/>
        </p:nvSpPr>
        <p:spPr>
          <a:xfrm>
            <a:off x="925256" y="2619385"/>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410" name="Google Shape;1410;p81"/>
          <p:cNvSpPr/>
          <p:nvPr/>
        </p:nvSpPr>
        <p:spPr>
          <a:xfrm>
            <a:off x="2637566" y="1578608"/>
            <a:ext cx="396169" cy="111862"/>
          </a:xfrm>
          <a:prstGeom prst="rect">
            <a:avLst/>
          </a:prstGeom>
        </p:spPr>
        <p:txBody>
          <a:bodyPr>
            <a:prstTxWarp prst="textPlain"/>
          </a:bodyPr>
          <a:lstStyle/>
          <a:p>
            <a:pPr lvl="0" algn="ctr"/>
            <a:r>
              <a:rPr b="1" i="1">
                <a:ln>
                  <a:noFill/>
                </a:ln>
                <a:solidFill>
                  <a:srgbClr val="E06666"/>
                </a:solidFill>
                <a:latin typeface="Barlow Semi Condensed"/>
              </a:rPr>
              <a:t>sana</a:t>
            </a:r>
          </a:p>
        </p:txBody>
      </p:sp>
      <p:sp>
        <p:nvSpPr>
          <p:cNvPr id="1411" name="Google Shape;1411;p81"/>
          <p:cNvSpPr/>
          <p:nvPr/>
        </p:nvSpPr>
        <p:spPr>
          <a:xfrm>
            <a:off x="2564430" y="1855778"/>
            <a:ext cx="542437" cy="155762"/>
          </a:xfrm>
          <a:prstGeom prst="rect">
            <a:avLst/>
          </a:prstGeom>
        </p:spPr>
        <p:txBody>
          <a:bodyPr>
            <a:prstTxWarp prst="textPlain"/>
          </a:bodyPr>
          <a:lstStyle/>
          <a:p>
            <a:pPr lvl="0" algn="ctr"/>
            <a:r>
              <a:rPr b="1" i="1">
                <a:ln>
                  <a:noFill/>
                </a:ln>
                <a:solidFill>
                  <a:srgbClr val="E06666"/>
                </a:solidFill>
                <a:latin typeface="Barlow Semi Condensed"/>
              </a:rPr>
              <a:t>melika</a:t>
            </a:r>
          </a:p>
        </p:txBody>
      </p:sp>
      <p:sp>
        <p:nvSpPr>
          <p:cNvPr id="1412" name="Google Shape;1412;p81"/>
          <p:cNvSpPr/>
          <p:nvPr/>
        </p:nvSpPr>
        <p:spPr>
          <a:xfrm>
            <a:off x="2327196" y="2213874"/>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413" name="Google Shape;1413;p81"/>
          <p:cNvSpPr/>
          <p:nvPr/>
        </p:nvSpPr>
        <p:spPr>
          <a:xfrm>
            <a:off x="2601752" y="1704949"/>
            <a:ext cx="448812" cy="88029"/>
          </a:xfrm>
          <a:prstGeom prst="rect">
            <a:avLst/>
          </a:prstGeom>
        </p:spPr>
        <p:txBody>
          <a:bodyPr>
            <a:prstTxWarp prst="textPlain"/>
          </a:bodyPr>
          <a:lstStyle/>
          <a:p>
            <a:pPr lvl="0" algn="ctr"/>
            <a:r>
              <a:rPr b="1" i="1">
                <a:ln>
                  <a:noFill/>
                </a:ln>
                <a:solidFill>
                  <a:schemeClr val="lt1"/>
                </a:solidFill>
                <a:latin typeface="Barlow Semi Condensed"/>
              </a:rPr>
              <a:t>1000-1130</a:t>
            </a:r>
          </a:p>
        </p:txBody>
      </p:sp>
      <p:sp>
        <p:nvSpPr>
          <p:cNvPr id="1414" name="Google Shape;1414;p81"/>
          <p:cNvSpPr/>
          <p:nvPr/>
        </p:nvSpPr>
        <p:spPr>
          <a:xfrm>
            <a:off x="2589417" y="2028483"/>
            <a:ext cx="446004" cy="88029"/>
          </a:xfrm>
          <a:prstGeom prst="rect">
            <a:avLst/>
          </a:prstGeom>
        </p:spPr>
        <p:txBody>
          <a:bodyPr>
            <a:prstTxWarp prst="textPlain"/>
          </a:bodyPr>
          <a:lstStyle/>
          <a:p>
            <a:pPr lvl="0" algn="ctr"/>
            <a:r>
              <a:rPr b="1" i="1">
                <a:ln>
                  <a:noFill/>
                </a:ln>
                <a:solidFill>
                  <a:schemeClr val="lt1"/>
                </a:solidFill>
                <a:latin typeface="Barlow Semi Condensed"/>
              </a:rPr>
              <a:t>1130-1300</a:t>
            </a:r>
          </a:p>
        </p:txBody>
      </p:sp>
      <p:sp>
        <p:nvSpPr>
          <p:cNvPr id="1415" name="Google Shape;1415;p81"/>
          <p:cNvSpPr/>
          <p:nvPr/>
        </p:nvSpPr>
        <p:spPr>
          <a:xfrm>
            <a:off x="2647005" y="2385903"/>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416" name="Google Shape;1416;p81"/>
          <p:cNvSpPr/>
          <p:nvPr/>
        </p:nvSpPr>
        <p:spPr>
          <a:xfrm>
            <a:off x="4204388" y="1582641"/>
            <a:ext cx="706012" cy="155762"/>
          </a:xfrm>
          <a:prstGeom prst="rect">
            <a:avLst/>
          </a:prstGeom>
        </p:spPr>
        <p:txBody>
          <a:bodyPr>
            <a:prstTxWarp prst="textPlain"/>
          </a:bodyPr>
          <a:lstStyle/>
          <a:p>
            <a:pPr lvl="0" algn="ctr"/>
            <a:r>
              <a:rPr b="1" i="1">
                <a:ln>
                  <a:noFill/>
                </a:ln>
                <a:solidFill>
                  <a:srgbClr val="E06666"/>
                </a:solidFill>
                <a:latin typeface="Barlow Semi Condensed"/>
              </a:rPr>
              <a:t>mahshid</a:t>
            </a:r>
          </a:p>
        </p:txBody>
      </p:sp>
      <p:sp>
        <p:nvSpPr>
          <p:cNvPr id="1417" name="Google Shape;1417;p81"/>
          <p:cNvSpPr/>
          <p:nvPr/>
        </p:nvSpPr>
        <p:spPr>
          <a:xfrm>
            <a:off x="4298391" y="1916469"/>
            <a:ext cx="542437" cy="155762"/>
          </a:xfrm>
          <a:prstGeom prst="rect">
            <a:avLst/>
          </a:prstGeom>
        </p:spPr>
        <p:txBody>
          <a:bodyPr>
            <a:prstTxWarp prst="textPlain"/>
          </a:bodyPr>
          <a:lstStyle/>
          <a:p>
            <a:pPr lvl="0" algn="ctr"/>
            <a:r>
              <a:rPr b="1" i="1">
                <a:ln>
                  <a:noFill/>
                </a:ln>
                <a:solidFill>
                  <a:srgbClr val="E06666"/>
                </a:solidFill>
                <a:latin typeface="Barlow Semi Condensed"/>
              </a:rPr>
              <a:t>melika</a:t>
            </a:r>
          </a:p>
        </p:txBody>
      </p:sp>
      <p:sp>
        <p:nvSpPr>
          <p:cNvPr id="1418" name="Google Shape;1418;p81"/>
          <p:cNvSpPr/>
          <p:nvPr/>
        </p:nvSpPr>
        <p:spPr>
          <a:xfrm>
            <a:off x="4048945" y="2244215"/>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419" name="Google Shape;1419;p81"/>
          <p:cNvSpPr/>
          <p:nvPr/>
        </p:nvSpPr>
        <p:spPr>
          <a:xfrm>
            <a:off x="4335713" y="1765641"/>
            <a:ext cx="470544" cy="88029"/>
          </a:xfrm>
          <a:prstGeom prst="rect">
            <a:avLst/>
          </a:prstGeom>
        </p:spPr>
        <p:txBody>
          <a:bodyPr>
            <a:prstTxWarp prst="textPlain"/>
          </a:bodyPr>
          <a:lstStyle/>
          <a:p>
            <a:pPr lvl="0" algn="ctr"/>
            <a:r>
              <a:rPr b="1" i="1">
                <a:ln>
                  <a:noFill/>
                </a:ln>
                <a:solidFill>
                  <a:schemeClr val="lt1"/>
                </a:solidFill>
                <a:latin typeface="Barlow Semi Condensed"/>
              </a:rPr>
              <a:t>1030-1200</a:t>
            </a:r>
          </a:p>
        </p:txBody>
      </p:sp>
      <p:sp>
        <p:nvSpPr>
          <p:cNvPr id="1420" name="Google Shape;1420;p81"/>
          <p:cNvSpPr/>
          <p:nvPr/>
        </p:nvSpPr>
        <p:spPr>
          <a:xfrm>
            <a:off x="4328214" y="2089161"/>
            <a:ext cx="466149" cy="88029"/>
          </a:xfrm>
          <a:prstGeom prst="rect">
            <a:avLst/>
          </a:prstGeom>
        </p:spPr>
        <p:txBody>
          <a:bodyPr>
            <a:prstTxWarp prst="textPlain"/>
          </a:bodyPr>
          <a:lstStyle/>
          <a:p>
            <a:pPr lvl="0" algn="ctr"/>
            <a:r>
              <a:rPr b="1" i="1">
                <a:ln>
                  <a:noFill/>
                </a:ln>
                <a:solidFill>
                  <a:schemeClr val="lt1"/>
                </a:solidFill>
                <a:latin typeface="Barlow Semi Condensed"/>
              </a:rPr>
              <a:t>1330-1500</a:t>
            </a:r>
          </a:p>
        </p:txBody>
      </p:sp>
      <p:sp>
        <p:nvSpPr>
          <p:cNvPr id="1421" name="Google Shape;1421;p81"/>
          <p:cNvSpPr/>
          <p:nvPr/>
        </p:nvSpPr>
        <p:spPr>
          <a:xfrm>
            <a:off x="4368753" y="2416244"/>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422" name="Google Shape;1422;p81"/>
          <p:cNvSpPr/>
          <p:nvPr/>
        </p:nvSpPr>
        <p:spPr>
          <a:xfrm>
            <a:off x="5954537" y="1611328"/>
            <a:ext cx="649236" cy="197130"/>
          </a:xfrm>
          <a:prstGeom prst="rect">
            <a:avLst/>
          </a:prstGeom>
        </p:spPr>
        <p:txBody>
          <a:bodyPr>
            <a:prstTxWarp prst="textPlain"/>
          </a:bodyPr>
          <a:lstStyle/>
          <a:p>
            <a:pPr lvl="0" algn="ctr"/>
            <a:r>
              <a:rPr b="1" i="1">
                <a:ln>
                  <a:noFill/>
                </a:ln>
                <a:solidFill>
                  <a:srgbClr val="E06666"/>
                </a:solidFill>
                <a:latin typeface="Barlow Semi Condensed"/>
              </a:rPr>
              <a:t>sanjana</a:t>
            </a:r>
          </a:p>
        </p:txBody>
      </p:sp>
      <p:sp>
        <p:nvSpPr>
          <p:cNvPr id="1423" name="Google Shape;1423;p81"/>
          <p:cNvSpPr/>
          <p:nvPr/>
        </p:nvSpPr>
        <p:spPr>
          <a:xfrm>
            <a:off x="5773769" y="1941017"/>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424" name="Google Shape;1424;p81"/>
          <p:cNvSpPr/>
          <p:nvPr/>
        </p:nvSpPr>
        <p:spPr>
          <a:xfrm>
            <a:off x="5767634" y="2271454"/>
            <a:ext cx="1016911" cy="193331"/>
          </a:xfrm>
          <a:prstGeom prst="rect">
            <a:avLst/>
          </a:prstGeom>
        </p:spPr>
        <p:txBody>
          <a:bodyPr>
            <a:prstTxWarp prst="textPlain"/>
          </a:bodyPr>
          <a:lstStyle/>
          <a:p>
            <a:pPr lvl="0" algn="ctr"/>
            <a:r>
              <a:rPr b="1" i="1">
                <a:ln>
                  <a:noFill/>
                </a:ln>
                <a:solidFill>
                  <a:srgbClr val="6D9EEB"/>
                </a:solidFill>
                <a:latin typeface="Barlow Semi Condensed"/>
              </a:rPr>
              <a:t>help session</a:t>
            </a:r>
          </a:p>
        </p:txBody>
      </p:sp>
      <p:sp>
        <p:nvSpPr>
          <p:cNvPr id="1425" name="Google Shape;1425;p81"/>
          <p:cNvSpPr/>
          <p:nvPr/>
        </p:nvSpPr>
        <p:spPr>
          <a:xfrm>
            <a:off x="6054090" y="1796129"/>
            <a:ext cx="470544" cy="88029"/>
          </a:xfrm>
          <a:prstGeom prst="rect">
            <a:avLst/>
          </a:prstGeom>
        </p:spPr>
        <p:txBody>
          <a:bodyPr>
            <a:prstTxWarp prst="textPlain"/>
          </a:bodyPr>
          <a:lstStyle/>
          <a:p>
            <a:pPr lvl="0" algn="ctr"/>
            <a:r>
              <a:rPr b="1" i="1">
                <a:ln>
                  <a:noFill/>
                </a:ln>
                <a:solidFill>
                  <a:schemeClr val="lt1"/>
                </a:solidFill>
                <a:latin typeface="Barlow Semi Condensed"/>
              </a:rPr>
              <a:t>1030-1200</a:t>
            </a:r>
          </a:p>
        </p:txBody>
      </p:sp>
      <p:sp>
        <p:nvSpPr>
          <p:cNvPr id="1426" name="Google Shape;1426;p81"/>
          <p:cNvSpPr/>
          <p:nvPr/>
        </p:nvSpPr>
        <p:spPr>
          <a:xfrm>
            <a:off x="6085614" y="2119711"/>
            <a:ext cx="469446" cy="88395"/>
          </a:xfrm>
          <a:prstGeom prst="rect">
            <a:avLst/>
          </a:prstGeom>
        </p:spPr>
        <p:txBody>
          <a:bodyPr>
            <a:prstTxWarp prst="textPlain"/>
          </a:bodyPr>
          <a:lstStyle/>
          <a:p>
            <a:pPr lvl="0" algn="ctr"/>
            <a:r>
              <a:rPr b="1" i="1">
                <a:ln>
                  <a:noFill/>
                </a:ln>
                <a:solidFill>
                  <a:schemeClr val="lt1"/>
                </a:solidFill>
                <a:latin typeface="Barlow Semi Condensed"/>
              </a:rPr>
              <a:t>1600-1800</a:t>
            </a:r>
          </a:p>
        </p:txBody>
      </p:sp>
      <p:sp>
        <p:nvSpPr>
          <p:cNvPr id="1427" name="Google Shape;1427;p81"/>
          <p:cNvSpPr/>
          <p:nvPr/>
        </p:nvSpPr>
        <p:spPr>
          <a:xfrm>
            <a:off x="6071689" y="2443655"/>
            <a:ext cx="488858" cy="88029"/>
          </a:xfrm>
          <a:prstGeom prst="rect">
            <a:avLst/>
          </a:prstGeom>
        </p:spPr>
        <p:txBody>
          <a:bodyPr>
            <a:prstTxWarp prst="textPlain"/>
          </a:bodyPr>
          <a:lstStyle/>
          <a:p>
            <a:pPr lvl="0" algn="ctr"/>
            <a:r>
              <a:rPr b="1" i="1">
                <a:ln>
                  <a:noFill/>
                </a:ln>
                <a:solidFill>
                  <a:schemeClr val="lt1"/>
                </a:solidFill>
                <a:latin typeface="Barlow Semi Condensed"/>
              </a:rPr>
              <a:t>1900-2300</a:t>
            </a:r>
          </a:p>
        </p:txBody>
      </p:sp>
      <p:sp>
        <p:nvSpPr>
          <p:cNvPr id="1428" name="Google Shape;1428;p81"/>
          <p:cNvSpPr/>
          <p:nvPr/>
        </p:nvSpPr>
        <p:spPr>
          <a:xfrm>
            <a:off x="7809537" y="1635927"/>
            <a:ext cx="396169" cy="111862"/>
          </a:xfrm>
          <a:prstGeom prst="rect">
            <a:avLst/>
          </a:prstGeom>
        </p:spPr>
        <p:txBody>
          <a:bodyPr>
            <a:prstTxWarp prst="textPlain"/>
          </a:bodyPr>
          <a:lstStyle/>
          <a:p>
            <a:pPr lvl="0" algn="ctr"/>
            <a:r>
              <a:rPr b="1" i="1">
                <a:ln>
                  <a:noFill/>
                </a:ln>
                <a:solidFill>
                  <a:srgbClr val="E06666"/>
                </a:solidFill>
                <a:latin typeface="Barlow Semi Condensed"/>
              </a:rPr>
              <a:t>sana</a:t>
            </a:r>
          </a:p>
        </p:txBody>
      </p:sp>
      <p:sp>
        <p:nvSpPr>
          <p:cNvPr id="1429" name="Google Shape;1429;p81"/>
          <p:cNvSpPr/>
          <p:nvPr/>
        </p:nvSpPr>
        <p:spPr>
          <a:xfrm>
            <a:off x="7498591" y="1930723"/>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430" name="Google Shape;1430;p81"/>
          <p:cNvSpPr/>
          <p:nvPr/>
        </p:nvSpPr>
        <p:spPr>
          <a:xfrm>
            <a:off x="7492457" y="2261160"/>
            <a:ext cx="1016911" cy="193331"/>
          </a:xfrm>
          <a:prstGeom prst="rect">
            <a:avLst/>
          </a:prstGeom>
        </p:spPr>
        <p:txBody>
          <a:bodyPr>
            <a:prstTxWarp prst="textPlain"/>
          </a:bodyPr>
          <a:lstStyle/>
          <a:p>
            <a:pPr lvl="0" algn="ctr"/>
            <a:r>
              <a:rPr b="1" i="1">
                <a:ln>
                  <a:noFill/>
                </a:ln>
                <a:solidFill>
                  <a:srgbClr val="6D9EEB"/>
                </a:solidFill>
                <a:latin typeface="Barlow Semi Condensed"/>
              </a:rPr>
              <a:t>help session</a:t>
            </a:r>
          </a:p>
        </p:txBody>
      </p:sp>
      <p:sp>
        <p:nvSpPr>
          <p:cNvPr id="1431" name="Google Shape;1431;p81"/>
          <p:cNvSpPr/>
          <p:nvPr/>
        </p:nvSpPr>
        <p:spPr>
          <a:xfrm>
            <a:off x="7773742" y="1773953"/>
            <a:ext cx="467736" cy="88029"/>
          </a:xfrm>
          <a:prstGeom prst="rect">
            <a:avLst/>
          </a:prstGeom>
        </p:spPr>
        <p:txBody>
          <a:bodyPr>
            <a:prstTxWarp prst="textPlain"/>
          </a:bodyPr>
          <a:lstStyle/>
          <a:p>
            <a:pPr lvl="0" algn="ctr"/>
            <a:r>
              <a:rPr b="1" i="1">
                <a:ln>
                  <a:noFill/>
                </a:ln>
                <a:solidFill>
                  <a:schemeClr val="lt1"/>
                </a:solidFill>
                <a:latin typeface="Barlow Semi Condensed"/>
              </a:rPr>
              <a:t>1200-1330</a:t>
            </a:r>
          </a:p>
        </p:txBody>
      </p:sp>
      <p:sp>
        <p:nvSpPr>
          <p:cNvPr id="1432" name="Google Shape;1432;p81"/>
          <p:cNvSpPr/>
          <p:nvPr/>
        </p:nvSpPr>
        <p:spPr>
          <a:xfrm>
            <a:off x="7810437" y="2109417"/>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433" name="Google Shape;1433;p81"/>
          <p:cNvSpPr/>
          <p:nvPr/>
        </p:nvSpPr>
        <p:spPr>
          <a:xfrm>
            <a:off x="7796512" y="2433361"/>
            <a:ext cx="488858" cy="88029"/>
          </a:xfrm>
          <a:prstGeom prst="rect">
            <a:avLst/>
          </a:prstGeom>
        </p:spPr>
        <p:txBody>
          <a:bodyPr>
            <a:prstTxWarp prst="textPlain"/>
          </a:bodyPr>
          <a:lstStyle/>
          <a:p>
            <a:pPr lvl="0" algn="ctr"/>
            <a:r>
              <a:rPr b="1" i="1">
                <a:ln>
                  <a:noFill/>
                </a:ln>
                <a:solidFill>
                  <a:schemeClr val="lt1"/>
                </a:solidFill>
                <a:latin typeface="Barlow Semi Condensed"/>
              </a:rPr>
              <a:t>1900-2300</a:t>
            </a:r>
          </a:p>
        </p:txBody>
      </p:sp>
      <p:sp>
        <p:nvSpPr>
          <p:cNvPr id="1434" name="Google Shape;1434;p81"/>
          <p:cNvSpPr/>
          <p:nvPr/>
        </p:nvSpPr>
        <p:spPr>
          <a:xfrm>
            <a:off x="602697" y="3929526"/>
            <a:ext cx="1016911" cy="193331"/>
          </a:xfrm>
          <a:prstGeom prst="rect">
            <a:avLst/>
          </a:prstGeom>
        </p:spPr>
        <p:txBody>
          <a:bodyPr>
            <a:prstTxWarp prst="textPlain"/>
          </a:bodyPr>
          <a:lstStyle/>
          <a:p>
            <a:pPr lvl="0" algn="ctr"/>
            <a:r>
              <a:rPr b="1" i="1">
                <a:ln>
                  <a:noFill/>
                </a:ln>
                <a:solidFill>
                  <a:srgbClr val="6D9EEB"/>
                </a:solidFill>
                <a:latin typeface="Barlow Semi Condensed"/>
              </a:rPr>
              <a:t>help session</a:t>
            </a:r>
          </a:p>
        </p:txBody>
      </p:sp>
      <p:sp>
        <p:nvSpPr>
          <p:cNvPr id="1435" name="Google Shape;1435;p81"/>
          <p:cNvSpPr/>
          <p:nvPr/>
        </p:nvSpPr>
        <p:spPr>
          <a:xfrm>
            <a:off x="906752" y="4101727"/>
            <a:ext cx="488858" cy="88029"/>
          </a:xfrm>
          <a:prstGeom prst="rect">
            <a:avLst/>
          </a:prstGeom>
        </p:spPr>
        <p:txBody>
          <a:bodyPr>
            <a:prstTxWarp prst="textPlain"/>
          </a:bodyPr>
          <a:lstStyle/>
          <a:p>
            <a:pPr lvl="0" algn="ctr"/>
            <a:r>
              <a:rPr b="1" i="1">
                <a:ln>
                  <a:noFill/>
                </a:ln>
                <a:solidFill>
                  <a:schemeClr val="lt1"/>
                </a:solidFill>
                <a:latin typeface="Barlow Semi Condensed"/>
              </a:rPr>
              <a:t>1900-2300</a:t>
            </a:r>
          </a:p>
        </p:txBody>
      </p:sp>
      <p:sp>
        <p:nvSpPr>
          <p:cNvPr id="1436" name="Google Shape;1436;p81"/>
          <p:cNvSpPr/>
          <p:nvPr/>
        </p:nvSpPr>
        <p:spPr>
          <a:xfrm>
            <a:off x="2327198" y="3929526"/>
            <a:ext cx="1016911" cy="193331"/>
          </a:xfrm>
          <a:prstGeom prst="rect">
            <a:avLst/>
          </a:prstGeom>
        </p:spPr>
        <p:txBody>
          <a:bodyPr>
            <a:prstTxWarp prst="textPlain"/>
          </a:bodyPr>
          <a:lstStyle/>
          <a:p>
            <a:pPr lvl="0" algn="ctr"/>
            <a:r>
              <a:rPr b="1" i="1">
                <a:ln>
                  <a:noFill/>
                </a:ln>
                <a:solidFill>
                  <a:srgbClr val="6D9EEB"/>
                </a:solidFill>
                <a:latin typeface="Barlow Semi Condensed"/>
              </a:rPr>
              <a:t>help session</a:t>
            </a:r>
          </a:p>
        </p:txBody>
      </p:sp>
      <p:sp>
        <p:nvSpPr>
          <p:cNvPr id="1437" name="Google Shape;1437;p81"/>
          <p:cNvSpPr/>
          <p:nvPr/>
        </p:nvSpPr>
        <p:spPr>
          <a:xfrm>
            <a:off x="2631253" y="4101727"/>
            <a:ext cx="488858" cy="88029"/>
          </a:xfrm>
          <a:prstGeom prst="rect">
            <a:avLst/>
          </a:prstGeom>
        </p:spPr>
        <p:txBody>
          <a:bodyPr>
            <a:prstTxWarp prst="textPlain"/>
          </a:bodyPr>
          <a:lstStyle/>
          <a:p>
            <a:pPr lvl="0" algn="ctr"/>
            <a:r>
              <a:rPr b="1" i="1">
                <a:ln>
                  <a:noFill/>
                </a:ln>
                <a:solidFill>
                  <a:schemeClr val="lt1"/>
                </a:solidFill>
                <a:latin typeface="Barlow Semi Condensed"/>
              </a:rPr>
              <a:t>1900-2300</a:t>
            </a:r>
          </a:p>
        </p:txBody>
      </p:sp>
      <p:sp>
        <p:nvSpPr>
          <p:cNvPr id="1438" name="Google Shape;1438;p81"/>
          <p:cNvSpPr/>
          <p:nvPr/>
        </p:nvSpPr>
        <p:spPr>
          <a:xfrm>
            <a:off x="4276344" y="3459243"/>
            <a:ext cx="555101" cy="196708"/>
          </a:xfrm>
          <a:prstGeom prst="rect">
            <a:avLst/>
          </a:prstGeom>
        </p:spPr>
        <p:txBody>
          <a:bodyPr>
            <a:prstTxWarp prst="textPlain"/>
          </a:bodyPr>
          <a:lstStyle/>
          <a:p>
            <a:pPr lvl="0" algn="ctr"/>
            <a:r>
              <a:rPr b="1" i="1">
                <a:ln>
                  <a:noFill/>
                </a:ln>
                <a:solidFill>
                  <a:srgbClr val="E06666"/>
                </a:solidFill>
                <a:latin typeface="Barlow Semi Condensed"/>
              </a:rPr>
              <a:t>yuqing</a:t>
            </a:r>
          </a:p>
        </p:txBody>
      </p:sp>
      <p:sp>
        <p:nvSpPr>
          <p:cNvPr id="1439" name="Google Shape;1439;p81"/>
          <p:cNvSpPr/>
          <p:nvPr/>
        </p:nvSpPr>
        <p:spPr>
          <a:xfrm>
            <a:off x="4224314" y="3789759"/>
            <a:ext cx="649236" cy="197130"/>
          </a:xfrm>
          <a:prstGeom prst="rect">
            <a:avLst/>
          </a:prstGeom>
        </p:spPr>
        <p:txBody>
          <a:bodyPr>
            <a:prstTxWarp prst="textPlain"/>
          </a:bodyPr>
          <a:lstStyle/>
          <a:p>
            <a:pPr lvl="0" algn="ctr"/>
            <a:r>
              <a:rPr b="1" i="1">
                <a:ln>
                  <a:noFill/>
                </a:ln>
                <a:solidFill>
                  <a:srgbClr val="E06666"/>
                </a:solidFill>
                <a:latin typeface="Barlow Semi Condensed"/>
              </a:rPr>
              <a:t>sanjana</a:t>
            </a:r>
          </a:p>
        </p:txBody>
      </p:sp>
      <p:sp>
        <p:nvSpPr>
          <p:cNvPr id="1440" name="Google Shape;1440;p81"/>
          <p:cNvSpPr/>
          <p:nvPr/>
        </p:nvSpPr>
        <p:spPr>
          <a:xfrm>
            <a:off x="4198677" y="4117956"/>
            <a:ext cx="706012" cy="155762"/>
          </a:xfrm>
          <a:prstGeom prst="rect">
            <a:avLst/>
          </a:prstGeom>
        </p:spPr>
        <p:txBody>
          <a:bodyPr>
            <a:prstTxWarp prst="textPlain"/>
          </a:bodyPr>
          <a:lstStyle/>
          <a:p>
            <a:pPr lvl="0" algn="ctr"/>
            <a:r>
              <a:rPr b="1" i="1">
                <a:ln>
                  <a:noFill/>
                </a:ln>
                <a:solidFill>
                  <a:srgbClr val="E06666"/>
                </a:solidFill>
                <a:latin typeface="Barlow Semi Condensed"/>
              </a:rPr>
              <a:t>mahshid</a:t>
            </a:r>
          </a:p>
        </p:txBody>
      </p:sp>
      <p:sp>
        <p:nvSpPr>
          <p:cNvPr id="1441" name="Google Shape;1441;p81"/>
          <p:cNvSpPr/>
          <p:nvPr/>
        </p:nvSpPr>
        <p:spPr>
          <a:xfrm>
            <a:off x="4004284" y="4439092"/>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442" name="Google Shape;1442;p81"/>
          <p:cNvSpPr/>
          <p:nvPr/>
        </p:nvSpPr>
        <p:spPr>
          <a:xfrm>
            <a:off x="4330015" y="3666237"/>
            <a:ext cx="448812" cy="88029"/>
          </a:xfrm>
          <a:prstGeom prst="rect">
            <a:avLst/>
          </a:prstGeom>
        </p:spPr>
        <p:txBody>
          <a:bodyPr>
            <a:prstTxWarp prst="textPlain"/>
          </a:bodyPr>
          <a:lstStyle/>
          <a:p>
            <a:pPr lvl="0" algn="ctr"/>
            <a:r>
              <a:rPr b="1" i="1">
                <a:ln>
                  <a:noFill/>
                </a:ln>
                <a:solidFill>
                  <a:schemeClr val="lt1"/>
                </a:solidFill>
                <a:latin typeface="Barlow Semi Condensed"/>
              </a:rPr>
              <a:t>1000-1130</a:t>
            </a:r>
          </a:p>
        </p:txBody>
      </p:sp>
      <p:sp>
        <p:nvSpPr>
          <p:cNvPr id="1443" name="Google Shape;1443;p81"/>
          <p:cNvSpPr/>
          <p:nvPr/>
        </p:nvSpPr>
        <p:spPr>
          <a:xfrm>
            <a:off x="4330015" y="3964067"/>
            <a:ext cx="446004" cy="88029"/>
          </a:xfrm>
          <a:prstGeom prst="rect">
            <a:avLst/>
          </a:prstGeom>
        </p:spPr>
        <p:txBody>
          <a:bodyPr>
            <a:prstTxWarp prst="textPlain"/>
          </a:bodyPr>
          <a:lstStyle/>
          <a:p>
            <a:pPr lvl="0" algn="ctr"/>
            <a:r>
              <a:rPr b="1" i="1">
                <a:ln>
                  <a:noFill/>
                </a:ln>
                <a:solidFill>
                  <a:schemeClr val="lt1"/>
                </a:solidFill>
                <a:latin typeface="Barlow Semi Condensed"/>
              </a:rPr>
              <a:t>1130-1300</a:t>
            </a:r>
          </a:p>
        </p:txBody>
      </p:sp>
      <p:sp>
        <p:nvSpPr>
          <p:cNvPr id="1444" name="Google Shape;1444;p81"/>
          <p:cNvSpPr/>
          <p:nvPr/>
        </p:nvSpPr>
        <p:spPr>
          <a:xfrm>
            <a:off x="4317680" y="4287601"/>
            <a:ext cx="467736" cy="88029"/>
          </a:xfrm>
          <a:prstGeom prst="rect">
            <a:avLst/>
          </a:prstGeom>
        </p:spPr>
        <p:txBody>
          <a:bodyPr>
            <a:prstTxWarp prst="textPlain"/>
          </a:bodyPr>
          <a:lstStyle/>
          <a:p>
            <a:pPr lvl="0" algn="ctr"/>
            <a:r>
              <a:rPr b="1" i="1">
                <a:ln>
                  <a:noFill/>
                </a:ln>
                <a:solidFill>
                  <a:schemeClr val="lt1"/>
                </a:solidFill>
                <a:latin typeface="Barlow Semi Condensed"/>
              </a:rPr>
              <a:t>1200-1330</a:t>
            </a:r>
          </a:p>
        </p:txBody>
      </p:sp>
      <p:sp>
        <p:nvSpPr>
          <p:cNvPr id="1445" name="Google Shape;1445;p81"/>
          <p:cNvSpPr/>
          <p:nvPr/>
        </p:nvSpPr>
        <p:spPr>
          <a:xfrm>
            <a:off x="4324093" y="4611121"/>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446" name="Google Shape;1446;p81"/>
          <p:cNvSpPr/>
          <p:nvPr/>
        </p:nvSpPr>
        <p:spPr>
          <a:xfrm>
            <a:off x="6057840" y="3639694"/>
            <a:ext cx="396169" cy="111862"/>
          </a:xfrm>
          <a:prstGeom prst="rect">
            <a:avLst/>
          </a:prstGeom>
        </p:spPr>
        <p:txBody>
          <a:bodyPr>
            <a:prstTxWarp prst="textPlain"/>
          </a:bodyPr>
          <a:lstStyle/>
          <a:p>
            <a:pPr lvl="0" algn="ctr"/>
            <a:r>
              <a:rPr b="1" i="1">
                <a:ln>
                  <a:noFill/>
                </a:ln>
                <a:solidFill>
                  <a:srgbClr val="E06666"/>
                </a:solidFill>
                <a:latin typeface="Barlow Semi Condensed"/>
              </a:rPr>
              <a:t>sana</a:t>
            </a:r>
          </a:p>
        </p:txBody>
      </p:sp>
      <p:sp>
        <p:nvSpPr>
          <p:cNvPr id="1447" name="Google Shape;1447;p81"/>
          <p:cNvSpPr/>
          <p:nvPr/>
        </p:nvSpPr>
        <p:spPr>
          <a:xfrm>
            <a:off x="6007930" y="3911939"/>
            <a:ext cx="542437" cy="155762"/>
          </a:xfrm>
          <a:prstGeom prst="rect">
            <a:avLst/>
          </a:prstGeom>
        </p:spPr>
        <p:txBody>
          <a:bodyPr>
            <a:prstTxWarp prst="textPlain"/>
          </a:bodyPr>
          <a:lstStyle/>
          <a:p>
            <a:pPr lvl="0" algn="ctr"/>
            <a:r>
              <a:rPr b="1" i="1">
                <a:ln>
                  <a:noFill/>
                </a:ln>
                <a:solidFill>
                  <a:srgbClr val="E06666"/>
                </a:solidFill>
                <a:latin typeface="Barlow Semi Condensed"/>
              </a:rPr>
              <a:t>melika</a:t>
            </a:r>
          </a:p>
        </p:txBody>
      </p:sp>
      <p:sp>
        <p:nvSpPr>
          <p:cNvPr id="1448" name="Google Shape;1448;p81"/>
          <p:cNvSpPr/>
          <p:nvPr/>
        </p:nvSpPr>
        <p:spPr>
          <a:xfrm>
            <a:off x="5770696" y="4228097"/>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449" name="Google Shape;1449;p81"/>
          <p:cNvSpPr/>
          <p:nvPr/>
        </p:nvSpPr>
        <p:spPr>
          <a:xfrm>
            <a:off x="6045252" y="3761110"/>
            <a:ext cx="448812" cy="88029"/>
          </a:xfrm>
          <a:prstGeom prst="rect">
            <a:avLst/>
          </a:prstGeom>
        </p:spPr>
        <p:txBody>
          <a:bodyPr>
            <a:prstTxWarp prst="textPlain"/>
          </a:bodyPr>
          <a:lstStyle/>
          <a:p>
            <a:pPr lvl="0" algn="ctr"/>
            <a:r>
              <a:rPr b="1" i="1">
                <a:ln>
                  <a:noFill/>
                </a:ln>
                <a:solidFill>
                  <a:schemeClr val="lt1"/>
                </a:solidFill>
                <a:latin typeface="Barlow Semi Condensed"/>
              </a:rPr>
              <a:t>1000-1130</a:t>
            </a:r>
          </a:p>
        </p:txBody>
      </p:sp>
      <p:sp>
        <p:nvSpPr>
          <p:cNvPr id="1450" name="Google Shape;1450;p81"/>
          <p:cNvSpPr/>
          <p:nvPr/>
        </p:nvSpPr>
        <p:spPr>
          <a:xfrm>
            <a:off x="6032917" y="4084644"/>
            <a:ext cx="446004" cy="88029"/>
          </a:xfrm>
          <a:prstGeom prst="rect">
            <a:avLst/>
          </a:prstGeom>
        </p:spPr>
        <p:txBody>
          <a:bodyPr>
            <a:prstTxWarp prst="textPlain"/>
          </a:bodyPr>
          <a:lstStyle/>
          <a:p>
            <a:pPr lvl="0" algn="ctr"/>
            <a:r>
              <a:rPr b="1" i="1">
                <a:ln>
                  <a:noFill/>
                </a:ln>
                <a:solidFill>
                  <a:schemeClr val="lt1"/>
                </a:solidFill>
                <a:latin typeface="Barlow Semi Condensed"/>
              </a:rPr>
              <a:t>1130-1300</a:t>
            </a:r>
          </a:p>
        </p:txBody>
      </p:sp>
      <p:sp>
        <p:nvSpPr>
          <p:cNvPr id="1451" name="Google Shape;1451;p81"/>
          <p:cNvSpPr/>
          <p:nvPr/>
        </p:nvSpPr>
        <p:spPr>
          <a:xfrm>
            <a:off x="6090504" y="4400126"/>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452" name="Google Shape;1452;p81"/>
          <p:cNvSpPr/>
          <p:nvPr/>
        </p:nvSpPr>
        <p:spPr>
          <a:xfrm>
            <a:off x="7653612" y="3591052"/>
            <a:ext cx="706012" cy="155762"/>
          </a:xfrm>
          <a:prstGeom prst="rect">
            <a:avLst/>
          </a:prstGeom>
        </p:spPr>
        <p:txBody>
          <a:bodyPr>
            <a:prstTxWarp prst="textPlain"/>
          </a:bodyPr>
          <a:lstStyle/>
          <a:p>
            <a:pPr lvl="0" algn="ctr"/>
            <a:r>
              <a:rPr b="1" i="1">
                <a:ln>
                  <a:noFill/>
                </a:ln>
                <a:solidFill>
                  <a:srgbClr val="E06666"/>
                </a:solidFill>
                <a:latin typeface="Barlow Semi Condensed"/>
              </a:rPr>
              <a:t>mahshid</a:t>
            </a:r>
          </a:p>
        </p:txBody>
      </p:sp>
      <p:sp>
        <p:nvSpPr>
          <p:cNvPr id="1453" name="Google Shape;1453;p81"/>
          <p:cNvSpPr/>
          <p:nvPr/>
        </p:nvSpPr>
        <p:spPr>
          <a:xfrm>
            <a:off x="7747615" y="3924880"/>
            <a:ext cx="542437" cy="155762"/>
          </a:xfrm>
          <a:prstGeom prst="rect">
            <a:avLst/>
          </a:prstGeom>
        </p:spPr>
        <p:txBody>
          <a:bodyPr>
            <a:prstTxWarp prst="textPlain"/>
          </a:bodyPr>
          <a:lstStyle/>
          <a:p>
            <a:pPr lvl="0" algn="ctr"/>
            <a:r>
              <a:rPr b="1" i="1">
                <a:ln>
                  <a:noFill/>
                </a:ln>
                <a:solidFill>
                  <a:srgbClr val="E06666"/>
                </a:solidFill>
                <a:latin typeface="Barlow Semi Condensed"/>
              </a:rPr>
              <a:t>melika</a:t>
            </a:r>
          </a:p>
        </p:txBody>
      </p:sp>
      <p:sp>
        <p:nvSpPr>
          <p:cNvPr id="1454" name="Google Shape;1454;p81"/>
          <p:cNvSpPr/>
          <p:nvPr/>
        </p:nvSpPr>
        <p:spPr>
          <a:xfrm>
            <a:off x="7495206" y="4258451"/>
            <a:ext cx="1016911" cy="193331"/>
          </a:xfrm>
          <a:prstGeom prst="rect">
            <a:avLst/>
          </a:prstGeom>
        </p:spPr>
        <p:txBody>
          <a:bodyPr>
            <a:prstTxWarp prst="textPlain"/>
          </a:bodyPr>
          <a:lstStyle/>
          <a:p>
            <a:pPr lvl="0" algn="ctr"/>
            <a:r>
              <a:rPr b="1" i="1">
                <a:ln>
                  <a:noFill/>
                </a:ln>
                <a:solidFill>
                  <a:srgbClr val="F6B26B"/>
                </a:solidFill>
                <a:latin typeface="Barlow Semi Condensed"/>
              </a:rPr>
              <a:t>help session</a:t>
            </a:r>
          </a:p>
        </p:txBody>
      </p:sp>
      <p:sp>
        <p:nvSpPr>
          <p:cNvPr id="1455" name="Google Shape;1455;p81"/>
          <p:cNvSpPr/>
          <p:nvPr/>
        </p:nvSpPr>
        <p:spPr>
          <a:xfrm>
            <a:off x="7784937" y="3774051"/>
            <a:ext cx="470544" cy="88029"/>
          </a:xfrm>
          <a:prstGeom prst="rect">
            <a:avLst/>
          </a:prstGeom>
        </p:spPr>
        <p:txBody>
          <a:bodyPr>
            <a:prstTxWarp prst="textPlain"/>
          </a:bodyPr>
          <a:lstStyle/>
          <a:p>
            <a:pPr lvl="0" algn="ctr"/>
            <a:r>
              <a:rPr b="1" i="1">
                <a:ln>
                  <a:noFill/>
                </a:ln>
                <a:solidFill>
                  <a:schemeClr val="lt1"/>
                </a:solidFill>
                <a:latin typeface="Barlow Semi Condensed"/>
              </a:rPr>
              <a:t>1030-1200</a:t>
            </a:r>
          </a:p>
        </p:txBody>
      </p:sp>
      <p:sp>
        <p:nvSpPr>
          <p:cNvPr id="1456" name="Google Shape;1456;p81"/>
          <p:cNvSpPr/>
          <p:nvPr/>
        </p:nvSpPr>
        <p:spPr>
          <a:xfrm>
            <a:off x="7777438" y="4097572"/>
            <a:ext cx="466149" cy="88029"/>
          </a:xfrm>
          <a:prstGeom prst="rect">
            <a:avLst/>
          </a:prstGeom>
        </p:spPr>
        <p:txBody>
          <a:bodyPr>
            <a:prstTxWarp prst="textPlain"/>
          </a:bodyPr>
          <a:lstStyle/>
          <a:p>
            <a:pPr lvl="0" algn="ctr"/>
            <a:r>
              <a:rPr b="1" i="1">
                <a:ln>
                  <a:noFill/>
                </a:ln>
                <a:solidFill>
                  <a:schemeClr val="lt1"/>
                </a:solidFill>
                <a:latin typeface="Barlow Semi Condensed"/>
              </a:rPr>
              <a:t>1330-1500</a:t>
            </a:r>
          </a:p>
        </p:txBody>
      </p:sp>
      <p:sp>
        <p:nvSpPr>
          <p:cNvPr id="1457" name="Google Shape;1457;p81"/>
          <p:cNvSpPr/>
          <p:nvPr/>
        </p:nvSpPr>
        <p:spPr>
          <a:xfrm>
            <a:off x="7815015" y="4430480"/>
            <a:ext cx="469324" cy="88395"/>
          </a:xfrm>
          <a:prstGeom prst="rect">
            <a:avLst/>
          </a:prstGeom>
        </p:spPr>
        <p:txBody>
          <a:bodyPr>
            <a:prstTxWarp prst="textPlain"/>
          </a:bodyPr>
          <a:lstStyle/>
          <a:p>
            <a:pPr lvl="0" algn="ctr"/>
            <a:r>
              <a:rPr b="1" i="1">
                <a:ln>
                  <a:noFill/>
                </a:ln>
                <a:solidFill>
                  <a:schemeClr val="lt1"/>
                </a:solidFill>
                <a:latin typeface="Barlow Semi Condensed"/>
              </a:rPr>
              <a:t>1500-1800</a:t>
            </a:r>
          </a:p>
        </p:txBody>
      </p:sp>
      <p:sp>
        <p:nvSpPr>
          <p:cNvPr id="1458" name="Google Shape;1458;p81"/>
          <p:cNvSpPr/>
          <p:nvPr/>
        </p:nvSpPr>
        <p:spPr>
          <a:xfrm>
            <a:off x="127651" y="107737"/>
            <a:ext cx="581061" cy="179611"/>
          </a:xfrm>
          <a:prstGeom prst="rect">
            <a:avLst/>
          </a:prstGeom>
        </p:spPr>
        <p:txBody>
          <a:bodyPr>
            <a:prstTxWarp prst="textPlain"/>
          </a:bodyPr>
          <a:lstStyle/>
          <a:p>
            <a:pPr lvl="0" algn="ctr"/>
            <a:r>
              <a:rPr b="1" i="1">
                <a:ln>
                  <a:noFill/>
                </a:ln>
                <a:solidFill>
                  <a:srgbClr val="E06666"/>
                </a:solidFill>
                <a:latin typeface="Barlow Semi Condensed"/>
              </a:rPr>
              <a:t>grad TA</a:t>
            </a:r>
          </a:p>
        </p:txBody>
      </p:sp>
      <p:sp>
        <p:nvSpPr>
          <p:cNvPr id="1459" name="Google Shape;1459;p81"/>
          <p:cNvSpPr/>
          <p:nvPr/>
        </p:nvSpPr>
        <p:spPr>
          <a:xfrm>
            <a:off x="127651" y="344674"/>
            <a:ext cx="746339" cy="182399"/>
          </a:xfrm>
          <a:prstGeom prst="rect">
            <a:avLst/>
          </a:prstGeom>
        </p:spPr>
        <p:txBody>
          <a:bodyPr>
            <a:prstTxWarp prst="textPlain"/>
          </a:bodyPr>
          <a:lstStyle/>
          <a:p>
            <a:pPr lvl="0" algn="ctr"/>
            <a:r>
              <a:rPr b="1" i="1">
                <a:ln>
                  <a:noFill/>
                </a:ln>
                <a:solidFill>
                  <a:srgbClr val="F6B26B"/>
                </a:solidFill>
                <a:latin typeface="Barlow Semi Condensed"/>
              </a:rPr>
              <a:t>in-person</a:t>
            </a:r>
          </a:p>
        </p:txBody>
      </p:sp>
      <p:sp>
        <p:nvSpPr>
          <p:cNvPr id="1460" name="Google Shape;1460;p81"/>
          <p:cNvSpPr/>
          <p:nvPr/>
        </p:nvSpPr>
        <p:spPr>
          <a:xfrm>
            <a:off x="127639" y="581799"/>
            <a:ext cx="463376" cy="146954"/>
          </a:xfrm>
          <a:prstGeom prst="rect">
            <a:avLst/>
          </a:prstGeom>
        </p:spPr>
        <p:txBody>
          <a:bodyPr>
            <a:prstTxWarp prst="textPlain"/>
          </a:bodyPr>
          <a:lstStyle/>
          <a:p>
            <a:pPr lvl="0" algn="ctr"/>
            <a:r>
              <a:rPr b="1" i="1">
                <a:ln>
                  <a:noFill/>
                </a:ln>
                <a:solidFill>
                  <a:srgbClr val="6D9EEB"/>
                </a:solidFill>
                <a:latin typeface="Barlow Semi Condensed"/>
              </a:rPr>
              <a:t>online</a:t>
            </a:r>
          </a:p>
        </p:txBody>
      </p:sp>
      <p:sp>
        <p:nvSpPr>
          <p:cNvPr id="1461" name="Google Shape;1461;p81"/>
          <p:cNvSpPr/>
          <p:nvPr/>
        </p:nvSpPr>
        <p:spPr>
          <a:xfrm>
            <a:off x="2614212" y="274674"/>
            <a:ext cx="3915649" cy="507421"/>
          </a:xfrm>
          <a:prstGeom prst="rect">
            <a:avLst/>
          </a:prstGeom>
        </p:spPr>
        <p:txBody>
          <a:bodyPr>
            <a:prstTxWarp prst="textPlain"/>
          </a:bodyPr>
          <a:lstStyle/>
          <a:p>
            <a:pPr lvl="0" algn="ctr"/>
            <a:r>
              <a:rPr b="1" i="1">
                <a:ln>
                  <a:noFill/>
                </a:ln>
                <a:solidFill>
                  <a:schemeClr val="lt1"/>
                </a:solidFill>
                <a:latin typeface="Barlow Semi Condensed"/>
              </a:rPr>
              <a:t>OFFICE HOURS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3">
            <a:alphaModFix/>
          </a:blip>
          <a:stretch>
            <a:fillRect/>
          </a:stretch>
        </p:blipFill>
        <p:spPr>
          <a:xfrm>
            <a:off x="2920713" y="1064051"/>
            <a:ext cx="3302573" cy="1405326"/>
          </a:xfrm>
          <a:prstGeom prst="rect">
            <a:avLst/>
          </a:prstGeom>
          <a:noFill/>
          <a:ln>
            <a:noFill/>
          </a:ln>
        </p:spPr>
      </p:pic>
      <p:sp>
        <p:nvSpPr>
          <p:cNvPr id="124" name="Google Shape;124;p19"/>
          <p:cNvSpPr/>
          <p:nvPr/>
        </p:nvSpPr>
        <p:spPr>
          <a:xfrm>
            <a:off x="2105000" y="2075537"/>
            <a:ext cx="4934008" cy="623939"/>
          </a:xfrm>
          <a:prstGeom prst="rect">
            <a:avLst/>
          </a:prstGeom>
        </p:spPr>
        <p:txBody>
          <a:bodyPr>
            <a:prstTxWarp prst="textPlain"/>
          </a:bodyPr>
          <a:lstStyle/>
          <a:p>
            <a:pPr lvl="0" algn="ctr"/>
            <a:r>
              <a:rPr b="1" i="1">
                <a:ln cap="flat" cmpd="sng" w="19050">
                  <a:solidFill>
                    <a:schemeClr val="lt1"/>
                  </a:solidFill>
                  <a:prstDash val="solid"/>
                  <a:round/>
                  <a:headEnd len="sm" w="sm" type="none"/>
                  <a:tailEnd len="sm" w="sm" type="none"/>
                </a:ln>
                <a:solidFill>
                  <a:srgbClr val="38761D"/>
                </a:solidFill>
                <a:latin typeface="Barlow Semi Condensed"/>
              </a:rPr>
              <a:t>EXTRA CREDIT</a:t>
            </a:r>
          </a:p>
        </p:txBody>
      </p:sp>
      <p:sp>
        <p:nvSpPr>
          <p:cNvPr id="125" name="Google Shape;125;p19"/>
          <p:cNvSpPr/>
          <p:nvPr/>
        </p:nvSpPr>
        <p:spPr>
          <a:xfrm>
            <a:off x="3676638" y="2772056"/>
            <a:ext cx="1790723" cy="320274"/>
          </a:xfrm>
          <a:prstGeom prst="rect">
            <a:avLst/>
          </a:prstGeom>
        </p:spPr>
        <p:txBody>
          <a:bodyPr>
            <a:prstTxWarp prst="textPlain"/>
          </a:bodyPr>
          <a:lstStyle/>
          <a:p>
            <a:pPr lvl="0" algn="ctr"/>
            <a:r>
              <a:rPr b="1" i="1">
                <a:ln>
                  <a:noFill/>
                </a:ln>
                <a:solidFill>
                  <a:srgbClr val="FFFFFF"/>
                </a:solidFill>
                <a:latin typeface="Barlow Semi Condensed"/>
              </a:rPr>
              <a:t>DEADLINE</a:t>
            </a:r>
          </a:p>
        </p:txBody>
      </p:sp>
      <p:sp>
        <p:nvSpPr>
          <p:cNvPr id="126" name="Google Shape;126;p19"/>
          <p:cNvSpPr/>
          <p:nvPr/>
        </p:nvSpPr>
        <p:spPr>
          <a:xfrm>
            <a:off x="1519591" y="3617149"/>
            <a:ext cx="6104813" cy="462299"/>
          </a:xfrm>
          <a:prstGeom prst="rect">
            <a:avLst/>
          </a:prstGeom>
        </p:spPr>
        <p:txBody>
          <a:bodyPr>
            <a:prstTxWarp prst="textPlain"/>
          </a:bodyPr>
          <a:lstStyle/>
          <a:p>
            <a:pPr lvl="0" algn="ctr"/>
            <a:r>
              <a:rPr b="1" i="1">
                <a:ln cap="flat" cmpd="sng" w="19050">
                  <a:solidFill>
                    <a:srgbClr val="00FF00"/>
                  </a:solidFill>
                  <a:prstDash val="solid"/>
                  <a:round/>
                  <a:headEnd len="sm" w="sm" type="none"/>
                  <a:tailEnd len="sm" w="sm" type="none"/>
                </a:ln>
                <a:noFill/>
                <a:latin typeface="Barlow Semi Condensed"/>
              </a:rPr>
              <a:t>WEDNESDAY, OCTOBER 27th</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30" name="Shape 130"/>
        <p:cNvGrpSpPr/>
        <p:nvPr/>
      </p:nvGrpSpPr>
      <p:grpSpPr>
        <a:xfrm>
          <a:off x="0" y="0"/>
          <a:ext cx="0" cy="0"/>
          <a:chOff x="0" y="0"/>
          <a:chExt cx="0" cy="0"/>
        </a:xfrm>
      </p:grpSpPr>
      <p:sp>
        <p:nvSpPr>
          <p:cNvPr id="131" name="Google Shape;131;p20"/>
          <p:cNvSpPr/>
          <p:nvPr/>
        </p:nvSpPr>
        <p:spPr>
          <a:xfrm>
            <a:off x="2452250" y="399862"/>
            <a:ext cx="4239483" cy="624810"/>
          </a:xfrm>
          <a:prstGeom prst="rect">
            <a:avLst/>
          </a:prstGeom>
        </p:spPr>
        <p:txBody>
          <a:bodyPr>
            <a:prstTxWarp prst="textPlain"/>
          </a:bodyPr>
          <a:lstStyle/>
          <a:p>
            <a:pPr lvl="0" algn="ctr"/>
            <a:r>
              <a:rPr b="1" i="1">
                <a:ln>
                  <a:noFill/>
                </a:ln>
                <a:solidFill>
                  <a:srgbClr val="FFFFFF"/>
                </a:solidFill>
                <a:latin typeface="Barlow Semi Condensed"/>
              </a:rPr>
              <a:t>GOOD NEWS!</a:t>
            </a:r>
          </a:p>
        </p:txBody>
      </p:sp>
      <p:pic>
        <p:nvPicPr>
          <p:cNvPr id="132" name="Google Shape;132;p20"/>
          <p:cNvPicPr preferRelativeResize="0"/>
          <p:nvPr/>
        </p:nvPicPr>
        <p:blipFill>
          <a:blip r:embed="rId3">
            <a:alphaModFix/>
          </a:blip>
          <a:stretch>
            <a:fillRect/>
          </a:stretch>
        </p:blipFill>
        <p:spPr>
          <a:xfrm>
            <a:off x="2624100" y="865825"/>
            <a:ext cx="3895740" cy="2213613"/>
          </a:xfrm>
          <a:prstGeom prst="rect">
            <a:avLst/>
          </a:prstGeom>
          <a:noFill/>
          <a:ln>
            <a:noFill/>
          </a:ln>
        </p:spPr>
      </p:pic>
      <p:sp>
        <p:nvSpPr>
          <p:cNvPr id="133" name="Google Shape;133;p20"/>
          <p:cNvSpPr/>
          <p:nvPr/>
        </p:nvSpPr>
        <p:spPr>
          <a:xfrm>
            <a:off x="1841112" y="2839850"/>
            <a:ext cx="5461744" cy="309724"/>
          </a:xfrm>
          <a:prstGeom prst="rect">
            <a:avLst/>
          </a:prstGeom>
        </p:spPr>
        <p:txBody>
          <a:bodyPr>
            <a:prstTxWarp prst="textPlain"/>
          </a:bodyPr>
          <a:lstStyle/>
          <a:p>
            <a:pPr lvl="0" algn="ctr"/>
            <a:r>
              <a:rPr b="1" i="1">
                <a:ln>
                  <a:noFill/>
                </a:ln>
                <a:solidFill>
                  <a:srgbClr val="FFFFFF"/>
                </a:solidFill>
                <a:latin typeface="Barlow Semi Condensed"/>
              </a:rPr>
              <a:t>JUST IMPLEMENTING ONE CLASS</a:t>
            </a:r>
          </a:p>
        </p:txBody>
      </p:sp>
      <p:sp>
        <p:nvSpPr>
          <p:cNvPr id="134" name="Google Shape;134;p20"/>
          <p:cNvSpPr/>
          <p:nvPr/>
        </p:nvSpPr>
        <p:spPr>
          <a:xfrm>
            <a:off x="3181612" y="3226375"/>
            <a:ext cx="2780768" cy="309724"/>
          </a:xfrm>
          <a:prstGeom prst="rect">
            <a:avLst/>
          </a:prstGeom>
        </p:spPr>
        <p:txBody>
          <a:bodyPr>
            <a:prstTxWarp prst="textPlain"/>
          </a:bodyPr>
          <a:lstStyle/>
          <a:p>
            <a:pPr lvl="0" algn="ctr"/>
            <a:r>
              <a:rPr b="1" i="1">
                <a:ln>
                  <a:noFill/>
                </a:ln>
                <a:solidFill>
                  <a:srgbClr val="FFFFFF"/>
                </a:solidFill>
                <a:latin typeface="Barlow Semi Condensed"/>
              </a:rPr>
              <a:t>NO APPLICATION</a:t>
            </a:r>
          </a:p>
        </p:txBody>
      </p:sp>
      <p:sp>
        <p:nvSpPr>
          <p:cNvPr id="135" name="Google Shape;135;p20"/>
          <p:cNvSpPr/>
          <p:nvPr/>
        </p:nvSpPr>
        <p:spPr>
          <a:xfrm>
            <a:off x="1528362" y="3612900"/>
            <a:ext cx="6087277" cy="309724"/>
          </a:xfrm>
          <a:prstGeom prst="rect">
            <a:avLst/>
          </a:prstGeom>
        </p:spPr>
        <p:txBody>
          <a:bodyPr>
            <a:prstTxWarp prst="textPlain"/>
          </a:bodyPr>
          <a:lstStyle/>
          <a:p>
            <a:pPr lvl="0" algn="ctr"/>
            <a:r>
              <a:rPr b="1" i="1">
                <a:ln>
                  <a:noFill/>
                </a:ln>
                <a:solidFill>
                  <a:srgbClr val="FFFFFF"/>
                </a:solidFill>
                <a:latin typeface="Barlow Semi Condensed"/>
              </a:rPr>
              <a:t>NO FILE READING &amp; STRING PARSING</a:t>
            </a:r>
          </a:p>
        </p:txBody>
      </p:sp>
      <p:sp>
        <p:nvSpPr>
          <p:cNvPr id="136" name="Google Shape;136;p20"/>
          <p:cNvSpPr/>
          <p:nvPr/>
        </p:nvSpPr>
        <p:spPr>
          <a:xfrm>
            <a:off x="2860637" y="3999425"/>
            <a:ext cx="3422716" cy="309724"/>
          </a:xfrm>
          <a:prstGeom prst="rect">
            <a:avLst/>
          </a:prstGeom>
        </p:spPr>
        <p:txBody>
          <a:bodyPr>
            <a:prstTxWarp prst="textPlain"/>
          </a:bodyPr>
          <a:lstStyle/>
          <a:p>
            <a:pPr lvl="0" algn="ctr"/>
            <a:r>
              <a:rPr b="1" i="1">
                <a:ln>
                  <a:noFill/>
                </a:ln>
                <a:solidFill>
                  <a:srgbClr val="FFFFFF"/>
                </a:solidFill>
                <a:latin typeface="Barlow Semi Condensed"/>
              </a:rPr>
              <a:t>NO GDB MAZE STUFF</a:t>
            </a:r>
          </a:p>
        </p:txBody>
      </p:sp>
      <p:sp>
        <p:nvSpPr>
          <p:cNvPr id="137" name="Google Shape;137;p20"/>
          <p:cNvSpPr/>
          <p:nvPr/>
        </p:nvSpPr>
        <p:spPr>
          <a:xfrm>
            <a:off x="2147148" y="4385950"/>
            <a:ext cx="4849714" cy="357699"/>
          </a:xfrm>
          <a:prstGeom prst="rect">
            <a:avLst/>
          </a:prstGeom>
        </p:spPr>
        <p:txBody>
          <a:bodyPr>
            <a:prstTxWarp prst="textPlain"/>
          </a:bodyPr>
          <a:lstStyle/>
          <a:p>
            <a:pPr lvl="0" algn="ctr"/>
            <a:r>
              <a:rPr b="1" i="1">
                <a:ln cap="flat" cmpd="sng" w="19050">
                  <a:solidFill>
                    <a:srgbClr val="00FFFF"/>
                  </a:solidFill>
                  <a:prstDash val="solid"/>
                  <a:round/>
                  <a:headEnd len="sm" w="sm" type="none"/>
                  <a:tailEnd len="sm" w="sm" type="none"/>
                </a:ln>
                <a:noFill/>
                <a:latin typeface="Barlow Semi Condensed"/>
              </a:rPr>
              <a:t>BUT START IMMEDIATELY</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141" name="Shape 141"/>
        <p:cNvGrpSpPr/>
        <p:nvPr/>
      </p:nvGrpSpPr>
      <p:grpSpPr>
        <a:xfrm>
          <a:off x="0" y="0"/>
          <a:ext cx="0" cy="0"/>
          <a:chOff x="0" y="0"/>
          <a:chExt cx="0" cy="0"/>
        </a:xfrm>
      </p:grpSpPr>
      <p:sp>
        <p:nvSpPr>
          <p:cNvPr id="142" name="Google Shape;142;p21"/>
          <p:cNvSpPr/>
          <p:nvPr/>
        </p:nvSpPr>
        <p:spPr>
          <a:xfrm>
            <a:off x="822200" y="1545975"/>
            <a:ext cx="7499589" cy="564075"/>
          </a:xfrm>
          <a:prstGeom prst="rect">
            <a:avLst/>
          </a:prstGeom>
        </p:spPr>
        <p:txBody>
          <a:bodyPr>
            <a:prstTxWarp prst="textPlain"/>
          </a:bodyPr>
          <a:lstStyle/>
          <a:p>
            <a:pPr lvl="0" algn="ctr"/>
            <a:r>
              <a:rPr b="1" i="1">
                <a:ln>
                  <a:noFill/>
                </a:ln>
                <a:solidFill>
                  <a:srgbClr val="FFFFFF"/>
                </a:solidFill>
                <a:latin typeface="Barlow Semi Condensed"/>
              </a:rPr>
              <a:t>there's no way to say this nicely</a:t>
            </a:r>
          </a:p>
        </p:txBody>
      </p:sp>
      <p:sp>
        <p:nvSpPr>
          <p:cNvPr id="143" name="Google Shape;143;p21"/>
          <p:cNvSpPr/>
          <p:nvPr/>
        </p:nvSpPr>
        <p:spPr>
          <a:xfrm>
            <a:off x="935975" y="2171985"/>
            <a:ext cx="7272045" cy="818651"/>
          </a:xfrm>
          <a:prstGeom prst="rect">
            <a:avLst/>
          </a:prstGeom>
        </p:spPr>
        <p:txBody>
          <a:bodyPr>
            <a:prstTxWarp prst="textPlain"/>
          </a:bodyPr>
          <a:lstStyle/>
          <a:p>
            <a:pPr lvl="0" algn="ctr"/>
            <a:r>
              <a:rPr b="1" i="1">
                <a:ln cap="flat" cmpd="sng" w="28575">
                  <a:solidFill>
                    <a:srgbClr val="FF0000"/>
                  </a:solidFill>
                  <a:prstDash val="solid"/>
                  <a:round/>
                  <a:headEnd len="sm" w="sm" type="none"/>
                  <a:tailEnd len="sm" w="sm" type="none"/>
                </a:ln>
                <a:noFill/>
                <a:latin typeface="Barlow Semi Condensed"/>
              </a:rPr>
              <a:t>TOUGH PROJECT</a:t>
            </a:r>
          </a:p>
        </p:txBody>
      </p:sp>
      <p:sp>
        <p:nvSpPr>
          <p:cNvPr id="144" name="Google Shape;144;p21"/>
          <p:cNvSpPr/>
          <p:nvPr/>
        </p:nvSpPr>
        <p:spPr>
          <a:xfrm>
            <a:off x="794434" y="3869700"/>
            <a:ext cx="7555137" cy="317049"/>
          </a:xfrm>
          <a:prstGeom prst="rect">
            <a:avLst/>
          </a:prstGeom>
        </p:spPr>
        <p:txBody>
          <a:bodyPr>
            <a:prstTxWarp prst="textPlain"/>
          </a:bodyPr>
          <a:lstStyle/>
          <a:p>
            <a:pPr lvl="0" algn="ctr"/>
            <a:r>
              <a:rPr b="1" i="1">
                <a:ln>
                  <a:noFill/>
                </a:ln>
                <a:solidFill>
                  <a:srgbClr val="666666"/>
                </a:solidFill>
                <a:latin typeface="Barlow Semi Condensed"/>
              </a:rPr>
              <a:t>if you're stuck for 20+ minutes, step away &amp; take a break</a:t>
            </a: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